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tags/tag1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3.xml" ContentType="application/vnd.openxmlformats-officedocument.presentationml.tags+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5.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6.xml" ContentType="application/vnd.openxmlformats-officedocument.presentationml.tags+xml"/>
  <Override PartName="/ppt/notesSlides/notesSlide38.xml" ContentType="application/vnd.openxmlformats-officedocument.presentationml.notesSlide+xml"/>
  <Override PartName="/ppt/tags/tag17.xml" ContentType="application/vnd.openxmlformats-officedocument.presentationml.tags+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60" r:id="rId2"/>
    <p:sldId id="411" r:id="rId3"/>
    <p:sldId id="269" r:id="rId4"/>
    <p:sldId id="361" r:id="rId5"/>
    <p:sldId id="364" r:id="rId6"/>
    <p:sldId id="394" r:id="rId7"/>
    <p:sldId id="264" r:id="rId8"/>
    <p:sldId id="262" r:id="rId9"/>
    <p:sldId id="268" r:id="rId10"/>
    <p:sldId id="366" r:id="rId11"/>
    <p:sldId id="274" r:id="rId12"/>
    <p:sldId id="265" r:id="rId13"/>
    <p:sldId id="390" r:id="rId14"/>
    <p:sldId id="376" r:id="rId15"/>
    <p:sldId id="379" r:id="rId16"/>
    <p:sldId id="286" r:id="rId17"/>
    <p:sldId id="284" r:id="rId18"/>
    <p:sldId id="374" r:id="rId19"/>
    <p:sldId id="372" r:id="rId20"/>
    <p:sldId id="401" r:id="rId21"/>
    <p:sldId id="402" r:id="rId22"/>
    <p:sldId id="273" r:id="rId23"/>
    <p:sldId id="289" r:id="rId24"/>
    <p:sldId id="380" r:id="rId25"/>
    <p:sldId id="389" r:id="rId26"/>
    <p:sldId id="378" r:id="rId27"/>
    <p:sldId id="391" r:id="rId28"/>
    <p:sldId id="370" r:id="rId29"/>
    <p:sldId id="367" r:id="rId30"/>
    <p:sldId id="291" r:id="rId31"/>
    <p:sldId id="263" r:id="rId32"/>
    <p:sldId id="369" r:id="rId33"/>
    <p:sldId id="279" r:id="rId34"/>
    <p:sldId id="393" r:id="rId35"/>
    <p:sldId id="280" r:id="rId36"/>
    <p:sldId id="368" r:id="rId37"/>
    <p:sldId id="371" r:id="rId38"/>
    <p:sldId id="381" r:id="rId39"/>
    <p:sldId id="281" r:id="rId40"/>
    <p:sldId id="382" r:id="rId41"/>
    <p:sldId id="392" r:id="rId42"/>
    <p:sldId id="413" r:id="rId43"/>
    <p:sldId id="412" r:id="rId44"/>
    <p:sldId id="417" r:id="rId45"/>
    <p:sldId id="414" r:id="rId46"/>
    <p:sldId id="397" r:id="rId47"/>
    <p:sldId id="395" r:id="rId48"/>
    <p:sldId id="396" r:id="rId49"/>
    <p:sldId id="418" r:id="rId50"/>
    <p:sldId id="398" r:id="rId51"/>
    <p:sldId id="359" r:id="rId52"/>
    <p:sldId id="360" r:id="rId53"/>
    <p:sldId id="258" r:id="rId54"/>
  </p:sldIdLst>
  <p:sldSz cx="12192000" cy="6858000"/>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2492A"/>
    <a:srgbClr val="C3CCDB"/>
    <a:srgbClr val="3E578E"/>
    <a:srgbClr val="21314D"/>
    <a:srgbClr val="BEE395"/>
    <a:srgbClr val="F08865"/>
    <a:srgbClr val="91A4CF"/>
    <a:srgbClr val="92D050"/>
    <a:srgbClr val="D8EE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28DCFB-FD2D-4BF5-97BD-DEA1CD9541D7}" v="12" dt="2021-05-06T16:37:56.5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79788" autoAdjust="0"/>
  </p:normalViewPr>
  <p:slideViewPr>
    <p:cSldViewPr snapToGrid="0">
      <p:cViewPr varScale="1">
        <p:scale>
          <a:sx n="104" d="100"/>
          <a:sy n="104" d="100"/>
        </p:scale>
        <p:origin x="696" y="96"/>
      </p:cViewPr>
      <p:guideLst/>
    </p:cSldViewPr>
  </p:slideViewPr>
  <p:notesTextViewPr>
    <p:cViewPr>
      <p:scale>
        <a:sx n="3" d="2"/>
        <a:sy n="3" d="2"/>
      </p:scale>
      <p:origin x="0" y="0"/>
    </p:cViewPr>
  </p:notesTextViewPr>
  <p:sorterViewPr>
    <p:cViewPr varScale="1">
      <p:scale>
        <a:sx n="100" d="100"/>
        <a:sy n="100" d="100"/>
      </p:scale>
      <p:origin x="0" y="-97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81223CB-603A-4F1F-B2FB-77BF52157C0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7A6C32D-425A-4B2C-A2AE-348FC08FAA07}">
      <dgm:prSet/>
      <dgm:spPr/>
      <dgm:t>
        <a:bodyPr/>
        <a:lstStyle/>
        <a:p>
          <a:pPr>
            <a:lnSpc>
              <a:spcPct val="100000"/>
            </a:lnSpc>
          </a:pPr>
          <a:r>
            <a:rPr lang="en-US" b="1" dirty="0">
              <a:solidFill>
                <a:srgbClr val="D2492A"/>
              </a:solidFill>
            </a:rPr>
            <a:t>15%</a:t>
          </a:r>
          <a:r>
            <a:rPr lang="en-US" dirty="0"/>
            <a:t> of the US workforce works outside the traditional workday of 7am to 6pm</a:t>
          </a:r>
        </a:p>
      </dgm:t>
    </dgm:pt>
    <dgm:pt modelId="{77C0F69B-C925-40CD-925D-F7E42CBEB69E}" type="parTrans" cxnId="{798FA27A-23CF-421C-AC0D-24B6ACE3FE39}">
      <dgm:prSet/>
      <dgm:spPr/>
      <dgm:t>
        <a:bodyPr/>
        <a:lstStyle/>
        <a:p>
          <a:endParaRPr lang="en-US"/>
        </a:p>
      </dgm:t>
    </dgm:pt>
    <dgm:pt modelId="{160DB088-F26B-493B-BEE8-A3F1F0D0F73F}" type="sibTrans" cxnId="{798FA27A-23CF-421C-AC0D-24B6ACE3FE39}">
      <dgm:prSet/>
      <dgm:spPr/>
      <dgm:t>
        <a:bodyPr/>
        <a:lstStyle/>
        <a:p>
          <a:endParaRPr lang="en-US"/>
        </a:p>
      </dgm:t>
    </dgm:pt>
    <dgm:pt modelId="{84A6138B-33C3-442A-AC3F-7D37EDFEA766}">
      <dgm:prSet/>
      <dgm:spPr/>
      <dgm:t>
        <a:bodyPr/>
        <a:lstStyle/>
        <a:p>
          <a:pPr>
            <a:lnSpc>
              <a:spcPct val="100000"/>
            </a:lnSpc>
          </a:pPr>
          <a:r>
            <a:rPr lang="en-US" b="1" dirty="0">
              <a:solidFill>
                <a:srgbClr val="D2492A"/>
              </a:solidFill>
            </a:rPr>
            <a:t>10%</a:t>
          </a:r>
          <a:r>
            <a:rPr lang="en-US" dirty="0"/>
            <a:t> of night and rotating shift workers have shift work disorder</a:t>
          </a:r>
        </a:p>
      </dgm:t>
    </dgm:pt>
    <dgm:pt modelId="{7E3ED9C0-7635-431C-8643-E86D3F187C80}" type="parTrans" cxnId="{75CA4E1F-FF05-40B6-8218-7E5CAC56FA67}">
      <dgm:prSet/>
      <dgm:spPr/>
      <dgm:t>
        <a:bodyPr/>
        <a:lstStyle/>
        <a:p>
          <a:endParaRPr lang="en-US"/>
        </a:p>
      </dgm:t>
    </dgm:pt>
    <dgm:pt modelId="{7EA52984-6F95-4DAD-AE94-6A63BA283E0C}" type="sibTrans" cxnId="{75CA4E1F-FF05-40B6-8218-7E5CAC56FA67}">
      <dgm:prSet/>
      <dgm:spPr/>
      <dgm:t>
        <a:bodyPr/>
        <a:lstStyle/>
        <a:p>
          <a:endParaRPr lang="en-US"/>
        </a:p>
      </dgm:t>
    </dgm:pt>
    <dgm:pt modelId="{7E945103-51CB-4774-9EF7-4A788C60AA6B}">
      <dgm:prSet/>
      <dgm:spPr/>
      <dgm:t>
        <a:bodyPr/>
        <a:lstStyle/>
        <a:p>
          <a:pPr>
            <a:lnSpc>
              <a:spcPct val="100000"/>
            </a:lnSpc>
          </a:pPr>
          <a:r>
            <a:rPr lang="en-US" b="1" dirty="0">
              <a:solidFill>
                <a:srgbClr val="D2492A"/>
              </a:solidFill>
            </a:rPr>
            <a:t>25-30%</a:t>
          </a:r>
          <a:r>
            <a:rPr lang="en-US" dirty="0"/>
            <a:t> experience symptoms of excessive sleepiness or insomnia</a:t>
          </a:r>
        </a:p>
      </dgm:t>
    </dgm:pt>
    <dgm:pt modelId="{19862D7B-73CF-4128-A9B5-88962A399883}" type="parTrans" cxnId="{D6ABEBB3-AB23-482E-B7F4-AAB666D12B92}">
      <dgm:prSet/>
      <dgm:spPr/>
      <dgm:t>
        <a:bodyPr/>
        <a:lstStyle/>
        <a:p>
          <a:endParaRPr lang="en-US"/>
        </a:p>
      </dgm:t>
    </dgm:pt>
    <dgm:pt modelId="{68ED8C20-4CFD-4E61-A539-2ED31CC1A866}" type="sibTrans" cxnId="{D6ABEBB3-AB23-482E-B7F4-AAB666D12B92}">
      <dgm:prSet/>
      <dgm:spPr/>
      <dgm:t>
        <a:bodyPr/>
        <a:lstStyle/>
        <a:p>
          <a:endParaRPr lang="en-US"/>
        </a:p>
      </dgm:t>
    </dgm:pt>
    <dgm:pt modelId="{78D5E887-9CDD-4FC0-A781-D85D2AB23F18}" type="pres">
      <dgm:prSet presAssocID="{181223CB-603A-4F1F-B2FB-77BF52157C00}" presName="root" presStyleCnt="0">
        <dgm:presLayoutVars>
          <dgm:dir/>
          <dgm:resizeHandles val="exact"/>
        </dgm:presLayoutVars>
      </dgm:prSet>
      <dgm:spPr/>
    </dgm:pt>
    <dgm:pt modelId="{A07CE2A8-198B-4FD3-A4AA-93E4F0F39C93}" type="pres">
      <dgm:prSet presAssocID="{77A6C32D-425A-4B2C-A2AE-348FC08FAA07}" presName="compNode" presStyleCnt="0"/>
      <dgm:spPr/>
    </dgm:pt>
    <dgm:pt modelId="{44997EA3-816B-4B17-8E2E-48F81AD1594D}" type="pres">
      <dgm:prSet presAssocID="{77A6C32D-425A-4B2C-A2AE-348FC08FAA07}" presName="bgRect" presStyleLbl="bgShp" presStyleIdx="0" presStyleCnt="3"/>
      <dgm:spPr>
        <a:solidFill>
          <a:srgbClr val="C3CCDB"/>
        </a:solidFill>
      </dgm:spPr>
    </dgm:pt>
    <dgm:pt modelId="{57D02FEE-1334-413C-B7DB-AFC18B01CCB1}" type="pres">
      <dgm:prSet presAssocID="{77A6C32D-425A-4B2C-A2AE-348FC08FAA07}"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80E276CD-F689-474F-A7F2-1EB463B4469B}" type="pres">
      <dgm:prSet presAssocID="{77A6C32D-425A-4B2C-A2AE-348FC08FAA07}" presName="spaceRect" presStyleCnt="0"/>
      <dgm:spPr/>
    </dgm:pt>
    <dgm:pt modelId="{FC00A189-1EBB-45A6-B0DC-7D5CFE128340}" type="pres">
      <dgm:prSet presAssocID="{77A6C32D-425A-4B2C-A2AE-348FC08FAA07}" presName="parTx" presStyleLbl="revTx" presStyleIdx="0" presStyleCnt="3">
        <dgm:presLayoutVars>
          <dgm:chMax val="0"/>
          <dgm:chPref val="0"/>
        </dgm:presLayoutVars>
      </dgm:prSet>
      <dgm:spPr/>
    </dgm:pt>
    <dgm:pt modelId="{5DC8C774-22D2-4709-83C4-DF14B08AF5E6}" type="pres">
      <dgm:prSet presAssocID="{160DB088-F26B-493B-BEE8-A3F1F0D0F73F}" presName="sibTrans" presStyleCnt="0"/>
      <dgm:spPr/>
    </dgm:pt>
    <dgm:pt modelId="{51C028C4-E728-410F-8397-BE75C3E920E3}" type="pres">
      <dgm:prSet presAssocID="{84A6138B-33C3-442A-AC3F-7D37EDFEA766}" presName="compNode" presStyleCnt="0"/>
      <dgm:spPr/>
    </dgm:pt>
    <dgm:pt modelId="{B895D1AA-548B-4633-8C88-6253FF58A2F4}" type="pres">
      <dgm:prSet presAssocID="{84A6138B-33C3-442A-AC3F-7D37EDFEA766}" presName="bgRect" presStyleLbl="bgShp" presStyleIdx="1" presStyleCnt="3"/>
      <dgm:spPr>
        <a:solidFill>
          <a:srgbClr val="C3CCDB"/>
        </a:solidFill>
      </dgm:spPr>
    </dgm:pt>
    <dgm:pt modelId="{FBBA671F-690C-4292-807B-C4F89162ECF0}" type="pres">
      <dgm:prSet presAssocID="{84A6138B-33C3-442A-AC3F-7D37EDFEA766}"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0E0C2D5B-FE97-4BB4-A3F2-2A9AFBF231F2}" type="pres">
      <dgm:prSet presAssocID="{84A6138B-33C3-442A-AC3F-7D37EDFEA766}" presName="spaceRect" presStyleCnt="0"/>
      <dgm:spPr/>
    </dgm:pt>
    <dgm:pt modelId="{1834CB53-44E9-4232-9F31-ED8F5C48781D}" type="pres">
      <dgm:prSet presAssocID="{84A6138B-33C3-442A-AC3F-7D37EDFEA766}" presName="parTx" presStyleLbl="revTx" presStyleIdx="1" presStyleCnt="3">
        <dgm:presLayoutVars>
          <dgm:chMax val="0"/>
          <dgm:chPref val="0"/>
        </dgm:presLayoutVars>
      </dgm:prSet>
      <dgm:spPr/>
    </dgm:pt>
    <dgm:pt modelId="{ECD83976-6CA1-4D76-998E-3AA0C7855B9F}" type="pres">
      <dgm:prSet presAssocID="{7EA52984-6F95-4DAD-AE94-6A63BA283E0C}" presName="sibTrans" presStyleCnt="0"/>
      <dgm:spPr/>
    </dgm:pt>
    <dgm:pt modelId="{B410DFF0-A52F-4457-AD7E-D02CE51C04BE}" type="pres">
      <dgm:prSet presAssocID="{7E945103-51CB-4774-9EF7-4A788C60AA6B}" presName="compNode" presStyleCnt="0"/>
      <dgm:spPr/>
    </dgm:pt>
    <dgm:pt modelId="{7EED1448-974B-4C9D-B4D6-E15057206859}" type="pres">
      <dgm:prSet presAssocID="{7E945103-51CB-4774-9EF7-4A788C60AA6B}" presName="bgRect" presStyleLbl="bgShp" presStyleIdx="2" presStyleCnt="3"/>
      <dgm:spPr>
        <a:solidFill>
          <a:srgbClr val="C3CCDB"/>
        </a:solidFill>
      </dgm:spPr>
    </dgm:pt>
    <dgm:pt modelId="{5568196F-8393-421B-A6D4-614512757EA8}" type="pres">
      <dgm:prSet presAssocID="{7E945103-51CB-4774-9EF7-4A788C60AA6B}"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leep"/>
        </a:ext>
      </dgm:extLst>
    </dgm:pt>
    <dgm:pt modelId="{54C2AE72-CAF4-4BED-87B4-DAD59E07FD2E}" type="pres">
      <dgm:prSet presAssocID="{7E945103-51CB-4774-9EF7-4A788C60AA6B}" presName="spaceRect" presStyleCnt="0"/>
      <dgm:spPr/>
    </dgm:pt>
    <dgm:pt modelId="{10398537-EBC3-4D3D-922D-D3E13434CED4}" type="pres">
      <dgm:prSet presAssocID="{7E945103-51CB-4774-9EF7-4A788C60AA6B}" presName="parTx" presStyleLbl="revTx" presStyleIdx="2" presStyleCnt="3">
        <dgm:presLayoutVars>
          <dgm:chMax val="0"/>
          <dgm:chPref val="0"/>
        </dgm:presLayoutVars>
      </dgm:prSet>
      <dgm:spPr/>
    </dgm:pt>
  </dgm:ptLst>
  <dgm:cxnLst>
    <dgm:cxn modelId="{75CA4E1F-FF05-40B6-8218-7E5CAC56FA67}" srcId="{181223CB-603A-4F1F-B2FB-77BF52157C00}" destId="{84A6138B-33C3-442A-AC3F-7D37EDFEA766}" srcOrd="1" destOrd="0" parTransId="{7E3ED9C0-7635-431C-8643-E86D3F187C80}" sibTransId="{7EA52984-6F95-4DAD-AE94-6A63BA283E0C}"/>
    <dgm:cxn modelId="{81590B33-0EA1-43AB-B327-1438C3E1D712}" type="presOf" srcId="{77A6C32D-425A-4B2C-A2AE-348FC08FAA07}" destId="{FC00A189-1EBB-45A6-B0DC-7D5CFE128340}" srcOrd="0" destOrd="0" presId="urn:microsoft.com/office/officeart/2018/2/layout/IconVerticalSolidList"/>
    <dgm:cxn modelId="{CCE6215B-04EA-495E-B751-B4BDB5418E12}" type="presOf" srcId="{181223CB-603A-4F1F-B2FB-77BF52157C00}" destId="{78D5E887-9CDD-4FC0-A781-D85D2AB23F18}" srcOrd="0" destOrd="0" presId="urn:microsoft.com/office/officeart/2018/2/layout/IconVerticalSolidList"/>
    <dgm:cxn modelId="{1A35AB71-5C85-4450-B67A-9EDD3643BC2C}" type="presOf" srcId="{84A6138B-33C3-442A-AC3F-7D37EDFEA766}" destId="{1834CB53-44E9-4232-9F31-ED8F5C48781D}" srcOrd="0" destOrd="0" presId="urn:microsoft.com/office/officeart/2018/2/layout/IconVerticalSolidList"/>
    <dgm:cxn modelId="{798FA27A-23CF-421C-AC0D-24B6ACE3FE39}" srcId="{181223CB-603A-4F1F-B2FB-77BF52157C00}" destId="{77A6C32D-425A-4B2C-A2AE-348FC08FAA07}" srcOrd="0" destOrd="0" parTransId="{77C0F69B-C925-40CD-925D-F7E42CBEB69E}" sibTransId="{160DB088-F26B-493B-BEE8-A3F1F0D0F73F}"/>
    <dgm:cxn modelId="{49750588-59AB-43B8-93F8-D9E3394A627C}" type="presOf" srcId="{7E945103-51CB-4774-9EF7-4A788C60AA6B}" destId="{10398537-EBC3-4D3D-922D-D3E13434CED4}" srcOrd="0" destOrd="0" presId="urn:microsoft.com/office/officeart/2018/2/layout/IconVerticalSolidList"/>
    <dgm:cxn modelId="{D6ABEBB3-AB23-482E-B7F4-AAB666D12B92}" srcId="{181223CB-603A-4F1F-B2FB-77BF52157C00}" destId="{7E945103-51CB-4774-9EF7-4A788C60AA6B}" srcOrd="2" destOrd="0" parTransId="{19862D7B-73CF-4128-A9B5-88962A399883}" sibTransId="{68ED8C20-4CFD-4E61-A539-2ED31CC1A866}"/>
    <dgm:cxn modelId="{421D0DE1-19DA-4101-BF7D-0613AF8F0C26}" type="presParOf" srcId="{78D5E887-9CDD-4FC0-A781-D85D2AB23F18}" destId="{A07CE2A8-198B-4FD3-A4AA-93E4F0F39C93}" srcOrd="0" destOrd="0" presId="urn:microsoft.com/office/officeart/2018/2/layout/IconVerticalSolidList"/>
    <dgm:cxn modelId="{BAC5441E-07E1-4DD1-8969-98716354FA56}" type="presParOf" srcId="{A07CE2A8-198B-4FD3-A4AA-93E4F0F39C93}" destId="{44997EA3-816B-4B17-8E2E-48F81AD1594D}" srcOrd="0" destOrd="0" presId="urn:microsoft.com/office/officeart/2018/2/layout/IconVerticalSolidList"/>
    <dgm:cxn modelId="{B8110C4C-A994-4A2C-9343-2B44D2663EEA}" type="presParOf" srcId="{A07CE2A8-198B-4FD3-A4AA-93E4F0F39C93}" destId="{57D02FEE-1334-413C-B7DB-AFC18B01CCB1}" srcOrd="1" destOrd="0" presId="urn:microsoft.com/office/officeart/2018/2/layout/IconVerticalSolidList"/>
    <dgm:cxn modelId="{80C74601-8B94-40B5-BA6D-B391B5FC88C4}" type="presParOf" srcId="{A07CE2A8-198B-4FD3-A4AA-93E4F0F39C93}" destId="{80E276CD-F689-474F-A7F2-1EB463B4469B}" srcOrd="2" destOrd="0" presId="urn:microsoft.com/office/officeart/2018/2/layout/IconVerticalSolidList"/>
    <dgm:cxn modelId="{0713ED69-60D1-492B-9A03-1216CED03F83}" type="presParOf" srcId="{A07CE2A8-198B-4FD3-A4AA-93E4F0F39C93}" destId="{FC00A189-1EBB-45A6-B0DC-7D5CFE128340}" srcOrd="3" destOrd="0" presId="urn:microsoft.com/office/officeart/2018/2/layout/IconVerticalSolidList"/>
    <dgm:cxn modelId="{64E87F52-013A-4E84-971B-07A4DFDAE395}" type="presParOf" srcId="{78D5E887-9CDD-4FC0-A781-D85D2AB23F18}" destId="{5DC8C774-22D2-4709-83C4-DF14B08AF5E6}" srcOrd="1" destOrd="0" presId="urn:microsoft.com/office/officeart/2018/2/layout/IconVerticalSolidList"/>
    <dgm:cxn modelId="{E2682074-F0AF-4FC1-BF3D-C37CE3DC551F}" type="presParOf" srcId="{78D5E887-9CDD-4FC0-A781-D85D2AB23F18}" destId="{51C028C4-E728-410F-8397-BE75C3E920E3}" srcOrd="2" destOrd="0" presId="urn:microsoft.com/office/officeart/2018/2/layout/IconVerticalSolidList"/>
    <dgm:cxn modelId="{4C62FBA1-56F8-4BB6-A09E-E4250B977AFB}" type="presParOf" srcId="{51C028C4-E728-410F-8397-BE75C3E920E3}" destId="{B895D1AA-548B-4633-8C88-6253FF58A2F4}" srcOrd="0" destOrd="0" presId="urn:microsoft.com/office/officeart/2018/2/layout/IconVerticalSolidList"/>
    <dgm:cxn modelId="{09424586-9AB9-4033-9A4D-5A676A2CDD1B}" type="presParOf" srcId="{51C028C4-E728-410F-8397-BE75C3E920E3}" destId="{FBBA671F-690C-4292-807B-C4F89162ECF0}" srcOrd="1" destOrd="0" presId="urn:microsoft.com/office/officeart/2018/2/layout/IconVerticalSolidList"/>
    <dgm:cxn modelId="{16C5CFCC-0780-4521-94AB-9D06C388EB7D}" type="presParOf" srcId="{51C028C4-E728-410F-8397-BE75C3E920E3}" destId="{0E0C2D5B-FE97-4BB4-A3F2-2A9AFBF231F2}" srcOrd="2" destOrd="0" presId="urn:microsoft.com/office/officeart/2018/2/layout/IconVerticalSolidList"/>
    <dgm:cxn modelId="{AA3EA238-3D5B-4056-9465-91664C7D07D2}" type="presParOf" srcId="{51C028C4-E728-410F-8397-BE75C3E920E3}" destId="{1834CB53-44E9-4232-9F31-ED8F5C48781D}" srcOrd="3" destOrd="0" presId="urn:microsoft.com/office/officeart/2018/2/layout/IconVerticalSolidList"/>
    <dgm:cxn modelId="{581F75F0-F364-4C1A-8C0E-B8EEA7BB3096}" type="presParOf" srcId="{78D5E887-9CDD-4FC0-A781-D85D2AB23F18}" destId="{ECD83976-6CA1-4D76-998E-3AA0C7855B9F}" srcOrd="3" destOrd="0" presId="urn:microsoft.com/office/officeart/2018/2/layout/IconVerticalSolidList"/>
    <dgm:cxn modelId="{3B239C33-4928-430D-8653-B1CD92F5FCCE}" type="presParOf" srcId="{78D5E887-9CDD-4FC0-A781-D85D2AB23F18}" destId="{B410DFF0-A52F-4457-AD7E-D02CE51C04BE}" srcOrd="4" destOrd="0" presId="urn:microsoft.com/office/officeart/2018/2/layout/IconVerticalSolidList"/>
    <dgm:cxn modelId="{2B93D943-0C7D-43BC-B745-22E4355EAC18}" type="presParOf" srcId="{B410DFF0-A52F-4457-AD7E-D02CE51C04BE}" destId="{7EED1448-974B-4C9D-B4D6-E15057206859}" srcOrd="0" destOrd="0" presId="urn:microsoft.com/office/officeart/2018/2/layout/IconVerticalSolidList"/>
    <dgm:cxn modelId="{A195706B-8579-4945-A46D-E33D7344D1A5}" type="presParOf" srcId="{B410DFF0-A52F-4457-AD7E-D02CE51C04BE}" destId="{5568196F-8393-421B-A6D4-614512757EA8}" srcOrd="1" destOrd="0" presId="urn:microsoft.com/office/officeart/2018/2/layout/IconVerticalSolidList"/>
    <dgm:cxn modelId="{CBF807FD-91DF-451D-A946-630E63EDFB84}" type="presParOf" srcId="{B410DFF0-A52F-4457-AD7E-D02CE51C04BE}" destId="{54C2AE72-CAF4-4BED-87B4-DAD59E07FD2E}" srcOrd="2" destOrd="0" presId="urn:microsoft.com/office/officeart/2018/2/layout/IconVerticalSolidList"/>
    <dgm:cxn modelId="{AA7FAECB-254F-4A64-8C4E-7629F4297F98}" type="presParOf" srcId="{B410DFF0-A52F-4457-AD7E-D02CE51C04BE}" destId="{10398537-EBC3-4D3D-922D-D3E13434CED4}"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D3A042-A0D3-4E78-BC6E-CBC9A7D45A7D}" type="doc">
      <dgm:prSet loTypeId="urn:microsoft.com/office/officeart/2005/8/layout/cycle8" loCatId="cycle" qsTypeId="urn:microsoft.com/office/officeart/2005/8/quickstyle/simple1" qsCatId="simple" csTypeId="urn:microsoft.com/office/officeart/2005/8/colors/accent1_2" csCatId="accent1" phldr="1"/>
      <dgm:spPr/>
    </dgm:pt>
    <dgm:pt modelId="{3D6E118A-842B-40C5-9074-2C1B4D04D811}">
      <dgm:prSet phldrT="[Text]"/>
      <dgm:spPr>
        <a:solidFill>
          <a:schemeClr val="bg1"/>
        </a:solidFill>
        <a:ln>
          <a:solidFill>
            <a:schemeClr val="bg1"/>
          </a:solidFill>
        </a:ln>
      </dgm:spPr>
      <dgm:t>
        <a:bodyPr/>
        <a:lstStyle/>
        <a:p>
          <a:endParaRPr lang="en-US" dirty="0">
            <a:solidFill>
              <a:schemeClr val="tx1"/>
            </a:solidFill>
          </a:endParaRPr>
        </a:p>
      </dgm:t>
    </dgm:pt>
    <dgm:pt modelId="{D5DFB8B1-E2BB-4B0E-B531-04BED78FADBE}" type="parTrans" cxnId="{867FA6A7-DB3F-42A3-BC3A-AB094A037AC1}">
      <dgm:prSet/>
      <dgm:spPr/>
      <dgm:t>
        <a:bodyPr/>
        <a:lstStyle/>
        <a:p>
          <a:endParaRPr lang="en-US"/>
        </a:p>
      </dgm:t>
    </dgm:pt>
    <dgm:pt modelId="{E98F53DE-FE3A-4753-B5DA-F04A678B2A3B}" type="sibTrans" cxnId="{867FA6A7-DB3F-42A3-BC3A-AB094A037AC1}">
      <dgm:prSet/>
      <dgm:spPr/>
      <dgm:t>
        <a:bodyPr/>
        <a:lstStyle/>
        <a:p>
          <a:endParaRPr lang="en-US"/>
        </a:p>
      </dgm:t>
    </dgm:pt>
    <dgm:pt modelId="{F43A41A5-2CAB-468F-B395-E488E3C958EF}">
      <dgm:prSet phldrT="[Text]"/>
      <dgm:spPr>
        <a:solidFill>
          <a:schemeClr val="bg1"/>
        </a:solidFill>
      </dgm:spPr>
      <dgm:t>
        <a:bodyPr/>
        <a:lstStyle/>
        <a:p>
          <a:endParaRPr lang="en-US" dirty="0">
            <a:solidFill>
              <a:schemeClr val="tx1"/>
            </a:solidFill>
          </a:endParaRPr>
        </a:p>
      </dgm:t>
    </dgm:pt>
    <dgm:pt modelId="{6031FE92-DB76-4563-AB60-3544A45BE0FC}" type="parTrans" cxnId="{C1EDDECA-FFB3-475B-9307-5A6F34514E79}">
      <dgm:prSet/>
      <dgm:spPr/>
      <dgm:t>
        <a:bodyPr/>
        <a:lstStyle/>
        <a:p>
          <a:endParaRPr lang="en-US"/>
        </a:p>
      </dgm:t>
    </dgm:pt>
    <dgm:pt modelId="{40050E04-8EAA-4C87-BA03-C06EB5BE72B9}" type="sibTrans" cxnId="{C1EDDECA-FFB3-475B-9307-5A6F34514E79}">
      <dgm:prSet/>
      <dgm:spPr/>
      <dgm:t>
        <a:bodyPr/>
        <a:lstStyle/>
        <a:p>
          <a:endParaRPr lang="en-US"/>
        </a:p>
      </dgm:t>
    </dgm:pt>
    <dgm:pt modelId="{A8A2EB98-6555-458C-AA1F-A426CBE09DE7}">
      <dgm:prSet phldrT="[Text]"/>
      <dgm:spPr>
        <a:solidFill>
          <a:schemeClr val="bg1"/>
        </a:solidFill>
        <a:ln>
          <a:solidFill>
            <a:schemeClr val="bg1"/>
          </a:solidFill>
        </a:ln>
      </dgm:spPr>
      <dgm:t>
        <a:bodyPr/>
        <a:lstStyle/>
        <a:p>
          <a:endParaRPr lang="en-US" dirty="0">
            <a:solidFill>
              <a:schemeClr val="tx1"/>
            </a:solidFill>
          </a:endParaRPr>
        </a:p>
      </dgm:t>
    </dgm:pt>
    <dgm:pt modelId="{29415526-86CE-4265-88F4-1EAA17E35E2B}" type="parTrans" cxnId="{2C4BFD26-8F19-46CC-B4FC-4F588D259C8F}">
      <dgm:prSet/>
      <dgm:spPr/>
      <dgm:t>
        <a:bodyPr/>
        <a:lstStyle/>
        <a:p>
          <a:endParaRPr lang="en-US"/>
        </a:p>
      </dgm:t>
    </dgm:pt>
    <dgm:pt modelId="{E9F2F935-050F-4E03-A592-7AF42033F69B}" type="sibTrans" cxnId="{2C4BFD26-8F19-46CC-B4FC-4F588D259C8F}">
      <dgm:prSet/>
      <dgm:spPr/>
      <dgm:t>
        <a:bodyPr/>
        <a:lstStyle/>
        <a:p>
          <a:endParaRPr lang="en-US"/>
        </a:p>
      </dgm:t>
    </dgm:pt>
    <dgm:pt modelId="{9525B904-92C6-4DA5-80F7-D4B0D35C0926}">
      <dgm:prSet phldrT="[Text]"/>
      <dgm:spPr>
        <a:solidFill>
          <a:schemeClr val="bg1"/>
        </a:solidFill>
      </dgm:spPr>
      <dgm:t>
        <a:bodyPr/>
        <a:lstStyle/>
        <a:p>
          <a:endParaRPr lang="en-US" dirty="0">
            <a:solidFill>
              <a:schemeClr val="tx1"/>
            </a:solidFill>
          </a:endParaRPr>
        </a:p>
      </dgm:t>
    </dgm:pt>
    <dgm:pt modelId="{267F80B7-119F-4847-8516-BB4866684659}" type="parTrans" cxnId="{806764E9-6758-4DDA-A6DA-812FBF9D08D2}">
      <dgm:prSet/>
      <dgm:spPr/>
      <dgm:t>
        <a:bodyPr/>
        <a:lstStyle/>
        <a:p>
          <a:endParaRPr lang="en-US"/>
        </a:p>
      </dgm:t>
    </dgm:pt>
    <dgm:pt modelId="{A6CA007B-3A69-482A-A930-753971B9FD4D}" type="sibTrans" cxnId="{806764E9-6758-4DDA-A6DA-812FBF9D08D2}">
      <dgm:prSet/>
      <dgm:spPr/>
      <dgm:t>
        <a:bodyPr/>
        <a:lstStyle/>
        <a:p>
          <a:endParaRPr lang="en-US"/>
        </a:p>
      </dgm:t>
    </dgm:pt>
    <dgm:pt modelId="{3C29407E-9403-4EA5-AD28-B2CBD818272B}" type="pres">
      <dgm:prSet presAssocID="{F6D3A042-A0D3-4E78-BC6E-CBC9A7D45A7D}" presName="compositeShape" presStyleCnt="0">
        <dgm:presLayoutVars>
          <dgm:chMax val="7"/>
          <dgm:dir/>
          <dgm:resizeHandles val="exact"/>
        </dgm:presLayoutVars>
      </dgm:prSet>
      <dgm:spPr/>
    </dgm:pt>
    <dgm:pt modelId="{B961AE10-6059-4F68-8224-57207FA38C7A}" type="pres">
      <dgm:prSet presAssocID="{F6D3A042-A0D3-4E78-BC6E-CBC9A7D45A7D}" presName="wedge1" presStyleLbl="node1" presStyleIdx="0" presStyleCnt="4"/>
      <dgm:spPr/>
    </dgm:pt>
    <dgm:pt modelId="{B8035611-0E42-4AE3-B1C0-013A1090C223}" type="pres">
      <dgm:prSet presAssocID="{F6D3A042-A0D3-4E78-BC6E-CBC9A7D45A7D}" presName="dummy1a" presStyleCnt="0"/>
      <dgm:spPr/>
    </dgm:pt>
    <dgm:pt modelId="{688A7163-11FB-4936-A90A-4030517F3046}" type="pres">
      <dgm:prSet presAssocID="{F6D3A042-A0D3-4E78-BC6E-CBC9A7D45A7D}" presName="dummy1b" presStyleCnt="0"/>
      <dgm:spPr/>
    </dgm:pt>
    <dgm:pt modelId="{8DB7F04D-E9FC-415C-9646-3247EFA8B29E}" type="pres">
      <dgm:prSet presAssocID="{F6D3A042-A0D3-4E78-BC6E-CBC9A7D45A7D}" presName="wedge1Tx" presStyleLbl="node1" presStyleIdx="0" presStyleCnt="4">
        <dgm:presLayoutVars>
          <dgm:chMax val="0"/>
          <dgm:chPref val="0"/>
          <dgm:bulletEnabled val="1"/>
        </dgm:presLayoutVars>
      </dgm:prSet>
      <dgm:spPr/>
    </dgm:pt>
    <dgm:pt modelId="{CF48F157-F89E-4729-B3D6-824A395078EC}" type="pres">
      <dgm:prSet presAssocID="{F6D3A042-A0D3-4E78-BC6E-CBC9A7D45A7D}" presName="wedge2" presStyleLbl="node1" presStyleIdx="1" presStyleCnt="4"/>
      <dgm:spPr/>
    </dgm:pt>
    <dgm:pt modelId="{C1823157-D411-49FD-8660-D315CC4B10EB}" type="pres">
      <dgm:prSet presAssocID="{F6D3A042-A0D3-4E78-BC6E-CBC9A7D45A7D}" presName="dummy2a" presStyleCnt="0"/>
      <dgm:spPr/>
    </dgm:pt>
    <dgm:pt modelId="{78140AFC-A96E-46F6-811B-5B9336DDB615}" type="pres">
      <dgm:prSet presAssocID="{F6D3A042-A0D3-4E78-BC6E-CBC9A7D45A7D}" presName="dummy2b" presStyleCnt="0"/>
      <dgm:spPr/>
    </dgm:pt>
    <dgm:pt modelId="{92940E97-98F7-45EE-9F84-29AD27ADF737}" type="pres">
      <dgm:prSet presAssocID="{F6D3A042-A0D3-4E78-BC6E-CBC9A7D45A7D}" presName="wedge2Tx" presStyleLbl="node1" presStyleIdx="1" presStyleCnt="4">
        <dgm:presLayoutVars>
          <dgm:chMax val="0"/>
          <dgm:chPref val="0"/>
          <dgm:bulletEnabled val="1"/>
        </dgm:presLayoutVars>
      </dgm:prSet>
      <dgm:spPr/>
    </dgm:pt>
    <dgm:pt modelId="{9F314DEB-DEB9-45EB-AF78-34F42F544C33}" type="pres">
      <dgm:prSet presAssocID="{F6D3A042-A0D3-4E78-BC6E-CBC9A7D45A7D}" presName="wedge3" presStyleLbl="node1" presStyleIdx="2" presStyleCnt="4"/>
      <dgm:spPr/>
    </dgm:pt>
    <dgm:pt modelId="{85C4AD9A-B857-4BBE-A687-40DDA52EF51C}" type="pres">
      <dgm:prSet presAssocID="{F6D3A042-A0D3-4E78-BC6E-CBC9A7D45A7D}" presName="dummy3a" presStyleCnt="0"/>
      <dgm:spPr/>
    </dgm:pt>
    <dgm:pt modelId="{CB71A5C7-D092-4C0C-A0F9-AAE366A5BC3A}" type="pres">
      <dgm:prSet presAssocID="{F6D3A042-A0D3-4E78-BC6E-CBC9A7D45A7D}" presName="dummy3b" presStyleCnt="0"/>
      <dgm:spPr/>
    </dgm:pt>
    <dgm:pt modelId="{2374FCEB-AA13-4DFD-A39E-E430F0CE256F}" type="pres">
      <dgm:prSet presAssocID="{F6D3A042-A0D3-4E78-BC6E-CBC9A7D45A7D}" presName="wedge3Tx" presStyleLbl="node1" presStyleIdx="2" presStyleCnt="4">
        <dgm:presLayoutVars>
          <dgm:chMax val="0"/>
          <dgm:chPref val="0"/>
          <dgm:bulletEnabled val="1"/>
        </dgm:presLayoutVars>
      </dgm:prSet>
      <dgm:spPr/>
    </dgm:pt>
    <dgm:pt modelId="{EBCF68D5-A94C-40CE-8D1B-ED8D0304F444}" type="pres">
      <dgm:prSet presAssocID="{F6D3A042-A0D3-4E78-BC6E-CBC9A7D45A7D}" presName="wedge4" presStyleLbl="node1" presStyleIdx="3" presStyleCnt="4"/>
      <dgm:spPr/>
    </dgm:pt>
    <dgm:pt modelId="{A87EBE38-75D9-4CEB-A131-5FA6B3F24EA5}" type="pres">
      <dgm:prSet presAssocID="{F6D3A042-A0D3-4E78-BC6E-CBC9A7D45A7D}" presName="dummy4a" presStyleCnt="0"/>
      <dgm:spPr/>
    </dgm:pt>
    <dgm:pt modelId="{808E2858-3951-4BE3-A0F8-88D6F4A2A1EF}" type="pres">
      <dgm:prSet presAssocID="{F6D3A042-A0D3-4E78-BC6E-CBC9A7D45A7D}" presName="dummy4b" presStyleCnt="0"/>
      <dgm:spPr/>
    </dgm:pt>
    <dgm:pt modelId="{A3E088E8-9F97-45AE-8A65-D5A4AFAEF298}" type="pres">
      <dgm:prSet presAssocID="{F6D3A042-A0D3-4E78-BC6E-CBC9A7D45A7D}" presName="wedge4Tx" presStyleLbl="node1" presStyleIdx="3" presStyleCnt="4">
        <dgm:presLayoutVars>
          <dgm:chMax val="0"/>
          <dgm:chPref val="0"/>
          <dgm:bulletEnabled val="1"/>
        </dgm:presLayoutVars>
      </dgm:prSet>
      <dgm:spPr/>
    </dgm:pt>
    <dgm:pt modelId="{97DDCD73-8063-40BC-949C-D7014D3EE334}" type="pres">
      <dgm:prSet presAssocID="{E98F53DE-FE3A-4753-B5DA-F04A678B2A3B}" presName="arrowWedge1" presStyleLbl="fgSibTrans2D1" presStyleIdx="0" presStyleCnt="4"/>
      <dgm:spPr>
        <a:solidFill>
          <a:srgbClr val="F08865"/>
        </a:solidFill>
      </dgm:spPr>
    </dgm:pt>
    <dgm:pt modelId="{7FC61E7E-98B9-4E2A-8CA2-1294B488A6BD}" type="pres">
      <dgm:prSet presAssocID="{40050E04-8EAA-4C87-BA03-C06EB5BE72B9}" presName="arrowWedge2" presStyleLbl="fgSibTrans2D1" presStyleIdx="1" presStyleCnt="4"/>
      <dgm:spPr>
        <a:solidFill>
          <a:srgbClr val="21314D"/>
        </a:solidFill>
      </dgm:spPr>
    </dgm:pt>
    <dgm:pt modelId="{5311F3D8-9B72-4B43-B146-8DFB6387DE6D}" type="pres">
      <dgm:prSet presAssocID="{A6CA007B-3A69-482A-A930-753971B9FD4D}" presName="arrowWedge3" presStyleLbl="fgSibTrans2D1" presStyleIdx="2" presStyleCnt="4"/>
      <dgm:spPr>
        <a:solidFill>
          <a:srgbClr val="92A2BD"/>
        </a:solidFill>
      </dgm:spPr>
    </dgm:pt>
    <dgm:pt modelId="{415FA508-739B-4A8D-B85F-52FBAF8B5E61}" type="pres">
      <dgm:prSet presAssocID="{E9F2F935-050F-4E03-A592-7AF42033F69B}" presName="arrowWedge4" presStyleLbl="fgSibTrans2D1" presStyleIdx="3" presStyleCnt="4"/>
      <dgm:spPr>
        <a:solidFill>
          <a:srgbClr val="D2492A"/>
        </a:solidFill>
      </dgm:spPr>
    </dgm:pt>
  </dgm:ptLst>
  <dgm:cxnLst>
    <dgm:cxn modelId="{2C4BFD26-8F19-46CC-B4FC-4F588D259C8F}" srcId="{F6D3A042-A0D3-4E78-BC6E-CBC9A7D45A7D}" destId="{A8A2EB98-6555-458C-AA1F-A426CBE09DE7}" srcOrd="3" destOrd="0" parTransId="{29415526-86CE-4265-88F4-1EAA17E35E2B}" sibTransId="{E9F2F935-050F-4E03-A592-7AF42033F69B}"/>
    <dgm:cxn modelId="{89221B2B-9DFC-4B9D-A497-45208FAEA196}" type="presOf" srcId="{F43A41A5-2CAB-468F-B395-E488E3C958EF}" destId="{CF48F157-F89E-4729-B3D6-824A395078EC}" srcOrd="0" destOrd="0" presId="urn:microsoft.com/office/officeart/2005/8/layout/cycle8"/>
    <dgm:cxn modelId="{40705E41-BA25-4304-BCC7-074618210FD3}" type="presOf" srcId="{3D6E118A-842B-40C5-9074-2C1B4D04D811}" destId="{8DB7F04D-E9FC-415C-9646-3247EFA8B29E}" srcOrd="1" destOrd="0" presId="urn:microsoft.com/office/officeart/2005/8/layout/cycle8"/>
    <dgm:cxn modelId="{47C8E356-E550-45D6-9105-15EC49752C62}" type="presOf" srcId="{F43A41A5-2CAB-468F-B395-E488E3C958EF}" destId="{92940E97-98F7-45EE-9F84-29AD27ADF737}" srcOrd="1" destOrd="0" presId="urn:microsoft.com/office/officeart/2005/8/layout/cycle8"/>
    <dgm:cxn modelId="{A9F1D08A-D0F3-417A-8018-4C90791E4552}" type="presOf" srcId="{F6D3A042-A0D3-4E78-BC6E-CBC9A7D45A7D}" destId="{3C29407E-9403-4EA5-AD28-B2CBD818272B}" srcOrd="0" destOrd="0" presId="urn:microsoft.com/office/officeart/2005/8/layout/cycle8"/>
    <dgm:cxn modelId="{867FA6A7-DB3F-42A3-BC3A-AB094A037AC1}" srcId="{F6D3A042-A0D3-4E78-BC6E-CBC9A7D45A7D}" destId="{3D6E118A-842B-40C5-9074-2C1B4D04D811}" srcOrd="0" destOrd="0" parTransId="{D5DFB8B1-E2BB-4B0E-B531-04BED78FADBE}" sibTransId="{E98F53DE-FE3A-4753-B5DA-F04A678B2A3B}"/>
    <dgm:cxn modelId="{459605AA-C148-407E-BE6C-D2D05054DCE5}" type="presOf" srcId="{A8A2EB98-6555-458C-AA1F-A426CBE09DE7}" destId="{A3E088E8-9F97-45AE-8A65-D5A4AFAEF298}" srcOrd="1" destOrd="0" presId="urn:microsoft.com/office/officeart/2005/8/layout/cycle8"/>
    <dgm:cxn modelId="{2C7F1BB7-2C2C-4940-8644-1525C1EEFF44}" type="presOf" srcId="{9525B904-92C6-4DA5-80F7-D4B0D35C0926}" destId="{9F314DEB-DEB9-45EB-AF78-34F42F544C33}" srcOrd="0" destOrd="0" presId="urn:microsoft.com/office/officeart/2005/8/layout/cycle8"/>
    <dgm:cxn modelId="{33FD9FC3-16C8-45BB-BD93-6B30B194DB5D}" type="presOf" srcId="{9525B904-92C6-4DA5-80F7-D4B0D35C0926}" destId="{2374FCEB-AA13-4DFD-A39E-E430F0CE256F}" srcOrd="1" destOrd="0" presId="urn:microsoft.com/office/officeart/2005/8/layout/cycle8"/>
    <dgm:cxn modelId="{C1EDDECA-FFB3-475B-9307-5A6F34514E79}" srcId="{F6D3A042-A0D3-4E78-BC6E-CBC9A7D45A7D}" destId="{F43A41A5-2CAB-468F-B395-E488E3C958EF}" srcOrd="1" destOrd="0" parTransId="{6031FE92-DB76-4563-AB60-3544A45BE0FC}" sibTransId="{40050E04-8EAA-4C87-BA03-C06EB5BE72B9}"/>
    <dgm:cxn modelId="{72A1DED4-1AC5-4D89-8A7C-61E52ADB71A8}" type="presOf" srcId="{3D6E118A-842B-40C5-9074-2C1B4D04D811}" destId="{B961AE10-6059-4F68-8224-57207FA38C7A}" srcOrd="0" destOrd="0" presId="urn:microsoft.com/office/officeart/2005/8/layout/cycle8"/>
    <dgm:cxn modelId="{806764E9-6758-4DDA-A6DA-812FBF9D08D2}" srcId="{F6D3A042-A0D3-4E78-BC6E-CBC9A7D45A7D}" destId="{9525B904-92C6-4DA5-80F7-D4B0D35C0926}" srcOrd="2" destOrd="0" parTransId="{267F80B7-119F-4847-8516-BB4866684659}" sibTransId="{A6CA007B-3A69-482A-A930-753971B9FD4D}"/>
    <dgm:cxn modelId="{55D826EC-7A48-41F9-8530-7AABEE5FFBC6}" type="presOf" srcId="{A8A2EB98-6555-458C-AA1F-A426CBE09DE7}" destId="{EBCF68D5-A94C-40CE-8D1B-ED8D0304F444}" srcOrd="0" destOrd="0" presId="urn:microsoft.com/office/officeart/2005/8/layout/cycle8"/>
    <dgm:cxn modelId="{5E406595-51F1-4834-ABD2-F46BE137E959}" type="presParOf" srcId="{3C29407E-9403-4EA5-AD28-B2CBD818272B}" destId="{B961AE10-6059-4F68-8224-57207FA38C7A}" srcOrd="0" destOrd="0" presId="urn:microsoft.com/office/officeart/2005/8/layout/cycle8"/>
    <dgm:cxn modelId="{4927C1A5-D1AA-4338-A8DA-B0E0DC80213F}" type="presParOf" srcId="{3C29407E-9403-4EA5-AD28-B2CBD818272B}" destId="{B8035611-0E42-4AE3-B1C0-013A1090C223}" srcOrd="1" destOrd="0" presId="urn:microsoft.com/office/officeart/2005/8/layout/cycle8"/>
    <dgm:cxn modelId="{DA164EB7-DC97-4A8A-A626-42D0EB327CE5}" type="presParOf" srcId="{3C29407E-9403-4EA5-AD28-B2CBD818272B}" destId="{688A7163-11FB-4936-A90A-4030517F3046}" srcOrd="2" destOrd="0" presId="urn:microsoft.com/office/officeart/2005/8/layout/cycle8"/>
    <dgm:cxn modelId="{6E1A58AB-198E-4A34-864A-2809555D2AC4}" type="presParOf" srcId="{3C29407E-9403-4EA5-AD28-B2CBD818272B}" destId="{8DB7F04D-E9FC-415C-9646-3247EFA8B29E}" srcOrd="3" destOrd="0" presId="urn:microsoft.com/office/officeart/2005/8/layout/cycle8"/>
    <dgm:cxn modelId="{5581AF47-7A07-4C1B-8C0A-89DE421100CD}" type="presParOf" srcId="{3C29407E-9403-4EA5-AD28-B2CBD818272B}" destId="{CF48F157-F89E-4729-B3D6-824A395078EC}" srcOrd="4" destOrd="0" presId="urn:microsoft.com/office/officeart/2005/8/layout/cycle8"/>
    <dgm:cxn modelId="{C878C200-C55F-4DED-BC55-F3DE0FA50631}" type="presParOf" srcId="{3C29407E-9403-4EA5-AD28-B2CBD818272B}" destId="{C1823157-D411-49FD-8660-D315CC4B10EB}" srcOrd="5" destOrd="0" presId="urn:microsoft.com/office/officeart/2005/8/layout/cycle8"/>
    <dgm:cxn modelId="{59DC2C67-821E-4844-BECF-360702C0FEAA}" type="presParOf" srcId="{3C29407E-9403-4EA5-AD28-B2CBD818272B}" destId="{78140AFC-A96E-46F6-811B-5B9336DDB615}" srcOrd="6" destOrd="0" presId="urn:microsoft.com/office/officeart/2005/8/layout/cycle8"/>
    <dgm:cxn modelId="{2E606B4F-4404-4625-9734-EAFD7C98432E}" type="presParOf" srcId="{3C29407E-9403-4EA5-AD28-B2CBD818272B}" destId="{92940E97-98F7-45EE-9F84-29AD27ADF737}" srcOrd="7" destOrd="0" presId="urn:microsoft.com/office/officeart/2005/8/layout/cycle8"/>
    <dgm:cxn modelId="{5CF16A49-C505-47B6-9404-1390550D8C0A}" type="presParOf" srcId="{3C29407E-9403-4EA5-AD28-B2CBD818272B}" destId="{9F314DEB-DEB9-45EB-AF78-34F42F544C33}" srcOrd="8" destOrd="0" presId="urn:microsoft.com/office/officeart/2005/8/layout/cycle8"/>
    <dgm:cxn modelId="{CE773E60-ABD9-4B36-A8EE-03086387CE88}" type="presParOf" srcId="{3C29407E-9403-4EA5-AD28-B2CBD818272B}" destId="{85C4AD9A-B857-4BBE-A687-40DDA52EF51C}" srcOrd="9" destOrd="0" presId="urn:microsoft.com/office/officeart/2005/8/layout/cycle8"/>
    <dgm:cxn modelId="{B264E000-6DF6-4F00-9FC5-03D8A9549FB5}" type="presParOf" srcId="{3C29407E-9403-4EA5-AD28-B2CBD818272B}" destId="{CB71A5C7-D092-4C0C-A0F9-AAE366A5BC3A}" srcOrd="10" destOrd="0" presId="urn:microsoft.com/office/officeart/2005/8/layout/cycle8"/>
    <dgm:cxn modelId="{2C0145B4-F804-447E-BACD-FA81CB689E43}" type="presParOf" srcId="{3C29407E-9403-4EA5-AD28-B2CBD818272B}" destId="{2374FCEB-AA13-4DFD-A39E-E430F0CE256F}" srcOrd="11" destOrd="0" presId="urn:microsoft.com/office/officeart/2005/8/layout/cycle8"/>
    <dgm:cxn modelId="{C4EB2884-31E2-4EFC-95BE-3F861B49B673}" type="presParOf" srcId="{3C29407E-9403-4EA5-AD28-B2CBD818272B}" destId="{EBCF68D5-A94C-40CE-8D1B-ED8D0304F444}" srcOrd="12" destOrd="0" presId="urn:microsoft.com/office/officeart/2005/8/layout/cycle8"/>
    <dgm:cxn modelId="{66EDA194-6C7A-4121-810F-19E94897998A}" type="presParOf" srcId="{3C29407E-9403-4EA5-AD28-B2CBD818272B}" destId="{A87EBE38-75D9-4CEB-A131-5FA6B3F24EA5}" srcOrd="13" destOrd="0" presId="urn:microsoft.com/office/officeart/2005/8/layout/cycle8"/>
    <dgm:cxn modelId="{1E914F3A-7B72-429A-8A3E-A6C794538772}" type="presParOf" srcId="{3C29407E-9403-4EA5-AD28-B2CBD818272B}" destId="{808E2858-3951-4BE3-A0F8-88D6F4A2A1EF}" srcOrd="14" destOrd="0" presId="urn:microsoft.com/office/officeart/2005/8/layout/cycle8"/>
    <dgm:cxn modelId="{E4BB8840-A04A-40D1-9E37-AC09EE22A419}" type="presParOf" srcId="{3C29407E-9403-4EA5-AD28-B2CBD818272B}" destId="{A3E088E8-9F97-45AE-8A65-D5A4AFAEF298}" srcOrd="15" destOrd="0" presId="urn:microsoft.com/office/officeart/2005/8/layout/cycle8"/>
    <dgm:cxn modelId="{C5C8DC0D-BC7A-4D1C-87B0-CBC0691EB2BC}" type="presParOf" srcId="{3C29407E-9403-4EA5-AD28-B2CBD818272B}" destId="{97DDCD73-8063-40BC-949C-D7014D3EE334}" srcOrd="16" destOrd="0" presId="urn:microsoft.com/office/officeart/2005/8/layout/cycle8"/>
    <dgm:cxn modelId="{9A1BB65C-EE67-42EF-9384-BB550DAD4550}" type="presParOf" srcId="{3C29407E-9403-4EA5-AD28-B2CBD818272B}" destId="{7FC61E7E-98B9-4E2A-8CA2-1294B488A6BD}" srcOrd="17" destOrd="0" presId="urn:microsoft.com/office/officeart/2005/8/layout/cycle8"/>
    <dgm:cxn modelId="{254E8D47-B829-4F75-A440-F7102B883F5A}" type="presParOf" srcId="{3C29407E-9403-4EA5-AD28-B2CBD818272B}" destId="{5311F3D8-9B72-4B43-B146-8DFB6387DE6D}" srcOrd="18" destOrd="0" presId="urn:microsoft.com/office/officeart/2005/8/layout/cycle8"/>
    <dgm:cxn modelId="{1A0543C0-9205-404E-BA24-173397100C5B}" type="presParOf" srcId="{3C29407E-9403-4EA5-AD28-B2CBD818272B}" destId="{415FA508-739B-4A8D-B85F-52FBAF8B5E61}"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C959F2-B1D1-45F4-BE3E-6047F6A29D5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A7D01016-085C-4E73-8B37-1B9EBFB15069}">
      <dgm:prSet phldrT="[Text]"/>
      <dgm:spPr>
        <a:ln>
          <a:solidFill>
            <a:srgbClr val="D2492A"/>
          </a:solidFill>
        </a:ln>
      </dgm:spPr>
      <dgm:t>
        <a:bodyPr/>
        <a:lstStyle/>
        <a:p>
          <a:r>
            <a:rPr lang="en-US" dirty="0"/>
            <a:t>5-6 hours between meals</a:t>
          </a:r>
        </a:p>
      </dgm:t>
    </dgm:pt>
    <dgm:pt modelId="{4A51DB40-EEA6-4B85-B4AC-528C0A572F32}" type="parTrans" cxnId="{71CC882B-D33A-4738-AA61-1E8B8538CCE6}">
      <dgm:prSet/>
      <dgm:spPr/>
      <dgm:t>
        <a:bodyPr/>
        <a:lstStyle/>
        <a:p>
          <a:endParaRPr lang="en-US"/>
        </a:p>
      </dgm:t>
    </dgm:pt>
    <dgm:pt modelId="{8EDDB5E5-5EAA-4088-92AF-DF3A75574720}" type="sibTrans" cxnId="{71CC882B-D33A-4738-AA61-1E8B8538CCE6}">
      <dgm:prSet/>
      <dgm:spPr/>
      <dgm:t>
        <a:bodyPr/>
        <a:lstStyle/>
        <a:p>
          <a:endParaRPr lang="en-US"/>
        </a:p>
      </dgm:t>
    </dgm:pt>
    <dgm:pt modelId="{C784861C-76B3-4A18-92E1-554CB3B9EB66}">
      <dgm:prSet phldrT="[Text]"/>
      <dgm:spPr>
        <a:ln>
          <a:solidFill>
            <a:srgbClr val="D2492A"/>
          </a:solidFill>
        </a:ln>
      </dgm:spPr>
      <dgm:t>
        <a:bodyPr/>
        <a:lstStyle/>
        <a:p>
          <a:r>
            <a:rPr lang="en-US" dirty="0"/>
            <a:t>4 hours between last meal and bedtime</a:t>
          </a:r>
        </a:p>
      </dgm:t>
    </dgm:pt>
    <dgm:pt modelId="{3E2C92D0-0D98-4965-B082-90DE251B5F97}" type="parTrans" cxnId="{0448D200-E7A4-472A-8C7A-76C9135623B5}">
      <dgm:prSet/>
      <dgm:spPr/>
      <dgm:t>
        <a:bodyPr/>
        <a:lstStyle/>
        <a:p>
          <a:endParaRPr lang="en-US"/>
        </a:p>
      </dgm:t>
    </dgm:pt>
    <dgm:pt modelId="{7BB3BAAC-C6C9-4E03-B86A-35596EBB653D}" type="sibTrans" cxnId="{0448D200-E7A4-472A-8C7A-76C9135623B5}">
      <dgm:prSet/>
      <dgm:spPr/>
      <dgm:t>
        <a:bodyPr/>
        <a:lstStyle/>
        <a:p>
          <a:endParaRPr lang="en-US"/>
        </a:p>
      </dgm:t>
    </dgm:pt>
    <dgm:pt modelId="{D415A8A3-8CD3-4326-AFE7-3348DE6B8618}">
      <dgm:prSet phldrT="[Text]"/>
      <dgm:spPr>
        <a:ln>
          <a:solidFill>
            <a:srgbClr val="D2492A"/>
          </a:solidFill>
        </a:ln>
      </dgm:spPr>
      <dgm:t>
        <a:bodyPr/>
        <a:lstStyle/>
        <a:p>
          <a:r>
            <a:rPr lang="en-US" dirty="0"/>
            <a:t>8 hours of sleep</a:t>
          </a:r>
        </a:p>
      </dgm:t>
    </dgm:pt>
    <dgm:pt modelId="{FE00C267-E116-4328-BDE3-6A5CCFB22B05}" type="parTrans" cxnId="{550AAB6C-DEF8-4B70-A737-F164DC0A3B10}">
      <dgm:prSet/>
      <dgm:spPr/>
      <dgm:t>
        <a:bodyPr/>
        <a:lstStyle/>
        <a:p>
          <a:endParaRPr lang="en-US"/>
        </a:p>
      </dgm:t>
    </dgm:pt>
    <dgm:pt modelId="{02DC7164-E62E-4457-A7E2-BDD65B42DA20}" type="sibTrans" cxnId="{550AAB6C-DEF8-4B70-A737-F164DC0A3B10}">
      <dgm:prSet/>
      <dgm:spPr/>
      <dgm:t>
        <a:bodyPr/>
        <a:lstStyle/>
        <a:p>
          <a:endParaRPr lang="en-US"/>
        </a:p>
      </dgm:t>
    </dgm:pt>
    <dgm:pt modelId="{DB5285FE-E82D-4A7A-9C6F-4B1D60D04A6B}" type="pres">
      <dgm:prSet presAssocID="{DFC959F2-B1D1-45F4-BE3E-6047F6A29D58}" presName="Name0" presStyleCnt="0">
        <dgm:presLayoutVars>
          <dgm:dir/>
          <dgm:resizeHandles val="exact"/>
        </dgm:presLayoutVars>
      </dgm:prSet>
      <dgm:spPr/>
    </dgm:pt>
    <dgm:pt modelId="{8232EBD5-9327-4E17-AF2B-5EF32C5D1707}" type="pres">
      <dgm:prSet presAssocID="{A7D01016-085C-4E73-8B37-1B9EBFB15069}" presName="composite" presStyleCnt="0"/>
      <dgm:spPr/>
    </dgm:pt>
    <dgm:pt modelId="{83565D14-96D6-477F-9F95-7B8A62BE378C}" type="pres">
      <dgm:prSet presAssocID="{A7D01016-085C-4E73-8B37-1B9EBFB15069}" presName="rect1" presStyleLbl="trAlignAcc1" presStyleIdx="0" presStyleCnt="3">
        <dgm:presLayoutVars>
          <dgm:bulletEnabled val="1"/>
        </dgm:presLayoutVars>
      </dgm:prSet>
      <dgm:spPr/>
    </dgm:pt>
    <dgm:pt modelId="{8FA3763B-81A3-4CAB-ADD2-1AA3C6C6C0FD}" type="pres">
      <dgm:prSet presAssocID="{A7D01016-085C-4E73-8B37-1B9EBFB15069}" presName="rect2" presStyleLbl="fgImgPlace1" presStyleIdx="0" presStyleCnt="3"/>
      <dgm:spPr>
        <a:solidFill>
          <a:schemeClr val="bg1"/>
        </a:solidFill>
      </dgm:spPr>
    </dgm:pt>
    <dgm:pt modelId="{D1EA53DA-48FA-4F03-973B-E83E2D3EDF1D}" type="pres">
      <dgm:prSet presAssocID="{8EDDB5E5-5EAA-4088-92AF-DF3A75574720}" presName="sibTrans" presStyleCnt="0"/>
      <dgm:spPr/>
    </dgm:pt>
    <dgm:pt modelId="{95332B17-5CE1-477F-B4B6-9A3975482C5D}" type="pres">
      <dgm:prSet presAssocID="{C784861C-76B3-4A18-92E1-554CB3B9EB66}" presName="composite" presStyleCnt="0"/>
      <dgm:spPr/>
    </dgm:pt>
    <dgm:pt modelId="{D1DF9756-EB4D-4DB5-B0A0-8359E5CBC6C2}" type="pres">
      <dgm:prSet presAssocID="{C784861C-76B3-4A18-92E1-554CB3B9EB66}" presName="rect1" presStyleLbl="trAlignAcc1" presStyleIdx="1" presStyleCnt="3">
        <dgm:presLayoutVars>
          <dgm:bulletEnabled val="1"/>
        </dgm:presLayoutVars>
      </dgm:prSet>
      <dgm:spPr/>
    </dgm:pt>
    <dgm:pt modelId="{54706667-0C50-4271-8020-0AF7EF1A465A}" type="pres">
      <dgm:prSet presAssocID="{C784861C-76B3-4A18-92E1-554CB3B9EB66}" presName="rect2" presStyleLbl="fgImgPlace1" presStyleIdx="1" presStyleCnt="3"/>
      <dgm:spPr>
        <a:solidFill>
          <a:schemeClr val="bg1"/>
        </a:solidFill>
      </dgm:spPr>
    </dgm:pt>
    <dgm:pt modelId="{43F7A946-6F58-4075-A8C8-EBF822EDFC95}" type="pres">
      <dgm:prSet presAssocID="{7BB3BAAC-C6C9-4E03-B86A-35596EBB653D}" presName="sibTrans" presStyleCnt="0"/>
      <dgm:spPr/>
    </dgm:pt>
    <dgm:pt modelId="{3A4E217C-18E5-4C26-B510-E22296BFED23}" type="pres">
      <dgm:prSet presAssocID="{D415A8A3-8CD3-4326-AFE7-3348DE6B8618}" presName="composite" presStyleCnt="0"/>
      <dgm:spPr/>
    </dgm:pt>
    <dgm:pt modelId="{582443D8-7647-4D76-840C-2B1D37209B66}" type="pres">
      <dgm:prSet presAssocID="{D415A8A3-8CD3-4326-AFE7-3348DE6B8618}" presName="rect1" presStyleLbl="trAlignAcc1" presStyleIdx="2" presStyleCnt="3" custLinFactNeighborX="63" custLinFactNeighborY="9784">
        <dgm:presLayoutVars>
          <dgm:bulletEnabled val="1"/>
        </dgm:presLayoutVars>
      </dgm:prSet>
      <dgm:spPr/>
    </dgm:pt>
    <dgm:pt modelId="{6FDA6BFD-AC62-4B39-A7E2-0B02824FDC9C}" type="pres">
      <dgm:prSet presAssocID="{D415A8A3-8CD3-4326-AFE7-3348DE6B8618}" presName="rect2" presStyleLbl="fgImgPlace1" presStyleIdx="2" presStyleCnt="3"/>
      <dgm:spPr>
        <a:solidFill>
          <a:schemeClr val="bg1"/>
        </a:solidFill>
      </dgm:spPr>
    </dgm:pt>
  </dgm:ptLst>
  <dgm:cxnLst>
    <dgm:cxn modelId="{0448D200-E7A4-472A-8C7A-76C9135623B5}" srcId="{DFC959F2-B1D1-45F4-BE3E-6047F6A29D58}" destId="{C784861C-76B3-4A18-92E1-554CB3B9EB66}" srcOrd="1" destOrd="0" parTransId="{3E2C92D0-0D98-4965-B082-90DE251B5F97}" sibTransId="{7BB3BAAC-C6C9-4E03-B86A-35596EBB653D}"/>
    <dgm:cxn modelId="{71CC882B-D33A-4738-AA61-1E8B8538CCE6}" srcId="{DFC959F2-B1D1-45F4-BE3E-6047F6A29D58}" destId="{A7D01016-085C-4E73-8B37-1B9EBFB15069}" srcOrd="0" destOrd="0" parTransId="{4A51DB40-EEA6-4B85-B4AC-528C0A572F32}" sibTransId="{8EDDB5E5-5EAA-4088-92AF-DF3A75574720}"/>
    <dgm:cxn modelId="{55E38B44-B97A-4A5A-A94B-64ABCBA8B628}" type="presOf" srcId="{D415A8A3-8CD3-4326-AFE7-3348DE6B8618}" destId="{582443D8-7647-4D76-840C-2B1D37209B66}" srcOrd="0" destOrd="0" presId="urn:microsoft.com/office/officeart/2008/layout/PictureStrips"/>
    <dgm:cxn modelId="{550AAB6C-DEF8-4B70-A737-F164DC0A3B10}" srcId="{DFC959F2-B1D1-45F4-BE3E-6047F6A29D58}" destId="{D415A8A3-8CD3-4326-AFE7-3348DE6B8618}" srcOrd="2" destOrd="0" parTransId="{FE00C267-E116-4328-BDE3-6A5CCFB22B05}" sibTransId="{02DC7164-E62E-4457-A7E2-BDD65B42DA20}"/>
    <dgm:cxn modelId="{08E0965A-8AF6-4B5F-9442-F9248625F6EA}" type="presOf" srcId="{C784861C-76B3-4A18-92E1-554CB3B9EB66}" destId="{D1DF9756-EB4D-4DB5-B0A0-8359E5CBC6C2}" srcOrd="0" destOrd="0" presId="urn:microsoft.com/office/officeart/2008/layout/PictureStrips"/>
    <dgm:cxn modelId="{526EB6B4-D057-46A0-9557-D176400308EC}" type="presOf" srcId="{DFC959F2-B1D1-45F4-BE3E-6047F6A29D58}" destId="{DB5285FE-E82D-4A7A-9C6F-4B1D60D04A6B}" srcOrd="0" destOrd="0" presId="urn:microsoft.com/office/officeart/2008/layout/PictureStrips"/>
    <dgm:cxn modelId="{3E5D78FA-6BA0-428A-8683-81C64B72A1C9}" type="presOf" srcId="{A7D01016-085C-4E73-8B37-1B9EBFB15069}" destId="{83565D14-96D6-477F-9F95-7B8A62BE378C}" srcOrd="0" destOrd="0" presId="urn:microsoft.com/office/officeart/2008/layout/PictureStrips"/>
    <dgm:cxn modelId="{CB9F7D32-B864-4179-B49B-260D4D5DD18B}" type="presParOf" srcId="{DB5285FE-E82D-4A7A-9C6F-4B1D60D04A6B}" destId="{8232EBD5-9327-4E17-AF2B-5EF32C5D1707}" srcOrd="0" destOrd="0" presId="urn:microsoft.com/office/officeart/2008/layout/PictureStrips"/>
    <dgm:cxn modelId="{49A92140-BF74-436D-B4E6-4AA016282A3A}" type="presParOf" srcId="{8232EBD5-9327-4E17-AF2B-5EF32C5D1707}" destId="{83565D14-96D6-477F-9F95-7B8A62BE378C}" srcOrd="0" destOrd="0" presId="urn:microsoft.com/office/officeart/2008/layout/PictureStrips"/>
    <dgm:cxn modelId="{2276C77E-4159-43FF-9D10-A5994E38B5D0}" type="presParOf" srcId="{8232EBD5-9327-4E17-AF2B-5EF32C5D1707}" destId="{8FA3763B-81A3-4CAB-ADD2-1AA3C6C6C0FD}" srcOrd="1" destOrd="0" presId="urn:microsoft.com/office/officeart/2008/layout/PictureStrips"/>
    <dgm:cxn modelId="{F4830B42-A5E9-4670-9305-C540CD7C2E56}" type="presParOf" srcId="{DB5285FE-E82D-4A7A-9C6F-4B1D60D04A6B}" destId="{D1EA53DA-48FA-4F03-973B-E83E2D3EDF1D}" srcOrd="1" destOrd="0" presId="urn:microsoft.com/office/officeart/2008/layout/PictureStrips"/>
    <dgm:cxn modelId="{B605DB30-0C21-4907-9AF4-7E098F6F473C}" type="presParOf" srcId="{DB5285FE-E82D-4A7A-9C6F-4B1D60D04A6B}" destId="{95332B17-5CE1-477F-B4B6-9A3975482C5D}" srcOrd="2" destOrd="0" presId="urn:microsoft.com/office/officeart/2008/layout/PictureStrips"/>
    <dgm:cxn modelId="{00BD8089-411B-483F-A116-55CB65FCDB38}" type="presParOf" srcId="{95332B17-5CE1-477F-B4B6-9A3975482C5D}" destId="{D1DF9756-EB4D-4DB5-B0A0-8359E5CBC6C2}" srcOrd="0" destOrd="0" presId="urn:microsoft.com/office/officeart/2008/layout/PictureStrips"/>
    <dgm:cxn modelId="{348A2FB6-EAAA-4351-8882-16D3685B4A74}" type="presParOf" srcId="{95332B17-5CE1-477F-B4B6-9A3975482C5D}" destId="{54706667-0C50-4271-8020-0AF7EF1A465A}" srcOrd="1" destOrd="0" presId="urn:microsoft.com/office/officeart/2008/layout/PictureStrips"/>
    <dgm:cxn modelId="{57DA3AB4-4393-43F4-9815-0A0661A7807E}" type="presParOf" srcId="{DB5285FE-E82D-4A7A-9C6F-4B1D60D04A6B}" destId="{43F7A946-6F58-4075-A8C8-EBF822EDFC95}" srcOrd="3" destOrd="0" presId="urn:microsoft.com/office/officeart/2008/layout/PictureStrips"/>
    <dgm:cxn modelId="{FCE731E1-F221-4A3C-8C42-581B70574181}" type="presParOf" srcId="{DB5285FE-E82D-4A7A-9C6F-4B1D60D04A6B}" destId="{3A4E217C-18E5-4C26-B510-E22296BFED23}" srcOrd="4" destOrd="0" presId="urn:microsoft.com/office/officeart/2008/layout/PictureStrips"/>
    <dgm:cxn modelId="{3BDBE6D8-8728-4DD2-9832-6D6AF517CA2F}" type="presParOf" srcId="{3A4E217C-18E5-4C26-B510-E22296BFED23}" destId="{582443D8-7647-4D76-840C-2B1D37209B66}" srcOrd="0" destOrd="0" presId="urn:microsoft.com/office/officeart/2008/layout/PictureStrips"/>
    <dgm:cxn modelId="{9A2B4FFC-FC61-488F-9D6E-8F65154DC5C5}" type="presParOf" srcId="{3A4E217C-18E5-4C26-B510-E22296BFED23}" destId="{6FDA6BFD-AC62-4B39-A7E2-0B02824FDC9C}"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C959F2-B1D1-45F4-BE3E-6047F6A29D5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A7D01016-085C-4E73-8B37-1B9EBFB15069}">
      <dgm:prSet phldrT="[Text]"/>
      <dgm:spPr>
        <a:ln>
          <a:solidFill>
            <a:srgbClr val="D2492A"/>
          </a:solidFill>
        </a:ln>
      </dgm:spPr>
      <dgm:t>
        <a:bodyPr/>
        <a:lstStyle/>
        <a:p>
          <a:r>
            <a:rPr lang="en-US" dirty="0"/>
            <a:t>5-6 hours between meals</a:t>
          </a:r>
        </a:p>
      </dgm:t>
    </dgm:pt>
    <dgm:pt modelId="{4A51DB40-EEA6-4B85-B4AC-528C0A572F32}" type="parTrans" cxnId="{71CC882B-D33A-4738-AA61-1E8B8538CCE6}">
      <dgm:prSet/>
      <dgm:spPr/>
      <dgm:t>
        <a:bodyPr/>
        <a:lstStyle/>
        <a:p>
          <a:endParaRPr lang="en-US"/>
        </a:p>
      </dgm:t>
    </dgm:pt>
    <dgm:pt modelId="{8EDDB5E5-5EAA-4088-92AF-DF3A75574720}" type="sibTrans" cxnId="{71CC882B-D33A-4738-AA61-1E8B8538CCE6}">
      <dgm:prSet/>
      <dgm:spPr/>
      <dgm:t>
        <a:bodyPr/>
        <a:lstStyle/>
        <a:p>
          <a:endParaRPr lang="en-US"/>
        </a:p>
      </dgm:t>
    </dgm:pt>
    <dgm:pt modelId="{C784861C-76B3-4A18-92E1-554CB3B9EB66}">
      <dgm:prSet phldrT="[Text]"/>
      <dgm:spPr>
        <a:ln>
          <a:solidFill>
            <a:srgbClr val="D2492A"/>
          </a:solidFill>
        </a:ln>
      </dgm:spPr>
      <dgm:t>
        <a:bodyPr/>
        <a:lstStyle/>
        <a:p>
          <a:r>
            <a:rPr lang="en-US" dirty="0"/>
            <a:t>4 hours between last meal and bedtime</a:t>
          </a:r>
        </a:p>
      </dgm:t>
    </dgm:pt>
    <dgm:pt modelId="{3E2C92D0-0D98-4965-B082-90DE251B5F97}" type="parTrans" cxnId="{0448D200-E7A4-472A-8C7A-76C9135623B5}">
      <dgm:prSet/>
      <dgm:spPr/>
      <dgm:t>
        <a:bodyPr/>
        <a:lstStyle/>
        <a:p>
          <a:endParaRPr lang="en-US"/>
        </a:p>
      </dgm:t>
    </dgm:pt>
    <dgm:pt modelId="{7BB3BAAC-C6C9-4E03-B86A-35596EBB653D}" type="sibTrans" cxnId="{0448D200-E7A4-472A-8C7A-76C9135623B5}">
      <dgm:prSet/>
      <dgm:spPr/>
      <dgm:t>
        <a:bodyPr/>
        <a:lstStyle/>
        <a:p>
          <a:endParaRPr lang="en-US"/>
        </a:p>
      </dgm:t>
    </dgm:pt>
    <dgm:pt modelId="{D415A8A3-8CD3-4326-AFE7-3348DE6B8618}">
      <dgm:prSet phldrT="[Text]"/>
      <dgm:spPr>
        <a:ln>
          <a:solidFill>
            <a:srgbClr val="D2492A"/>
          </a:solidFill>
        </a:ln>
      </dgm:spPr>
      <dgm:t>
        <a:bodyPr/>
        <a:lstStyle/>
        <a:p>
          <a:r>
            <a:rPr lang="en-US" dirty="0"/>
            <a:t>8 hours of sleep in two 3-5 hour blocks</a:t>
          </a:r>
        </a:p>
      </dgm:t>
    </dgm:pt>
    <dgm:pt modelId="{FE00C267-E116-4328-BDE3-6A5CCFB22B05}" type="parTrans" cxnId="{550AAB6C-DEF8-4B70-A737-F164DC0A3B10}">
      <dgm:prSet/>
      <dgm:spPr/>
      <dgm:t>
        <a:bodyPr/>
        <a:lstStyle/>
        <a:p>
          <a:endParaRPr lang="en-US"/>
        </a:p>
      </dgm:t>
    </dgm:pt>
    <dgm:pt modelId="{02DC7164-E62E-4457-A7E2-BDD65B42DA20}" type="sibTrans" cxnId="{550AAB6C-DEF8-4B70-A737-F164DC0A3B10}">
      <dgm:prSet/>
      <dgm:spPr/>
      <dgm:t>
        <a:bodyPr/>
        <a:lstStyle/>
        <a:p>
          <a:endParaRPr lang="en-US"/>
        </a:p>
      </dgm:t>
    </dgm:pt>
    <dgm:pt modelId="{DB5285FE-E82D-4A7A-9C6F-4B1D60D04A6B}" type="pres">
      <dgm:prSet presAssocID="{DFC959F2-B1D1-45F4-BE3E-6047F6A29D58}" presName="Name0" presStyleCnt="0">
        <dgm:presLayoutVars>
          <dgm:dir/>
          <dgm:resizeHandles val="exact"/>
        </dgm:presLayoutVars>
      </dgm:prSet>
      <dgm:spPr/>
    </dgm:pt>
    <dgm:pt modelId="{8232EBD5-9327-4E17-AF2B-5EF32C5D1707}" type="pres">
      <dgm:prSet presAssocID="{A7D01016-085C-4E73-8B37-1B9EBFB15069}" presName="composite" presStyleCnt="0"/>
      <dgm:spPr/>
    </dgm:pt>
    <dgm:pt modelId="{83565D14-96D6-477F-9F95-7B8A62BE378C}" type="pres">
      <dgm:prSet presAssocID="{A7D01016-085C-4E73-8B37-1B9EBFB15069}" presName="rect1" presStyleLbl="trAlignAcc1" presStyleIdx="0" presStyleCnt="3">
        <dgm:presLayoutVars>
          <dgm:bulletEnabled val="1"/>
        </dgm:presLayoutVars>
      </dgm:prSet>
      <dgm:spPr/>
    </dgm:pt>
    <dgm:pt modelId="{8FA3763B-81A3-4CAB-ADD2-1AA3C6C6C0FD}" type="pres">
      <dgm:prSet presAssocID="{A7D01016-085C-4E73-8B37-1B9EBFB15069}" presName="rect2" presStyleLbl="fgImgPlace1" presStyleIdx="0" presStyleCnt="3"/>
      <dgm:spPr>
        <a:solidFill>
          <a:schemeClr val="bg1"/>
        </a:solidFill>
      </dgm:spPr>
    </dgm:pt>
    <dgm:pt modelId="{D1EA53DA-48FA-4F03-973B-E83E2D3EDF1D}" type="pres">
      <dgm:prSet presAssocID="{8EDDB5E5-5EAA-4088-92AF-DF3A75574720}" presName="sibTrans" presStyleCnt="0"/>
      <dgm:spPr/>
    </dgm:pt>
    <dgm:pt modelId="{95332B17-5CE1-477F-B4B6-9A3975482C5D}" type="pres">
      <dgm:prSet presAssocID="{C784861C-76B3-4A18-92E1-554CB3B9EB66}" presName="composite" presStyleCnt="0"/>
      <dgm:spPr/>
    </dgm:pt>
    <dgm:pt modelId="{D1DF9756-EB4D-4DB5-B0A0-8359E5CBC6C2}" type="pres">
      <dgm:prSet presAssocID="{C784861C-76B3-4A18-92E1-554CB3B9EB66}" presName="rect1" presStyleLbl="trAlignAcc1" presStyleIdx="1" presStyleCnt="3">
        <dgm:presLayoutVars>
          <dgm:bulletEnabled val="1"/>
        </dgm:presLayoutVars>
      </dgm:prSet>
      <dgm:spPr/>
    </dgm:pt>
    <dgm:pt modelId="{54706667-0C50-4271-8020-0AF7EF1A465A}" type="pres">
      <dgm:prSet presAssocID="{C784861C-76B3-4A18-92E1-554CB3B9EB66}" presName="rect2" presStyleLbl="fgImgPlace1" presStyleIdx="1" presStyleCnt="3"/>
      <dgm:spPr>
        <a:solidFill>
          <a:schemeClr val="bg1"/>
        </a:solidFill>
      </dgm:spPr>
    </dgm:pt>
    <dgm:pt modelId="{43F7A946-6F58-4075-A8C8-EBF822EDFC95}" type="pres">
      <dgm:prSet presAssocID="{7BB3BAAC-C6C9-4E03-B86A-35596EBB653D}" presName="sibTrans" presStyleCnt="0"/>
      <dgm:spPr/>
    </dgm:pt>
    <dgm:pt modelId="{3A4E217C-18E5-4C26-B510-E22296BFED23}" type="pres">
      <dgm:prSet presAssocID="{D415A8A3-8CD3-4326-AFE7-3348DE6B8618}" presName="composite" presStyleCnt="0"/>
      <dgm:spPr/>
    </dgm:pt>
    <dgm:pt modelId="{582443D8-7647-4D76-840C-2B1D37209B66}" type="pres">
      <dgm:prSet presAssocID="{D415A8A3-8CD3-4326-AFE7-3348DE6B8618}" presName="rect1" presStyleLbl="trAlignAcc1" presStyleIdx="2" presStyleCnt="3">
        <dgm:presLayoutVars>
          <dgm:bulletEnabled val="1"/>
        </dgm:presLayoutVars>
      </dgm:prSet>
      <dgm:spPr/>
    </dgm:pt>
    <dgm:pt modelId="{6FDA6BFD-AC62-4B39-A7E2-0B02824FDC9C}" type="pres">
      <dgm:prSet presAssocID="{D415A8A3-8CD3-4326-AFE7-3348DE6B8618}" presName="rect2" presStyleLbl="fgImgPlace1" presStyleIdx="2" presStyleCnt="3"/>
      <dgm:spPr>
        <a:solidFill>
          <a:schemeClr val="bg1"/>
        </a:solidFill>
      </dgm:spPr>
    </dgm:pt>
  </dgm:ptLst>
  <dgm:cxnLst>
    <dgm:cxn modelId="{0448D200-E7A4-472A-8C7A-76C9135623B5}" srcId="{DFC959F2-B1D1-45F4-BE3E-6047F6A29D58}" destId="{C784861C-76B3-4A18-92E1-554CB3B9EB66}" srcOrd="1" destOrd="0" parTransId="{3E2C92D0-0D98-4965-B082-90DE251B5F97}" sibTransId="{7BB3BAAC-C6C9-4E03-B86A-35596EBB653D}"/>
    <dgm:cxn modelId="{71CC882B-D33A-4738-AA61-1E8B8538CCE6}" srcId="{DFC959F2-B1D1-45F4-BE3E-6047F6A29D58}" destId="{A7D01016-085C-4E73-8B37-1B9EBFB15069}" srcOrd="0" destOrd="0" parTransId="{4A51DB40-EEA6-4B85-B4AC-528C0A572F32}" sibTransId="{8EDDB5E5-5EAA-4088-92AF-DF3A75574720}"/>
    <dgm:cxn modelId="{55E38B44-B97A-4A5A-A94B-64ABCBA8B628}" type="presOf" srcId="{D415A8A3-8CD3-4326-AFE7-3348DE6B8618}" destId="{582443D8-7647-4D76-840C-2B1D37209B66}" srcOrd="0" destOrd="0" presId="urn:microsoft.com/office/officeart/2008/layout/PictureStrips"/>
    <dgm:cxn modelId="{550AAB6C-DEF8-4B70-A737-F164DC0A3B10}" srcId="{DFC959F2-B1D1-45F4-BE3E-6047F6A29D58}" destId="{D415A8A3-8CD3-4326-AFE7-3348DE6B8618}" srcOrd="2" destOrd="0" parTransId="{FE00C267-E116-4328-BDE3-6A5CCFB22B05}" sibTransId="{02DC7164-E62E-4457-A7E2-BDD65B42DA20}"/>
    <dgm:cxn modelId="{08E0965A-8AF6-4B5F-9442-F9248625F6EA}" type="presOf" srcId="{C784861C-76B3-4A18-92E1-554CB3B9EB66}" destId="{D1DF9756-EB4D-4DB5-B0A0-8359E5CBC6C2}" srcOrd="0" destOrd="0" presId="urn:microsoft.com/office/officeart/2008/layout/PictureStrips"/>
    <dgm:cxn modelId="{526EB6B4-D057-46A0-9557-D176400308EC}" type="presOf" srcId="{DFC959F2-B1D1-45F4-BE3E-6047F6A29D58}" destId="{DB5285FE-E82D-4A7A-9C6F-4B1D60D04A6B}" srcOrd="0" destOrd="0" presId="urn:microsoft.com/office/officeart/2008/layout/PictureStrips"/>
    <dgm:cxn modelId="{3E5D78FA-6BA0-428A-8683-81C64B72A1C9}" type="presOf" srcId="{A7D01016-085C-4E73-8B37-1B9EBFB15069}" destId="{83565D14-96D6-477F-9F95-7B8A62BE378C}" srcOrd="0" destOrd="0" presId="urn:microsoft.com/office/officeart/2008/layout/PictureStrips"/>
    <dgm:cxn modelId="{CB9F7D32-B864-4179-B49B-260D4D5DD18B}" type="presParOf" srcId="{DB5285FE-E82D-4A7A-9C6F-4B1D60D04A6B}" destId="{8232EBD5-9327-4E17-AF2B-5EF32C5D1707}" srcOrd="0" destOrd="0" presId="urn:microsoft.com/office/officeart/2008/layout/PictureStrips"/>
    <dgm:cxn modelId="{49A92140-BF74-436D-B4E6-4AA016282A3A}" type="presParOf" srcId="{8232EBD5-9327-4E17-AF2B-5EF32C5D1707}" destId="{83565D14-96D6-477F-9F95-7B8A62BE378C}" srcOrd="0" destOrd="0" presId="urn:microsoft.com/office/officeart/2008/layout/PictureStrips"/>
    <dgm:cxn modelId="{2276C77E-4159-43FF-9D10-A5994E38B5D0}" type="presParOf" srcId="{8232EBD5-9327-4E17-AF2B-5EF32C5D1707}" destId="{8FA3763B-81A3-4CAB-ADD2-1AA3C6C6C0FD}" srcOrd="1" destOrd="0" presId="urn:microsoft.com/office/officeart/2008/layout/PictureStrips"/>
    <dgm:cxn modelId="{F4830B42-A5E9-4670-9305-C540CD7C2E56}" type="presParOf" srcId="{DB5285FE-E82D-4A7A-9C6F-4B1D60D04A6B}" destId="{D1EA53DA-48FA-4F03-973B-E83E2D3EDF1D}" srcOrd="1" destOrd="0" presId="urn:microsoft.com/office/officeart/2008/layout/PictureStrips"/>
    <dgm:cxn modelId="{B605DB30-0C21-4907-9AF4-7E098F6F473C}" type="presParOf" srcId="{DB5285FE-E82D-4A7A-9C6F-4B1D60D04A6B}" destId="{95332B17-5CE1-477F-B4B6-9A3975482C5D}" srcOrd="2" destOrd="0" presId="urn:microsoft.com/office/officeart/2008/layout/PictureStrips"/>
    <dgm:cxn modelId="{00BD8089-411B-483F-A116-55CB65FCDB38}" type="presParOf" srcId="{95332B17-5CE1-477F-B4B6-9A3975482C5D}" destId="{D1DF9756-EB4D-4DB5-B0A0-8359E5CBC6C2}" srcOrd="0" destOrd="0" presId="urn:microsoft.com/office/officeart/2008/layout/PictureStrips"/>
    <dgm:cxn modelId="{348A2FB6-EAAA-4351-8882-16D3685B4A74}" type="presParOf" srcId="{95332B17-5CE1-477F-B4B6-9A3975482C5D}" destId="{54706667-0C50-4271-8020-0AF7EF1A465A}" srcOrd="1" destOrd="0" presId="urn:microsoft.com/office/officeart/2008/layout/PictureStrips"/>
    <dgm:cxn modelId="{57DA3AB4-4393-43F4-9815-0A0661A7807E}" type="presParOf" srcId="{DB5285FE-E82D-4A7A-9C6F-4B1D60D04A6B}" destId="{43F7A946-6F58-4075-A8C8-EBF822EDFC95}" srcOrd="3" destOrd="0" presId="urn:microsoft.com/office/officeart/2008/layout/PictureStrips"/>
    <dgm:cxn modelId="{FCE731E1-F221-4A3C-8C42-581B70574181}" type="presParOf" srcId="{DB5285FE-E82D-4A7A-9C6F-4B1D60D04A6B}" destId="{3A4E217C-18E5-4C26-B510-E22296BFED23}" srcOrd="4" destOrd="0" presId="urn:microsoft.com/office/officeart/2008/layout/PictureStrips"/>
    <dgm:cxn modelId="{3BDBE6D8-8728-4DD2-9832-6D6AF517CA2F}" type="presParOf" srcId="{3A4E217C-18E5-4C26-B510-E22296BFED23}" destId="{582443D8-7647-4D76-840C-2B1D37209B66}" srcOrd="0" destOrd="0" presId="urn:microsoft.com/office/officeart/2008/layout/PictureStrips"/>
    <dgm:cxn modelId="{9A2B4FFC-FC61-488F-9D6E-8F65154DC5C5}" type="presParOf" srcId="{3A4E217C-18E5-4C26-B510-E22296BFED23}" destId="{6FDA6BFD-AC62-4B39-A7E2-0B02824FDC9C}"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C959F2-B1D1-45F4-BE3E-6047F6A29D58}"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A7D01016-085C-4E73-8B37-1B9EBFB15069}">
      <dgm:prSet phldrT="[Text]"/>
      <dgm:spPr>
        <a:ln>
          <a:solidFill>
            <a:srgbClr val="D2492A"/>
          </a:solidFill>
        </a:ln>
      </dgm:spPr>
      <dgm:t>
        <a:bodyPr/>
        <a:lstStyle/>
        <a:p>
          <a:r>
            <a:rPr lang="en-US" dirty="0"/>
            <a:t>5-6 hours between meals</a:t>
          </a:r>
        </a:p>
      </dgm:t>
    </dgm:pt>
    <dgm:pt modelId="{4A51DB40-EEA6-4B85-B4AC-528C0A572F32}" type="parTrans" cxnId="{71CC882B-D33A-4738-AA61-1E8B8538CCE6}">
      <dgm:prSet/>
      <dgm:spPr/>
      <dgm:t>
        <a:bodyPr/>
        <a:lstStyle/>
        <a:p>
          <a:endParaRPr lang="en-US"/>
        </a:p>
      </dgm:t>
    </dgm:pt>
    <dgm:pt modelId="{8EDDB5E5-5EAA-4088-92AF-DF3A75574720}" type="sibTrans" cxnId="{71CC882B-D33A-4738-AA61-1E8B8538CCE6}">
      <dgm:prSet/>
      <dgm:spPr/>
      <dgm:t>
        <a:bodyPr/>
        <a:lstStyle/>
        <a:p>
          <a:endParaRPr lang="en-US"/>
        </a:p>
      </dgm:t>
    </dgm:pt>
    <dgm:pt modelId="{C784861C-76B3-4A18-92E1-554CB3B9EB66}">
      <dgm:prSet phldrT="[Text]"/>
      <dgm:spPr>
        <a:ln>
          <a:solidFill>
            <a:srgbClr val="D2492A"/>
          </a:solidFill>
        </a:ln>
      </dgm:spPr>
      <dgm:t>
        <a:bodyPr/>
        <a:lstStyle/>
        <a:p>
          <a:r>
            <a:rPr lang="en-US" dirty="0"/>
            <a:t>4 hours between last meal and bedtime</a:t>
          </a:r>
        </a:p>
      </dgm:t>
    </dgm:pt>
    <dgm:pt modelId="{3E2C92D0-0D98-4965-B082-90DE251B5F97}" type="parTrans" cxnId="{0448D200-E7A4-472A-8C7A-76C9135623B5}">
      <dgm:prSet/>
      <dgm:spPr/>
      <dgm:t>
        <a:bodyPr/>
        <a:lstStyle/>
        <a:p>
          <a:endParaRPr lang="en-US"/>
        </a:p>
      </dgm:t>
    </dgm:pt>
    <dgm:pt modelId="{7BB3BAAC-C6C9-4E03-B86A-35596EBB653D}" type="sibTrans" cxnId="{0448D200-E7A4-472A-8C7A-76C9135623B5}">
      <dgm:prSet/>
      <dgm:spPr/>
      <dgm:t>
        <a:bodyPr/>
        <a:lstStyle/>
        <a:p>
          <a:endParaRPr lang="en-US"/>
        </a:p>
      </dgm:t>
    </dgm:pt>
    <dgm:pt modelId="{D415A8A3-8CD3-4326-AFE7-3348DE6B8618}">
      <dgm:prSet phldrT="[Text]"/>
      <dgm:spPr>
        <a:ln>
          <a:solidFill>
            <a:srgbClr val="D2492A"/>
          </a:solidFill>
        </a:ln>
      </dgm:spPr>
      <dgm:t>
        <a:bodyPr/>
        <a:lstStyle/>
        <a:p>
          <a:r>
            <a:rPr lang="en-US" dirty="0"/>
            <a:t>8 hours of sleep in a 6-7 hour block plus a 1-2 hour nap </a:t>
          </a:r>
        </a:p>
      </dgm:t>
    </dgm:pt>
    <dgm:pt modelId="{FE00C267-E116-4328-BDE3-6A5CCFB22B05}" type="parTrans" cxnId="{550AAB6C-DEF8-4B70-A737-F164DC0A3B10}">
      <dgm:prSet/>
      <dgm:spPr/>
      <dgm:t>
        <a:bodyPr/>
        <a:lstStyle/>
        <a:p>
          <a:endParaRPr lang="en-US"/>
        </a:p>
      </dgm:t>
    </dgm:pt>
    <dgm:pt modelId="{02DC7164-E62E-4457-A7E2-BDD65B42DA20}" type="sibTrans" cxnId="{550AAB6C-DEF8-4B70-A737-F164DC0A3B10}">
      <dgm:prSet/>
      <dgm:spPr/>
      <dgm:t>
        <a:bodyPr/>
        <a:lstStyle/>
        <a:p>
          <a:endParaRPr lang="en-US"/>
        </a:p>
      </dgm:t>
    </dgm:pt>
    <dgm:pt modelId="{DB5285FE-E82D-4A7A-9C6F-4B1D60D04A6B}" type="pres">
      <dgm:prSet presAssocID="{DFC959F2-B1D1-45F4-BE3E-6047F6A29D58}" presName="Name0" presStyleCnt="0">
        <dgm:presLayoutVars>
          <dgm:dir/>
          <dgm:resizeHandles val="exact"/>
        </dgm:presLayoutVars>
      </dgm:prSet>
      <dgm:spPr/>
    </dgm:pt>
    <dgm:pt modelId="{8232EBD5-9327-4E17-AF2B-5EF32C5D1707}" type="pres">
      <dgm:prSet presAssocID="{A7D01016-085C-4E73-8B37-1B9EBFB15069}" presName="composite" presStyleCnt="0"/>
      <dgm:spPr/>
    </dgm:pt>
    <dgm:pt modelId="{83565D14-96D6-477F-9F95-7B8A62BE378C}" type="pres">
      <dgm:prSet presAssocID="{A7D01016-085C-4E73-8B37-1B9EBFB15069}" presName="rect1" presStyleLbl="trAlignAcc1" presStyleIdx="0" presStyleCnt="3">
        <dgm:presLayoutVars>
          <dgm:bulletEnabled val="1"/>
        </dgm:presLayoutVars>
      </dgm:prSet>
      <dgm:spPr/>
    </dgm:pt>
    <dgm:pt modelId="{8FA3763B-81A3-4CAB-ADD2-1AA3C6C6C0FD}" type="pres">
      <dgm:prSet presAssocID="{A7D01016-085C-4E73-8B37-1B9EBFB15069}" presName="rect2" presStyleLbl="fgImgPlace1" presStyleIdx="0" presStyleCnt="3"/>
      <dgm:spPr>
        <a:solidFill>
          <a:schemeClr val="bg1"/>
        </a:solidFill>
      </dgm:spPr>
    </dgm:pt>
    <dgm:pt modelId="{D1EA53DA-48FA-4F03-973B-E83E2D3EDF1D}" type="pres">
      <dgm:prSet presAssocID="{8EDDB5E5-5EAA-4088-92AF-DF3A75574720}" presName="sibTrans" presStyleCnt="0"/>
      <dgm:spPr/>
    </dgm:pt>
    <dgm:pt modelId="{95332B17-5CE1-477F-B4B6-9A3975482C5D}" type="pres">
      <dgm:prSet presAssocID="{C784861C-76B3-4A18-92E1-554CB3B9EB66}" presName="composite" presStyleCnt="0"/>
      <dgm:spPr/>
    </dgm:pt>
    <dgm:pt modelId="{D1DF9756-EB4D-4DB5-B0A0-8359E5CBC6C2}" type="pres">
      <dgm:prSet presAssocID="{C784861C-76B3-4A18-92E1-554CB3B9EB66}" presName="rect1" presStyleLbl="trAlignAcc1" presStyleIdx="1" presStyleCnt="3">
        <dgm:presLayoutVars>
          <dgm:bulletEnabled val="1"/>
        </dgm:presLayoutVars>
      </dgm:prSet>
      <dgm:spPr/>
    </dgm:pt>
    <dgm:pt modelId="{54706667-0C50-4271-8020-0AF7EF1A465A}" type="pres">
      <dgm:prSet presAssocID="{C784861C-76B3-4A18-92E1-554CB3B9EB66}" presName="rect2" presStyleLbl="fgImgPlace1" presStyleIdx="1" presStyleCnt="3"/>
      <dgm:spPr>
        <a:solidFill>
          <a:schemeClr val="bg1"/>
        </a:solidFill>
      </dgm:spPr>
    </dgm:pt>
    <dgm:pt modelId="{43F7A946-6F58-4075-A8C8-EBF822EDFC95}" type="pres">
      <dgm:prSet presAssocID="{7BB3BAAC-C6C9-4E03-B86A-35596EBB653D}" presName="sibTrans" presStyleCnt="0"/>
      <dgm:spPr/>
    </dgm:pt>
    <dgm:pt modelId="{3A4E217C-18E5-4C26-B510-E22296BFED23}" type="pres">
      <dgm:prSet presAssocID="{D415A8A3-8CD3-4326-AFE7-3348DE6B8618}" presName="composite" presStyleCnt="0"/>
      <dgm:spPr/>
    </dgm:pt>
    <dgm:pt modelId="{582443D8-7647-4D76-840C-2B1D37209B66}" type="pres">
      <dgm:prSet presAssocID="{D415A8A3-8CD3-4326-AFE7-3348DE6B8618}" presName="rect1" presStyleLbl="trAlignAcc1" presStyleIdx="2" presStyleCnt="3">
        <dgm:presLayoutVars>
          <dgm:bulletEnabled val="1"/>
        </dgm:presLayoutVars>
      </dgm:prSet>
      <dgm:spPr/>
    </dgm:pt>
    <dgm:pt modelId="{6FDA6BFD-AC62-4B39-A7E2-0B02824FDC9C}" type="pres">
      <dgm:prSet presAssocID="{D415A8A3-8CD3-4326-AFE7-3348DE6B8618}" presName="rect2" presStyleLbl="fgImgPlace1" presStyleIdx="2" presStyleCnt="3"/>
      <dgm:spPr>
        <a:solidFill>
          <a:schemeClr val="bg1"/>
        </a:solidFill>
      </dgm:spPr>
    </dgm:pt>
  </dgm:ptLst>
  <dgm:cxnLst>
    <dgm:cxn modelId="{0448D200-E7A4-472A-8C7A-76C9135623B5}" srcId="{DFC959F2-B1D1-45F4-BE3E-6047F6A29D58}" destId="{C784861C-76B3-4A18-92E1-554CB3B9EB66}" srcOrd="1" destOrd="0" parTransId="{3E2C92D0-0D98-4965-B082-90DE251B5F97}" sibTransId="{7BB3BAAC-C6C9-4E03-B86A-35596EBB653D}"/>
    <dgm:cxn modelId="{71CC882B-D33A-4738-AA61-1E8B8538CCE6}" srcId="{DFC959F2-B1D1-45F4-BE3E-6047F6A29D58}" destId="{A7D01016-085C-4E73-8B37-1B9EBFB15069}" srcOrd="0" destOrd="0" parTransId="{4A51DB40-EEA6-4B85-B4AC-528C0A572F32}" sibTransId="{8EDDB5E5-5EAA-4088-92AF-DF3A75574720}"/>
    <dgm:cxn modelId="{55E38B44-B97A-4A5A-A94B-64ABCBA8B628}" type="presOf" srcId="{D415A8A3-8CD3-4326-AFE7-3348DE6B8618}" destId="{582443D8-7647-4D76-840C-2B1D37209B66}" srcOrd="0" destOrd="0" presId="urn:microsoft.com/office/officeart/2008/layout/PictureStrips"/>
    <dgm:cxn modelId="{550AAB6C-DEF8-4B70-A737-F164DC0A3B10}" srcId="{DFC959F2-B1D1-45F4-BE3E-6047F6A29D58}" destId="{D415A8A3-8CD3-4326-AFE7-3348DE6B8618}" srcOrd="2" destOrd="0" parTransId="{FE00C267-E116-4328-BDE3-6A5CCFB22B05}" sibTransId="{02DC7164-E62E-4457-A7E2-BDD65B42DA20}"/>
    <dgm:cxn modelId="{08E0965A-8AF6-4B5F-9442-F9248625F6EA}" type="presOf" srcId="{C784861C-76B3-4A18-92E1-554CB3B9EB66}" destId="{D1DF9756-EB4D-4DB5-B0A0-8359E5CBC6C2}" srcOrd="0" destOrd="0" presId="urn:microsoft.com/office/officeart/2008/layout/PictureStrips"/>
    <dgm:cxn modelId="{526EB6B4-D057-46A0-9557-D176400308EC}" type="presOf" srcId="{DFC959F2-B1D1-45F4-BE3E-6047F6A29D58}" destId="{DB5285FE-E82D-4A7A-9C6F-4B1D60D04A6B}" srcOrd="0" destOrd="0" presId="urn:microsoft.com/office/officeart/2008/layout/PictureStrips"/>
    <dgm:cxn modelId="{3E5D78FA-6BA0-428A-8683-81C64B72A1C9}" type="presOf" srcId="{A7D01016-085C-4E73-8B37-1B9EBFB15069}" destId="{83565D14-96D6-477F-9F95-7B8A62BE378C}" srcOrd="0" destOrd="0" presId="urn:microsoft.com/office/officeart/2008/layout/PictureStrips"/>
    <dgm:cxn modelId="{CB9F7D32-B864-4179-B49B-260D4D5DD18B}" type="presParOf" srcId="{DB5285FE-E82D-4A7A-9C6F-4B1D60D04A6B}" destId="{8232EBD5-9327-4E17-AF2B-5EF32C5D1707}" srcOrd="0" destOrd="0" presId="urn:microsoft.com/office/officeart/2008/layout/PictureStrips"/>
    <dgm:cxn modelId="{49A92140-BF74-436D-B4E6-4AA016282A3A}" type="presParOf" srcId="{8232EBD5-9327-4E17-AF2B-5EF32C5D1707}" destId="{83565D14-96D6-477F-9F95-7B8A62BE378C}" srcOrd="0" destOrd="0" presId="urn:microsoft.com/office/officeart/2008/layout/PictureStrips"/>
    <dgm:cxn modelId="{2276C77E-4159-43FF-9D10-A5994E38B5D0}" type="presParOf" srcId="{8232EBD5-9327-4E17-AF2B-5EF32C5D1707}" destId="{8FA3763B-81A3-4CAB-ADD2-1AA3C6C6C0FD}" srcOrd="1" destOrd="0" presId="urn:microsoft.com/office/officeart/2008/layout/PictureStrips"/>
    <dgm:cxn modelId="{F4830B42-A5E9-4670-9305-C540CD7C2E56}" type="presParOf" srcId="{DB5285FE-E82D-4A7A-9C6F-4B1D60D04A6B}" destId="{D1EA53DA-48FA-4F03-973B-E83E2D3EDF1D}" srcOrd="1" destOrd="0" presId="urn:microsoft.com/office/officeart/2008/layout/PictureStrips"/>
    <dgm:cxn modelId="{B605DB30-0C21-4907-9AF4-7E098F6F473C}" type="presParOf" srcId="{DB5285FE-E82D-4A7A-9C6F-4B1D60D04A6B}" destId="{95332B17-5CE1-477F-B4B6-9A3975482C5D}" srcOrd="2" destOrd="0" presId="urn:microsoft.com/office/officeart/2008/layout/PictureStrips"/>
    <dgm:cxn modelId="{00BD8089-411B-483F-A116-55CB65FCDB38}" type="presParOf" srcId="{95332B17-5CE1-477F-B4B6-9A3975482C5D}" destId="{D1DF9756-EB4D-4DB5-B0A0-8359E5CBC6C2}" srcOrd="0" destOrd="0" presId="urn:microsoft.com/office/officeart/2008/layout/PictureStrips"/>
    <dgm:cxn modelId="{348A2FB6-EAAA-4351-8882-16D3685B4A74}" type="presParOf" srcId="{95332B17-5CE1-477F-B4B6-9A3975482C5D}" destId="{54706667-0C50-4271-8020-0AF7EF1A465A}" srcOrd="1" destOrd="0" presId="urn:microsoft.com/office/officeart/2008/layout/PictureStrips"/>
    <dgm:cxn modelId="{57DA3AB4-4393-43F4-9815-0A0661A7807E}" type="presParOf" srcId="{DB5285FE-E82D-4A7A-9C6F-4B1D60D04A6B}" destId="{43F7A946-6F58-4075-A8C8-EBF822EDFC95}" srcOrd="3" destOrd="0" presId="urn:microsoft.com/office/officeart/2008/layout/PictureStrips"/>
    <dgm:cxn modelId="{FCE731E1-F221-4A3C-8C42-581B70574181}" type="presParOf" srcId="{DB5285FE-E82D-4A7A-9C6F-4B1D60D04A6B}" destId="{3A4E217C-18E5-4C26-B510-E22296BFED23}" srcOrd="4" destOrd="0" presId="urn:microsoft.com/office/officeart/2008/layout/PictureStrips"/>
    <dgm:cxn modelId="{3BDBE6D8-8728-4DD2-9832-6D6AF517CA2F}" type="presParOf" srcId="{3A4E217C-18E5-4C26-B510-E22296BFED23}" destId="{582443D8-7647-4D76-840C-2B1D37209B66}" srcOrd="0" destOrd="0" presId="urn:microsoft.com/office/officeart/2008/layout/PictureStrips"/>
    <dgm:cxn modelId="{9A2B4FFC-FC61-488F-9D6E-8F65154DC5C5}" type="presParOf" srcId="{3A4E217C-18E5-4C26-B510-E22296BFED23}" destId="{6FDA6BFD-AC62-4B39-A7E2-0B02824FDC9C}"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97EA3-816B-4B17-8E2E-48F81AD1594D}">
      <dsp:nvSpPr>
        <dsp:cNvPr id="0" name=""/>
        <dsp:cNvSpPr/>
      </dsp:nvSpPr>
      <dsp:spPr>
        <a:xfrm>
          <a:off x="0" y="589"/>
          <a:ext cx="10058399" cy="1379754"/>
        </a:xfrm>
        <a:prstGeom prst="roundRect">
          <a:avLst>
            <a:gd name="adj" fmla="val 10000"/>
          </a:avLst>
        </a:prstGeom>
        <a:solidFill>
          <a:srgbClr val="C3CCDB"/>
        </a:solidFill>
        <a:ln>
          <a:noFill/>
        </a:ln>
        <a:effectLst/>
      </dsp:spPr>
      <dsp:style>
        <a:lnRef idx="0">
          <a:scrgbClr r="0" g="0" b="0"/>
        </a:lnRef>
        <a:fillRef idx="1">
          <a:scrgbClr r="0" g="0" b="0"/>
        </a:fillRef>
        <a:effectRef idx="0">
          <a:scrgbClr r="0" g="0" b="0"/>
        </a:effectRef>
        <a:fontRef idx="minor"/>
      </dsp:style>
    </dsp:sp>
    <dsp:sp modelId="{57D02FEE-1334-413C-B7DB-AFC18B01CCB1}">
      <dsp:nvSpPr>
        <dsp:cNvPr id="0" name=""/>
        <dsp:cNvSpPr/>
      </dsp:nvSpPr>
      <dsp:spPr>
        <a:xfrm>
          <a:off x="417375" y="311034"/>
          <a:ext cx="758864" cy="75886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00A189-1EBB-45A6-B0DC-7D5CFE128340}">
      <dsp:nvSpPr>
        <dsp:cNvPr id="0" name=""/>
        <dsp:cNvSpPr/>
      </dsp:nvSpPr>
      <dsp:spPr>
        <a:xfrm>
          <a:off x="1593616" y="589"/>
          <a:ext cx="8464783" cy="1379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24" tIns="146024" rIns="146024" bIns="146024" numCol="1" spcCol="1270" anchor="ctr" anchorCtr="0">
          <a:noAutofit/>
        </a:bodyPr>
        <a:lstStyle/>
        <a:p>
          <a:pPr marL="0" lvl="0" indent="0" algn="l" defTabSz="1111250">
            <a:lnSpc>
              <a:spcPct val="100000"/>
            </a:lnSpc>
            <a:spcBef>
              <a:spcPct val="0"/>
            </a:spcBef>
            <a:spcAft>
              <a:spcPct val="35000"/>
            </a:spcAft>
            <a:buNone/>
          </a:pPr>
          <a:r>
            <a:rPr lang="en-US" sz="2500" b="1" kern="1200" dirty="0">
              <a:solidFill>
                <a:srgbClr val="D2492A"/>
              </a:solidFill>
            </a:rPr>
            <a:t>15%</a:t>
          </a:r>
          <a:r>
            <a:rPr lang="en-US" sz="2500" kern="1200" dirty="0"/>
            <a:t> of the US workforce works outside the traditional workday of 7am to 6pm</a:t>
          </a:r>
        </a:p>
      </dsp:txBody>
      <dsp:txXfrm>
        <a:off x="1593616" y="589"/>
        <a:ext cx="8464783" cy="1379754"/>
      </dsp:txXfrm>
    </dsp:sp>
    <dsp:sp modelId="{B895D1AA-548B-4633-8C88-6253FF58A2F4}">
      <dsp:nvSpPr>
        <dsp:cNvPr id="0" name=""/>
        <dsp:cNvSpPr/>
      </dsp:nvSpPr>
      <dsp:spPr>
        <a:xfrm>
          <a:off x="0" y="1725282"/>
          <a:ext cx="10058399" cy="1379754"/>
        </a:xfrm>
        <a:prstGeom prst="roundRect">
          <a:avLst>
            <a:gd name="adj" fmla="val 10000"/>
          </a:avLst>
        </a:prstGeom>
        <a:solidFill>
          <a:srgbClr val="C3CCDB"/>
        </a:solidFill>
        <a:ln>
          <a:noFill/>
        </a:ln>
        <a:effectLst/>
      </dsp:spPr>
      <dsp:style>
        <a:lnRef idx="0">
          <a:scrgbClr r="0" g="0" b="0"/>
        </a:lnRef>
        <a:fillRef idx="1">
          <a:scrgbClr r="0" g="0" b="0"/>
        </a:fillRef>
        <a:effectRef idx="0">
          <a:scrgbClr r="0" g="0" b="0"/>
        </a:effectRef>
        <a:fontRef idx="minor"/>
      </dsp:style>
    </dsp:sp>
    <dsp:sp modelId="{FBBA671F-690C-4292-807B-C4F89162ECF0}">
      <dsp:nvSpPr>
        <dsp:cNvPr id="0" name=""/>
        <dsp:cNvSpPr/>
      </dsp:nvSpPr>
      <dsp:spPr>
        <a:xfrm>
          <a:off x="417375" y="2035727"/>
          <a:ext cx="758864" cy="75886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34CB53-44E9-4232-9F31-ED8F5C48781D}">
      <dsp:nvSpPr>
        <dsp:cNvPr id="0" name=""/>
        <dsp:cNvSpPr/>
      </dsp:nvSpPr>
      <dsp:spPr>
        <a:xfrm>
          <a:off x="1593616" y="1725282"/>
          <a:ext cx="8464783" cy="1379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24" tIns="146024" rIns="146024" bIns="146024" numCol="1" spcCol="1270" anchor="ctr" anchorCtr="0">
          <a:noAutofit/>
        </a:bodyPr>
        <a:lstStyle/>
        <a:p>
          <a:pPr marL="0" lvl="0" indent="0" algn="l" defTabSz="1111250">
            <a:lnSpc>
              <a:spcPct val="100000"/>
            </a:lnSpc>
            <a:spcBef>
              <a:spcPct val="0"/>
            </a:spcBef>
            <a:spcAft>
              <a:spcPct val="35000"/>
            </a:spcAft>
            <a:buNone/>
          </a:pPr>
          <a:r>
            <a:rPr lang="en-US" sz="2500" b="1" kern="1200" dirty="0">
              <a:solidFill>
                <a:srgbClr val="D2492A"/>
              </a:solidFill>
            </a:rPr>
            <a:t>10%</a:t>
          </a:r>
          <a:r>
            <a:rPr lang="en-US" sz="2500" kern="1200" dirty="0"/>
            <a:t> of night and rotating shift workers have shift work disorder</a:t>
          </a:r>
        </a:p>
      </dsp:txBody>
      <dsp:txXfrm>
        <a:off x="1593616" y="1725282"/>
        <a:ext cx="8464783" cy="1379754"/>
      </dsp:txXfrm>
    </dsp:sp>
    <dsp:sp modelId="{7EED1448-974B-4C9D-B4D6-E15057206859}">
      <dsp:nvSpPr>
        <dsp:cNvPr id="0" name=""/>
        <dsp:cNvSpPr/>
      </dsp:nvSpPr>
      <dsp:spPr>
        <a:xfrm>
          <a:off x="0" y="3449975"/>
          <a:ext cx="10058399" cy="1379754"/>
        </a:xfrm>
        <a:prstGeom prst="roundRect">
          <a:avLst>
            <a:gd name="adj" fmla="val 10000"/>
          </a:avLst>
        </a:prstGeom>
        <a:solidFill>
          <a:srgbClr val="C3CCDB"/>
        </a:solidFill>
        <a:ln>
          <a:noFill/>
        </a:ln>
        <a:effectLst/>
      </dsp:spPr>
      <dsp:style>
        <a:lnRef idx="0">
          <a:scrgbClr r="0" g="0" b="0"/>
        </a:lnRef>
        <a:fillRef idx="1">
          <a:scrgbClr r="0" g="0" b="0"/>
        </a:fillRef>
        <a:effectRef idx="0">
          <a:scrgbClr r="0" g="0" b="0"/>
        </a:effectRef>
        <a:fontRef idx="minor"/>
      </dsp:style>
    </dsp:sp>
    <dsp:sp modelId="{5568196F-8393-421B-A6D4-614512757EA8}">
      <dsp:nvSpPr>
        <dsp:cNvPr id="0" name=""/>
        <dsp:cNvSpPr/>
      </dsp:nvSpPr>
      <dsp:spPr>
        <a:xfrm>
          <a:off x="417375" y="3760419"/>
          <a:ext cx="758864" cy="75886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398537-EBC3-4D3D-922D-D3E13434CED4}">
      <dsp:nvSpPr>
        <dsp:cNvPr id="0" name=""/>
        <dsp:cNvSpPr/>
      </dsp:nvSpPr>
      <dsp:spPr>
        <a:xfrm>
          <a:off x="1593616" y="3449975"/>
          <a:ext cx="8464783" cy="1379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024" tIns="146024" rIns="146024" bIns="146024" numCol="1" spcCol="1270" anchor="ctr" anchorCtr="0">
          <a:noAutofit/>
        </a:bodyPr>
        <a:lstStyle/>
        <a:p>
          <a:pPr marL="0" lvl="0" indent="0" algn="l" defTabSz="1111250">
            <a:lnSpc>
              <a:spcPct val="100000"/>
            </a:lnSpc>
            <a:spcBef>
              <a:spcPct val="0"/>
            </a:spcBef>
            <a:spcAft>
              <a:spcPct val="35000"/>
            </a:spcAft>
            <a:buNone/>
          </a:pPr>
          <a:r>
            <a:rPr lang="en-US" sz="2500" b="1" kern="1200" dirty="0">
              <a:solidFill>
                <a:srgbClr val="D2492A"/>
              </a:solidFill>
            </a:rPr>
            <a:t>25-30%</a:t>
          </a:r>
          <a:r>
            <a:rPr lang="en-US" sz="2500" kern="1200" dirty="0"/>
            <a:t> experience symptoms of excessive sleepiness or insomnia</a:t>
          </a:r>
        </a:p>
      </dsp:txBody>
      <dsp:txXfrm>
        <a:off x="1593616" y="3449975"/>
        <a:ext cx="8464783" cy="13797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1AE10-6059-4F68-8224-57207FA38C7A}">
      <dsp:nvSpPr>
        <dsp:cNvPr id="0" name=""/>
        <dsp:cNvSpPr/>
      </dsp:nvSpPr>
      <dsp:spPr>
        <a:xfrm>
          <a:off x="3051037" y="300242"/>
          <a:ext cx="4056507" cy="4056507"/>
        </a:xfrm>
        <a:prstGeom prst="pie">
          <a:avLst>
            <a:gd name="adj1" fmla="val 16200000"/>
            <a:gd name="adj2" fmla="val 0"/>
          </a:avLst>
        </a:prstGeom>
        <a:solidFill>
          <a:schemeClr val="bg1"/>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tx1"/>
            </a:solidFill>
          </a:endParaRPr>
        </a:p>
      </dsp:txBody>
      <dsp:txXfrm>
        <a:off x="5204366" y="1141002"/>
        <a:ext cx="1497044" cy="1110710"/>
      </dsp:txXfrm>
    </dsp:sp>
    <dsp:sp modelId="{CF48F157-F89E-4729-B3D6-824A395078EC}">
      <dsp:nvSpPr>
        <dsp:cNvPr id="0" name=""/>
        <dsp:cNvSpPr/>
      </dsp:nvSpPr>
      <dsp:spPr>
        <a:xfrm>
          <a:off x="3051037" y="436425"/>
          <a:ext cx="4056507" cy="4056507"/>
        </a:xfrm>
        <a:prstGeom prst="pie">
          <a:avLst>
            <a:gd name="adj1" fmla="val 0"/>
            <a:gd name="adj2" fmla="val 5400000"/>
          </a:avLst>
        </a:prstGeom>
        <a:solidFill>
          <a:schemeClr val="bg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tx1"/>
            </a:solidFill>
          </a:endParaRPr>
        </a:p>
      </dsp:txBody>
      <dsp:txXfrm>
        <a:off x="5204366" y="2541462"/>
        <a:ext cx="1497044" cy="1110710"/>
      </dsp:txXfrm>
    </dsp:sp>
    <dsp:sp modelId="{9F314DEB-DEB9-45EB-AF78-34F42F544C33}">
      <dsp:nvSpPr>
        <dsp:cNvPr id="0" name=""/>
        <dsp:cNvSpPr/>
      </dsp:nvSpPr>
      <dsp:spPr>
        <a:xfrm>
          <a:off x="2914855" y="436425"/>
          <a:ext cx="4056507" cy="4056507"/>
        </a:xfrm>
        <a:prstGeom prst="pie">
          <a:avLst>
            <a:gd name="adj1" fmla="val 5400000"/>
            <a:gd name="adj2" fmla="val 10800000"/>
          </a:avLst>
        </a:prstGeom>
        <a:solidFill>
          <a:schemeClr val="bg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tx1"/>
            </a:solidFill>
          </a:endParaRPr>
        </a:p>
      </dsp:txBody>
      <dsp:txXfrm>
        <a:off x="3320988" y="2541462"/>
        <a:ext cx="1497044" cy="1110710"/>
      </dsp:txXfrm>
    </dsp:sp>
    <dsp:sp modelId="{EBCF68D5-A94C-40CE-8D1B-ED8D0304F444}">
      <dsp:nvSpPr>
        <dsp:cNvPr id="0" name=""/>
        <dsp:cNvSpPr/>
      </dsp:nvSpPr>
      <dsp:spPr>
        <a:xfrm>
          <a:off x="2914855" y="300242"/>
          <a:ext cx="4056507" cy="4056507"/>
        </a:xfrm>
        <a:prstGeom prst="pie">
          <a:avLst>
            <a:gd name="adj1" fmla="val 10800000"/>
            <a:gd name="adj2" fmla="val 16200000"/>
          </a:avLst>
        </a:prstGeom>
        <a:solidFill>
          <a:schemeClr val="bg1"/>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chemeClr val="tx1"/>
            </a:solidFill>
          </a:endParaRPr>
        </a:p>
      </dsp:txBody>
      <dsp:txXfrm>
        <a:off x="3320988" y="1141002"/>
        <a:ext cx="1497044" cy="1110710"/>
      </dsp:txXfrm>
    </dsp:sp>
    <dsp:sp modelId="{97DDCD73-8063-40BC-949C-D7014D3EE334}">
      <dsp:nvSpPr>
        <dsp:cNvPr id="0" name=""/>
        <dsp:cNvSpPr/>
      </dsp:nvSpPr>
      <dsp:spPr>
        <a:xfrm>
          <a:off x="2799920" y="49125"/>
          <a:ext cx="4558741" cy="4558741"/>
        </a:xfrm>
        <a:prstGeom prst="circularArrow">
          <a:avLst>
            <a:gd name="adj1" fmla="val 5085"/>
            <a:gd name="adj2" fmla="val 327528"/>
            <a:gd name="adj3" fmla="val 21272472"/>
            <a:gd name="adj4" fmla="val 16200000"/>
            <a:gd name="adj5" fmla="val 5932"/>
          </a:avLst>
        </a:prstGeom>
        <a:solidFill>
          <a:srgbClr val="F08865"/>
        </a:solidFill>
        <a:ln>
          <a:noFill/>
        </a:ln>
        <a:effectLst/>
      </dsp:spPr>
      <dsp:style>
        <a:lnRef idx="0">
          <a:scrgbClr r="0" g="0" b="0"/>
        </a:lnRef>
        <a:fillRef idx="1">
          <a:scrgbClr r="0" g="0" b="0"/>
        </a:fillRef>
        <a:effectRef idx="0">
          <a:scrgbClr r="0" g="0" b="0"/>
        </a:effectRef>
        <a:fontRef idx="minor">
          <a:schemeClr val="lt1"/>
        </a:fontRef>
      </dsp:style>
    </dsp:sp>
    <dsp:sp modelId="{7FC61E7E-98B9-4E2A-8CA2-1294B488A6BD}">
      <dsp:nvSpPr>
        <dsp:cNvPr id="0" name=""/>
        <dsp:cNvSpPr/>
      </dsp:nvSpPr>
      <dsp:spPr>
        <a:xfrm>
          <a:off x="2799920" y="185308"/>
          <a:ext cx="4558741" cy="4558741"/>
        </a:xfrm>
        <a:prstGeom prst="circularArrow">
          <a:avLst>
            <a:gd name="adj1" fmla="val 5085"/>
            <a:gd name="adj2" fmla="val 327528"/>
            <a:gd name="adj3" fmla="val 5072472"/>
            <a:gd name="adj4" fmla="val 0"/>
            <a:gd name="adj5" fmla="val 5932"/>
          </a:avLst>
        </a:prstGeom>
        <a:solidFill>
          <a:srgbClr val="21314D"/>
        </a:solidFill>
        <a:ln>
          <a:noFill/>
        </a:ln>
        <a:effectLst/>
      </dsp:spPr>
      <dsp:style>
        <a:lnRef idx="0">
          <a:scrgbClr r="0" g="0" b="0"/>
        </a:lnRef>
        <a:fillRef idx="1">
          <a:scrgbClr r="0" g="0" b="0"/>
        </a:fillRef>
        <a:effectRef idx="0">
          <a:scrgbClr r="0" g="0" b="0"/>
        </a:effectRef>
        <a:fontRef idx="minor">
          <a:schemeClr val="lt1"/>
        </a:fontRef>
      </dsp:style>
    </dsp:sp>
    <dsp:sp modelId="{5311F3D8-9B72-4B43-B146-8DFB6387DE6D}">
      <dsp:nvSpPr>
        <dsp:cNvPr id="0" name=""/>
        <dsp:cNvSpPr/>
      </dsp:nvSpPr>
      <dsp:spPr>
        <a:xfrm>
          <a:off x="2663738" y="185308"/>
          <a:ext cx="4558741" cy="4558741"/>
        </a:xfrm>
        <a:prstGeom prst="circularArrow">
          <a:avLst>
            <a:gd name="adj1" fmla="val 5085"/>
            <a:gd name="adj2" fmla="val 327528"/>
            <a:gd name="adj3" fmla="val 10472472"/>
            <a:gd name="adj4" fmla="val 5400000"/>
            <a:gd name="adj5" fmla="val 5932"/>
          </a:avLst>
        </a:prstGeom>
        <a:solidFill>
          <a:srgbClr val="92A2BD"/>
        </a:solidFill>
        <a:ln>
          <a:noFill/>
        </a:ln>
        <a:effectLst/>
      </dsp:spPr>
      <dsp:style>
        <a:lnRef idx="0">
          <a:scrgbClr r="0" g="0" b="0"/>
        </a:lnRef>
        <a:fillRef idx="1">
          <a:scrgbClr r="0" g="0" b="0"/>
        </a:fillRef>
        <a:effectRef idx="0">
          <a:scrgbClr r="0" g="0" b="0"/>
        </a:effectRef>
        <a:fontRef idx="minor">
          <a:schemeClr val="lt1"/>
        </a:fontRef>
      </dsp:style>
    </dsp:sp>
    <dsp:sp modelId="{415FA508-739B-4A8D-B85F-52FBAF8B5E61}">
      <dsp:nvSpPr>
        <dsp:cNvPr id="0" name=""/>
        <dsp:cNvSpPr/>
      </dsp:nvSpPr>
      <dsp:spPr>
        <a:xfrm>
          <a:off x="2663738" y="49125"/>
          <a:ext cx="4558741" cy="4558741"/>
        </a:xfrm>
        <a:prstGeom prst="circularArrow">
          <a:avLst>
            <a:gd name="adj1" fmla="val 5085"/>
            <a:gd name="adj2" fmla="val 327528"/>
            <a:gd name="adj3" fmla="val 15872472"/>
            <a:gd name="adj4" fmla="val 10800000"/>
            <a:gd name="adj5" fmla="val 5932"/>
          </a:avLst>
        </a:prstGeom>
        <a:solidFill>
          <a:srgbClr val="D2492A"/>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65D14-96D6-477F-9F95-7B8A62BE378C}">
      <dsp:nvSpPr>
        <dsp:cNvPr id="0" name=""/>
        <dsp:cNvSpPr/>
      </dsp:nvSpPr>
      <dsp:spPr>
        <a:xfrm>
          <a:off x="75277" y="386309"/>
          <a:ext cx="1806658" cy="564580"/>
        </a:xfrm>
        <a:prstGeom prst="rect">
          <a:avLst/>
        </a:prstGeom>
        <a:solidFill>
          <a:schemeClr val="lt1">
            <a:alpha val="40000"/>
            <a:hueOff val="0"/>
            <a:satOff val="0"/>
            <a:lumOff val="0"/>
            <a:alphaOff val="0"/>
          </a:schemeClr>
        </a:solidFill>
        <a:ln w="12700" cap="flat" cmpd="sng" algn="ctr">
          <a:solidFill>
            <a:srgbClr val="D2492A"/>
          </a:solidFill>
          <a:prstDash val="solid"/>
        </a:ln>
        <a:effectLst/>
      </dsp:spPr>
      <dsp:style>
        <a:lnRef idx="1">
          <a:scrgbClr r="0" g="0" b="0"/>
        </a:lnRef>
        <a:fillRef idx="1">
          <a:scrgbClr r="0" g="0" b="0"/>
        </a:fillRef>
        <a:effectRef idx="0">
          <a:scrgbClr r="0" g="0" b="0"/>
        </a:effectRef>
        <a:fontRef idx="minor"/>
      </dsp:style>
      <dsp:txBody>
        <a:bodyPr spcFirstLastPara="0" vert="horz" wrap="square" lIns="382409"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5-6 hours between meals</a:t>
          </a:r>
        </a:p>
      </dsp:txBody>
      <dsp:txXfrm>
        <a:off x="75277" y="386309"/>
        <a:ext cx="1806658" cy="564580"/>
      </dsp:txXfrm>
    </dsp:sp>
    <dsp:sp modelId="{8FA3763B-81A3-4CAB-ADD2-1AA3C6C6C0FD}">
      <dsp:nvSpPr>
        <dsp:cNvPr id="0" name=""/>
        <dsp:cNvSpPr/>
      </dsp:nvSpPr>
      <dsp:spPr>
        <a:xfrm>
          <a:off x="0" y="304759"/>
          <a:ext cx="395206" cy="592809"/>
        </a:xfrm>
        <a:prstGeom prst="rect">
          <a:avLst/>
        </a:prstGeom>
        <a:solidFill>
          <a:schemeClr val="bg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DF9756-EB4D-4DB5-B0A0-8359E5CBC6C2}">
      <dsp:nvSpPr>
        <dsp:cNvPr id="0" name=""/>
        <dsp:cNvSpPr/>
      </dsp:nvSpPr>
      <dsp:spPr>
        <a:xfrm>
          <a:off x="75277" y="1350930"/>
          <a:ext cx="1806658" cy="564580"/>
        </a:xfrm>
        <a:prstGeom prst="rect">
          <a:avLst/>
        </a:prstGeom>
        <a:solidFill>
          <a:schemeClr val="lt1">
            <a:alpha val="40000"/>
            <a:hueOff val="0"/>
            <a:satOff val="0"/>
            <a:lumOff val="0"/>
            <a:alphaOff val="0"/>
          </a:schemeClr>
        </a:solidFill>
        <a:ln w="12700" cap="flat" cmpd="sng" algn="ctr">
          <a:solidFill>
            <a:srgbClr val="D2492A"/>
          </a:solidFill>
          <a:prstDash val="solid"/>
        </a:ln>
        <a:effectLst/>
      </dsp:spPr>
      <dsp:style>
        <a:lnRef idx="1">
          <a:scrgbClr r="0" g="0" b="0"/>
        </a:lnRef>
        <a:fillRef idx="1">
          <a:scrgbClr r="0" g="0" b="0"/>
        </a:fillRef>
        <a:effectRef idx="0">
          <a:scrgbClr r="0" g="0" b="0"/>
        </a:effectRef>
        <a:fontRef idx="minor"/>
      </dsp:style>
      <dsp:txBody>
        <a:bodyPr spcFirstLastPara="0" vert="horz" wrap="square" lIns="382409"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4 hours between last meal and bedtime</a:t>
          </a:r>
        </a:p>
      </dsp:txBody>
      <dsp:txXfrm>
        <a:off x="75277" y="1350930"/>
        <a:ext cx="1806658" cy="564580"/>
      </dsp:txXfrm>
    </dsp:sp>
    <dsp:sp modelId="{54706667-0C50-4271-8020-0AF7EF1A465A}">
      <dsp:nvSpPr>
        <dsp:cNvPr id="0" name=""/>
        <dsp:cNvSpPr/>
      </dsp:nvSpPr>
      <dsp:spPr>
        <a:xfrm>
          <a:off x="0" y="1269379"/>
          <a:ext cx="395206" cy="592809"/>
        </a:xfrm>
        <a:prstGeom prst="rect">
          <a:avLst/>
        </a:prstGeom>
        <a:solidFill>
          <a:schemeClr val="bg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2443D8-7647-4D76-840C-2B1D37209B66}">
      <dsp:nvSpPr>
        <dsp:cNvPr id="0" name=""/>
        <dsp:cNvSpPr/>
      </dsp:nvSpPr>
      <dsp:spPr>
        <a:xfrm>
          <a:off x="75277" y="2370789"/>
          <a:ext cx="1806658" cy="564580"/>
        </a:xfrm>
        <a:prstGeom prst="rect">
          <a:avLst/>
        </a:prstGeom>
        <a:solidFill>
          <a:schemeClr val="lt1">
            <a:alpha val="40000"/>
            <a:hueOff val="0"/>
            <a:satOff val="0"/>
            <a:lumOff val="0"/>
            <a:alphaOff val="0"/>
          </a:schemeClr>
        </a:solidFill>
        <a:ln w="12700" cap="flat" cmpd="sng" algn="ctr">
          <a:solidFill>
            <a:srgbClr val="D2492A"/>
          </a:solidFill>
          <a:prstDash val="solid"/>
        </a:ln>
        <a:effectLst/>
      </dsp:spPr>
      <dsp:style>
        <a:lnRef idx="1">
          <a:scrgbClr r="0" g="0" b="0"/>
        </a:lnRef>
        <a:fillRef idx="1">
          <a:scrgbClr r="0" g="0" b="0"/>
        </a:fillRef>
        <a:effectRef idx="0">
          <a:scrgbClr r="0" g="0" b="0"/>
        </a:effectRef>
        <a:fontRef idx="minor"/>
      </dsp:style>
      <dsp:txBody>
        <a:bodyPr spcFirstLastPara="0" vert="horz" wrap="square" lIns="382409"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8 hours of sleep</a:t>
          </a:r>
        </a:p>
      </dsp:txBody>
      <dsp:txXfrm>
        <a:off x="75277" y="2370789"/>
        <a:ext cx="1806658" cy="564580"/>
      </dsp:txXfrm>
    </dsp:sp>
    <dsp:sp modelId="{6FDA6BFD-AC62-4B39-A7E2-0B02824FDC9C}">
      <dsp:nvSpPr>
        <dsp:cNvPr id="0" name=""/>
        <dsp:cNvSpPr/>
      </dsp:nvSpPr>
      <dsp:spPr>
        <a:xfrm>
          <a:off x="0" y="2234000"/>
          <a:ext cx="395206" cy="592809"/>
        </a:xfrm>
        <a:prstGeom prst="rect">
          <a:avLst/>
        </a:prstGeom>
        <a:solidFill>
          <a:schemeClr val="bg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65D14-96D6-477F-9F95-7B8A62BE378C}">
      <dsp:nvSpPr>
        <dsp:cNvPr id="0" name=""/>
        <dsp:cNvSpPr/>
      </dsp:nvSpPr>
      <dsp:spPr>
        <a:xfrm>
          <a:off x="79781" y="333201"/>
          <a:ext cx="1914752" cy="598360"/>
        </a:xfrm>
        <a:prstGeom prst="rect">
          <a:avLst/>
        </a:prstGeom>
        <a:solidFill>
          <a:schemeClr val="lt1">
            <a:alpha val="40000"/>
            <a:hueOff val="0"/>
            <a:satOff val="0"/>
            <a:lumOff val="0"/>
            <a:alphaOff val="0"/>
          </a:schemeClr>
        </a:solidFill>
        <a:ln w="12700" cap="flat" cmpd="sng" algn="ctr">
          <a:solidFill>
            <a:srgbClr val="D2492A"/>
          </a:solidFill>
          <a:prstDash val="solid"/>
        </a:ln>
        <a:effectLst/>
      </dsp:spPr>
      <dsp:style>
        <a:lnRef idx="1">
          <a:scrgbClr r="0" g="0" b="0"/>
        </a:lnRef>
        <a:fillRef idx="1">
          <a:scrgbClr r="0" g="0" b="0"/>
        </a:fillRef>
        <a:effectRef idx="0">
          <a:scrgbClr r="0" g="0" b="0"/>
        </a:effectRef>
        <a:fontRef idx="minor"/>
      </dsp:style>
      <dsp:txBody>
        <a:bodyPr spcFirstLastPara="0" vert="horz" wrap="square" lIns="405289"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5-6 hours between meals</a:t>
          </a:r>
        </a:p>
      </dsp:txBody>
      <dsp:txXfrm>
        <a:off x="79781" y="333201"/>
        <a:ext cx="1914752" cy="598360"/>
      </dsp:txXfrm>
    </dsp:sp>
    <dsp:sp modelId="{8FA3763B-81A3-4CAB-ADD2-1AA3C6C6C0FD}">
      <dsp:nvSpPr>
        <dsp:cNvPr id="0" name=""/>
        <dsp:cNvSpPr/>
      </dsp:nvSpPr>
      <dsp:spPr>
        <a:xfrm>
          <a:off x="0" y="246771"/>
          <a:ext cx="418852" cy="628278"/>
        </a:xfrm>
        <a:prstGeom prst="rect">
          <a:avLst/>
        </a:prstGeom>
        <a:solidFill>
          <a:schemeClr val="bg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DF9756-EB4D-4DB5-B0A0-8359E5CBC6C2}">
      <dsp:nvSpPr>
        <dsp:cNvPr id="0" name=""/>
        <dsp:cNvSpPr/>
      </dsp:nvSpPr>
      <dsp:spPr>
        <a:xfrm>
          <a:off x="79781" y="1336480"/>
          <a:ext cx="1914752" cy="598360"/>
        </a:xfrm>
        <a:prstGeom prst="rect">
          <a:avLst/>
        </a:prstGeom>
        <a:solidFill>
          <a:schemeClr val="lt1">
            <a:alpha val="40000"/>
            <a:hueOff val="0"/>
            <a:satOff val="0"/>
            <a:lumOff val="0"/>
            <a:alphaOff val="0"/>
          </a:schemeClr>
        </a:solidFill>
        <a:ln w="12700" cap="flat" cmpd="sng" algn="ctr">
          <a:solidFill>
            <a:srgbClr val="D2492A"/>
          </a:solidFill>
          <a:prstDash val="solid"/>
        </a:ln>
        <a:effectLst/>
      </dsp:spPr>
      <dsp:style>
        <a:lnRef idx="1">
          <a:scrgbClr r="0" g="0" b="0"/>
        </a:lnRef>
        <a:fillRef idx="1">
          <a:scrgbClr r="0" g="0" b="0"/>
        </a:fillRef>
        <a:effectRef idx="0">
          <a:scrgbClr r="0" g="0" b="0"/>
        </a:effectRef>
        <a:fontRef idx="minor"/>
      </dsp:style>
      <dsp:txBody>
        <a:bodyPr spcFirstLastPara="0" vert="horz" wrap="square" lIns="405289"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4 hours between last meal and bedtime</a:t>
          </a:r>
        </a:p>
      </dsp:txBody>
      <dsp:txXfrm>
        <a:off x="79781" y="1336480"/>
        <a:ext cx="1914752" cy="598360"/>
      </dsp:txXfrm>
    </dsp:sp>
    <dsp:sp modelId="{54706667-0C50-4271-8020-0AF7EF1A465A}">
      <dsp:nvSpPr>
        <dsp:cNvPr id="0" name=""/>
        <dsp:cNvSpPr/>
      </dsp:nvSpPr>
      <dsp:spPr>
        <a:xfrm>
          <a:off x="0" y="1250050"/>
          <a:ext cx="418852" cy="628278"/>
        </a:xfrm>
        <a:prstGeom prst="rect">
          <a:avLst/>
        </a:prstGeom>
        <a:solidFill>
          <a:schemeClr val="bg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2443D8-7647-4D76-840C-2B1D37209B66}">
      <dsp:nvSpPr>
        <dsp:cNvPr id="0" name=""/>
        <dsp:cNvSpPr/>
      </dsp:nvSpPr>
      <dsp:spPr>
        <a:xfrm>
          <a:off x="79781" y="2339759"/>
          <a:ext cx="1914752" cy="598360"/>
        </a:xfrm>
        <a:prstGeom prst="rect">
          <a:avLst/>
        </a:prstGeom>
        <a:solidFill>
          <a:schemeClr val="lt1">
            <a:alpha val="40000"/>
            <a:hueOff val="0"/>
            <a:satOff val="0"/>
            <a:lumOff val="0"/>
            <a:alphaOff val="0"/>
          </a:schemeClr>
        </a:solidFill>
        <a:ln w="12700" cap="flat" cmpd="sng" algn="ctr">
          <a:solidFill>
            <a:srgbClr val="D2492A"/>
          </a:solidFill>
          <a:prstDash val="solid"/>
        </a:ln>
        <a:effectLst/>
      </dsp:spPr>
      <dsp:style>
        <a:lnRef idx="1">
          <a:scrgbClr r="0" g="0" b="0"/>
        </a:lnRef>
        <a:fillRef idx="1">
          <a:scrgbClr r="0" g="0" b="0"/>
        </a:fillRef>
        <a:effectRef idx="0">
          <a:scrgbClr r="0" g="0" b="0"/>
        </a:effectRef>
        <a:fontRef idx="minor"/>
      </dsp:style>
      <dsp:txBody>
        <a:bodyPr spcFirstLastPara="0" vert="horz" wrap="square" lIns="405289"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8 hours of sleep in two 3-5 hour blocks</a:t>
          </a:r>
        </a:p>
      </dsp:txBody>
      <dsp:txXfrm>
        <a:off x="79781" y="2339759"/>
        <a:ext cx="1914752" cy="598360"/>
      </dsp:txXfrm>
    </dsp:sp>
    <dsp:sp modelId="{6FDA6BFD-AC62-4B39-A7E2-0B02824FDC9C}">
      <dsp:nvSpPr>
        <dsp:cNvPr id="0" name=""/>
        <dsp:cNvSpPr/>
      </dsp:nvSpPr>
      <dsp:spPr>
        <a:xfrm>
          <a:off x="0" y="2253329"/>
          <a:ext cx="418852" cy="628278"/>
        </a:xfrm>
        <a:prstGeom prst="rect">
          <a:avLst/>
        </a:prstGeom>
        <a:solidFill>
          <a:schemeClr val="bg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565D14-96D6-477F-9F95-7B8A62BE378C}">
      <dsp:nvSpPr>
        <dsp:cNvPr id="0" name=""/>
        <dsp:cNvSpPr/>
      </dsp:nvSpPr>
      <dsp:spPr>
        <a:xfrm>
          <a:off x="79781" y="333201"/>
          <a:ext cx="1914752" cy="598360"/>
        </a:xfrm>
        <a:prstGeom prst="rect">
          <a:avLst/>
        </a:prstGeom>
        <a:solidFill>
          <a:schemeClr val="lt1">
            <a:alpha val="40000"/>
            <a:hueOff val="0"/>
            <a:satOff val="0"/>
            <a:lumOff val="0"/>
            <a:alphaOff val="0"/>
          </a:schemeClr>
        </a:solidFill>
        <a:ln w="12700" cap="flat" cmpd="sng" algn="ctr">
          <a:solidFill>
            <a:srgbClr val="D2492A"/>
          </a:solidFill>
          <a:prstDash val="solid"/>
        </a:ln>
        <a:effectLst/>
      </dsp:spPr>
      <dsp:style>
        <a:lnRef idx="1">
          <a:scrgbClr r="0" g="0" b="0"/>
        </a:lnRef>
        <a:fillRef idx="1">
          <a:scrgbClr r="0" g="0" b="0"/>
        </a:fillRef>
        <a:effectRef idx="0">
          <a:scrgbClr r="0" g="0" b="0"/>
        </a:effectRef>
        <a:fontRef idx="minor"/>
      </dsp:style>
      <dsp:txBody>
        <a:bodyPr spcFirstLastPara="0" vert="horz" wrap="square" lIns="405289"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5-6 hours between meals</a:t>
          </a:r>
        </a:p>
      </dsp:txBody>
      <dsp:txXfrm>
        <a:off x="79781" y="333201"/>
        <a:ext cx="1914752" cy="598360"/>
      </dsp:txXfrm>
    </dsp:sp>
    <dsp:sp modelId="{8FA3763B-81A3-4CAB-ADD2-1AA3C6C6C0FD}">
      <dsp:nvSpPr>
        <dsp:cNvPr id="0" name=""/>
        <dsp:cNvSpPr/>
      </dsp:nvSpPr>
      <dsp:spPr>
        <a:xfrm>
          <a:off x="0" y="246771"/>
          <a:ext cx="418852" cy="628278"/>
        </a:xfrm>
        <a:prstGeom prst="rect">
          <a:avLst/>
        </a:prstGeom>
        <a:solidFill>
          <a:schemeClr val="bg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DF9756-EB4D-4DB5-B0A0-8359E5CBC6C2}">
      <dsp:nvSpPr>
        <dsp:cNvPr id="0" name=""/>
        <dsp:cNvSpPr/>
      </dsp:nvSpPr>
      <dsp:spPr>
        <a:xfrm>
          <a:off x="79781" y="1336480"/>
          <a:ext cx="1914752" cy="598360"/>
        </a:xfrm>
        <a:prstGeom prst="rect">
          <a:avLst/>
        </a:prstGeom>
        <a:solidFill>
          <a:schemeClr val="lt1">
            <a:alpha val="40000"/>
            <a:hueOff val="0"/>
            <a:satOff val="0"/>
            <a:lumOff val="0"/>
            <a:alphaOff val="0"/>
          </a:schemeClr>
        </a:solidFill>
        <a:ln w="12700" cap="flat" cmpd="sng" algn="ctr">
          <a:solidFill>
            <a:srgbClr val="D2492A"/>
          </a:solidFill>
          <a:prstDash val="solid"/>
        </a:ln>
        <a:effectLst/>
      </dsp:spPr>
      <dsp:style>
        <a:lnRef idx="1">
          <a:scrgbClr r="0" g="0" b="0"/>
        </a:lnRef>
        <a:fillRef idx="1">
          <a:scrgbClr r="0" g="0" b="0"/>
        </a:fillRef>
        <a:effectRef idx="0">
          <a:scrgbClr r="0" g="0" b="0"/>
        </a:effectRef>
        <a:fontRef idx="minor"/>
      </dsp:style>
      <dsp:txBody>
        <a:bodyPr spcFirstLastPara="0" vert="horz" wrap="square" lIns="405289"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4 hours between last meal and bedtime</a:t>
          </a:r>
        </a:p>
      </dsp:txBody>
      <dsp:txXfrm>
        <a:off x="79781" y="1336480"/>
        <a:ext cx="1914752" cy="598360"/>
      </dsp:txXfrm>
    </dsp:sp>
    <dsp:sp modelId="{54706667-0C50-4271-8020-0AF7EF1A465A}">
      <dsp:nvSpPr>
        <dsp:cNvPr id="0" name=""/>
        <dsp:cNvSpPr/>
      </dsp:nvSpPr>
      <dsp:spPr>
        <a:xfrm>
          <a:off x="0" y="1250050"/>
          <a:ext cx="418852" cy="628278"/>
        </a:xfrm>
        <a:prstGeom prst="rect">
          <a:avLst/>
        </a:prstGeom>
        <a:solidFill>
          <a:schemeClr val="bg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82443D8-7647-4D76-840C-2B1D37209B66}">
      <dsp:nvSpPr>
        <dsp:cNvPr id="0" name=""/>
        <dsp:cNvSpPr/>
      </dsp:nvSpPr>
      <dsp:spPr>
        <a:xfrm>
          <a:off x="79781" y="2339759"/>
          <a:ext cx="1914752" cy="598360"/>
        </a:xfrm>
        <a:prstGeom prst="rect">
          <a:avLst/>
        </a:prstGeom>
        <a:solidFill>
          <a:schemeClr val="lt1">
            <a:alpha val="40000"/>
            <a:hueOff val="0"/>
            <a:satOff val="0"/>
            <a:lumOff val="0"/>
            <a:alphaOff val="0"/>
          </a:schemeClr>
        </a:solidFill>
        <a:ln w="12700" cap="flat" cmpd="sng" algn="ctr">
          <a:solidFill>
            <a:srgbClr val="D2492A"/>
          </a:solidFill>
          <a:prstDash val="solid"/>
        </a:ln>
        <a:effectLst/>
      </dsp:spPr>
      <dsp:style>
        <a:lnRef idx="1">
          <a:scrgbClr r="0" g="0" b="0"/>
        </a:lnRef>
        <a:fillRef idx="1">
          <a:scrgbClr r="0" g="0" b="0"/>
        </a:fillRef>
        <a:effectRef idx="0">
          <a:scrgbClr r="0" g="0" b="0"/>
        </a:effectRef>
        <a:fontRef idx="minor"/>
      </dsp:style>
      <dsp:txBody>
        <a:bodyPr spcFirstLastPara="0" vert="horz" wrap="square" lIns="405289"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t>8 hours of sleep in a 6-7 hour block plus a 1-2 hour nap </a:t>
          </a:r>
        </a:p>
      </dsp:txBody>
      <dsp:txXfrm>
        <a:off x="79781" y="2339759"/>
        <a:ext cx="1914752" cy="598360"/>
      </dsp:txXfrm>
    </dsp:sp>
    <dsp:sp modelId="{6FDA6BFD-AC62-4B39-A7E2-0B02824FDC9C}">
      <dsp:nvSpPr>
        <dsp:cNvPr id="0" name=""/>
        <dsp:cNvSpPr/>
      </dsp:nvSpPr>
      <dsp:spPr>
        <a:xfrm>
          <a:off x="0" y="2253329"/>
          <a:ext cx="418852" cy="628278"/>
        </a:xfrm>
        <a:prstGeom prst="rect">
          <a:avLst/>
        </a:prstGeom>
        <a:solidFill>
          <a:schemeClr val="bg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D7665F-3968-4937-A986-BBDDE9E03D3E}" type="datetimeFigureOut">
              <a:rPr lang="en-US" smtClean="0"/>
              <a:t>10/19/2021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91131B-7C8C-4042-B539-26A18041F900}" type="slidenum">
              <a:rPr lang="en-US" smtClean="0"/>
              <a:t>‹#›</a:t>
            </a:fld>
            <a:endParaRPr lang="en-US"/>
          </a:p>
        </p:txBody>
      </p:sp>
    </p:spTree>
    <p:extLst>
      <p:ext uri="{BB962C8B-B14F-4D97-AF65-F5344CB8AC3E}">
        <p14:creationId xmlns:p14="http://schemas.microsoft.com/office/powerpoint/2010/main" val="2823063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dc.gov/niosh/work-hour-training-for-nurses/mobile/214.html#master"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occup-med.biomedcentral.com/articles/10.1186/s12995-019-0249-6#ref-CR3"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occup-med.biomedcentral.com/articles/10.1186/s12995-019-0249-6#ref-CR2"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ebmd.com/breast-cancer/"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webmd.com/prostate-cancer/default.htm"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of US workforce works outside the traditional workday ~ 25 million</a:t>
            </a:r>
          </a:p>
          <a:p>
            <a:r>
              <a:rPr lang="en-US" dirty="0"/>
              <a:t>10% of night and rotating shift workers are thought to have shift work disorder ~ 2.5 million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25-30% of shift workers experience symptoms of excessive sleepiness or insomnia ~6.25 – 7.5 million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673,000 people employed in mining</a:t>
            </a:r>
          </a:p>
          <a:p>
            <a:endParaRPr lang="en-US" dirty="0"/>
          </a:p>
          <a:p>
            <a:r>
              <a:rPr lang="en-US" dirty="0"/>
              <a:t>An estimated 15% of the U.S. workforce works outside the traditional 9 am – 5 pm workday—this can mean early morning shifts, night shifts, or rotating shifts.</a:t>
            </a:r>
          </a:p>
          <a:p>
            <a:r>
              <a:rPr lang="en-US" dirty="0"/>
              <a:t>There is variability in how shift work affects people. For example, studies have shown that some, but not all, rotating shift workers experience sleep disturbances.</a:t>
            </a:r>
          </a:p>
          <a:p>
            <a:r>
              <a:rPr lang="en-US" dirty="0"/>
              <a:t>Approximately 10% of night and rotating shift workers are thought to have shift work disorder. Between roughly 25-30% of shift workers experience symptoms of excessive sleepiness or insomnia.</a:t>
            </a:r>
          </a:p>
          <a:p>
            <a:endParaRPr lang="en-US" dirty="0"/>
          </a:p>
          <a:p>
            <a:r>
              <a:rPr lang="en-US" dirty="0"/>
              <a:t>Even if you get enough hours of sleep, you may still experience some symptoms of shift work disorder. This is because your internal clock continues to send you drowsy-making signals during the night (as it is naturally programmed to do), even if you’ve technically slept enough during the day.</a:t>
            </a:r>
          </a:p>
          <a:p>
            <a:r>
              <a:rPr lang="en-US" dirty="0"/>
              <a:t>Many shift workers have jobs that naturally require them to be on high alert and make quick, important decisions (such as people in the transportation, medical, and public safety fields). This is what makes shift work sleep disorder especially dangerous.</a:t>
            </a:r>
          </a:p>
          <a:p>
            <a:endParaRPr lang="en-US" dirty="0"/>
          </a:p>
          <a:p>
            <a:r>
              <a:rPr lang="en-US" dirty="0"/>
              <a:t>Night work or rotating shifts may contribute to health conditions like heart disease and cancer.</a:t>
            </a:r>
          </a:p>
        </p:txBody>
      </p:sp>
      <p:sp>
        <p:nvSpPr>
          <p:cNvPr id="4" name="Slide Number Placeholder 3"/>
          <p:cNvSpPr>
            <a:spLocks noGrp="1"/>
          </p:cNvSpPr>
          <p:nvPr>
            <p:ph type="sldNum" sz="quarter" idx="10"/>
          </p:nvPr>
        </p:nvSpPr>
        <p:spPr/>
        <p:txBody>
          <a:bodyPr/>
          <a:lstStyle/>
          <a:p>
            <a:fld id="{EF91131B-7C8C-4042-B539-26A18041F900}" type="slidenum">
              <a:rPr lang="en-US" smtClean="0"/>
              <a:t>3</a:t>
            </a:fld>
            <a:endParaRPr lang="en-US"/>
          </a:p>
        </p:txBody>
      </p:sp>
    </p:spTree>
    <p:extLst>
      <p:ext uri="{BB962C8B-B14F-4D97-AF65-F5344CB8AC3E}">
        <p14:creationId xmlns:p14="http://schemas.microsoft.com/office/powerpoint/2010/main" val="2035886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44444"/>
                </a:solidFill>
                <a:effectLst/>
                <a:latin typeface="Open Sans"/>
              </a:rPr>
              <a:t>Absolutely. Based on the study we understand the impact of the night shift on alertness, particularly toward the end of a shift where additional strategies may be needed to protect staff from reduced alertness, such as avoidance of safety-critical tasks, double-check procedures or </a:t>
            </a:r>
            <a:r>
              <a:rPr lang="en-US" b="0" i="0" dirty="0" err="1">
                <a:solidFill>
                  <a:srgbClr val="444444"/>
                </a:solidFill>
                <a:effectLst/>
                <a:latin typeface="Open Sans"/>
              </a:rPr>
              <a:t>personalised</a:t>
            </a:r>
            <a:r>
              <a:rPr lang="en-US" b="0" i="0" dirty="0">
                <a:solidFill>
                  <a:srgbClr val="444444"/>
                </a:solidFill>
                <a:effectLst/>
                <a:latin typeface="Open Sans"/>
              </a:rPr>
              <a:t> tools to enhance alertness.</a:t>
            </a:r>
          </a:p>
          <a:p>
            <a:pPr algn="l"/>
            <a:r>
              <a:rPr lang="en-US" b="0" i="0" dirty="0">
                <a:solidFill>
                  <a:srgbClr val="444444"/>
                </a:solidFill>
                <a:effectLst/>
                <a:latin typeface="Open Sans"/>
              </a:rPr>
              <a:t>This also extends to safety on the commute home from night shifts where staff may be at risk relative to day shifts.</a:t>
            </a:r>
          </a:p>
          <a:p>
            <a:pPr algn="l"/>
            <a:r>
              <a:rPr lang="en-US" b="0" i="0" dirty="0">
                <a:solidFill>
                  <a:srgbClr val="444444"/>
                </a:solidFill>
                <a:effectLst/>
                <a:latin typeface="Open Sans"/>
              </a:rPr>
              <a:t>Further, we show that measurement or prediction of the timing of an individual workers body clock can help to better understand where their alertness is likely to be more impaired during a shift and strategies to reduce safety risks can be implemented.</a:t>
            </a:r>
          </a:p>
          <a:p>
            <a:pPr algn="l"/>
            <a:r>
              <a:rPr lang="en-US" b="0" i="0" dirty="0">
                <a:solidFill>
                  <a:srgbClr val="444444"/>
                </a:solidFill>
                <a:effectLst/>
                <a:latin typeface="Open Sans"/>
              </a:rPr>
              <a:t>Another key finding is that biological adaptation to working night shifts is rare so working multiple consecutive night shifts does not mean alertness of workers will improve at the end of a run of nights as some people believe. In the discussion section of the paper, we elaborate more on the wider implications.</a:t>
            </a:r>
          </a:p>
          <a:p>
            <a:endParaRPr lang="en-US" dirty="0"/>
          </a:p>
        </p:txBody>
      </p:sp>
      <p:sp>
        <p:nvSpPr>
          <p:cNvPr id="4" name="Slide Number Placeholder 3"/>
          <p:cNvSpPr>
            <a:spLocks noGrp="1"/>
          </p:cNvSpPr>
          <p:nvPr>
            <p:ph type="sldNum" sz="quarter" idx="5"/>
          </p:nvPr>
        </p:nvSpPr>
        <p:spPr/>
        <p:txBody>
          <a:bodyPr/>
          <a:lstStyle/>
          <a:p>
            <a:fld id="{EF91131B-7C8C-4042-B539-26A18041F900}" type="slidenum">
              <a:rPr lang="en-US" smtClean="0"/>
              <a:t>13</a:t>
            </a:fld>
            <a:endParaRPr lang="en-US"/>
          </a:p>
        </p:txBody>
      </p:sp>
    </p:spTree>
    <p:extLst>
      <p:ext uri="{BB962C8B-B14F-4D97-AF65-F5344CB8AC3E}">
        <p14:creationId xmlns:p14="http://schemas.microsoft.com/office/powerpoint/2010/main" val="66387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much sleep is enough?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Experts agree that adults need 7-9 hours of sleep each night.  The exact amount is a function of genetics.  Don’t be fooled into thinking that you are one of those people who is just fine on less than 6 hours of sleep as less than 1% of the population can survive on 6 hours or less without impairment.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great example of this is the story of Michel </a:t>
            </a:r>
            <a:r>
              <a:rPr lang="en-US" sz="1200" kern="1200" dirty="0" err="1">
                <a:solidFill>
                  <a:schemeClr val="tx1"/>
                </a:solidFill>
                <a:effectLst/>
                <a:latin typeface="+mn-lt"/>
                <a:ea typeface="+mn-ea"/>
                <a:cs typeface="+mn-cs"/>
              </a:rPr>
              <a:t>Siffre</a:t>
            </a:r>
            <a:r>
              <a:rPr lang="en-US" sz="1200" kern="1200" dirty="0">
                <a:solidFill>
                  <a:schemeClr val="tx1"/>
                </a:solidFill>
                <a:effectLst/>
                <a:latin typeface="+mn-lt"/>
                <a:ea typeface="+mn-ea"/>
                <a:cs typeface="+mn-cs"/>
              </a:rPr>
              <a:t>, who as a 23-year old geologist in 1962, conducted the first long-term isolation experiment inside an underground glacier in the Alps. Plunged into darkness for 58 days, he was deprived of any external factors. However, he continued to sleep for eight hours every 24 hours or so, suggesting that sleep is a genetic cycle!</a:t>
            </a:r>
          </a:p>
          <a:p>
            <a:endParaRPr lang="en-US" dirty="0"/>
          </a:p>
        </p:txBody>
      </p:sp>
      <p:sp>
        <p:nvSpPr>
          <p:cNvPr id="4" name="Slide Number Placeholder 3"/>
          <p:cNvSpPr>
            <a:spLocks noGrp="1"/>
          </p:cNvSpPr>
          <p:nvPr>
            <p:ph type="sldNum" sz="quarter" idx="10"/>
          </p:nvPr>
        </p:nvSpPr>
        <p:spPr/>
        <p:txBody>
          <a:bodyPr/>
          <a:lstStyle/>
          <a:p>
            <a:fld id="{EF91131B-7C8C-4042-B539-26A18041F900}" type="slidenum">
              <a:rPr lang="en-US" smtClean="0"/>
              <a:t>16</a:t>
            </a:fld>
            <a:endParaRPr lang="en-US"/>
          </a:p>
        </p:txBody>
      </p:sp>
    </p:spTree>
    <p:extLst>
      <p:ext uri="{BB962C8B-B14F-4D97-AF65-F5344CB8AC3E}">
        <p14:creationId xmlns:p14="http://schemas.microsoft.com/office/powerpoint/2010/main" val="4033687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Disrupted</a:t>
            </a:r>
            <a:r>
              <a:rPr lang="en-US" baseline="0" dirty="0"/>
              <a:t> sleep increases fatigue</a:t>
            </a:r>
          </a:p>
          <a:p>
            <a:r>
              <a:rPr lang="en-US" baseline="0" dirty="0"/>
              <a:t>Fatigue diminishes ability to cope with stressors in a healthy way</a:t>
            </a:r>
          </a:p>
          <a:p>
            <a:r>
              <a:rPr lang="en-US" baseline="0" dirty="0"/>
              <a:t>Inability to cope with stressors disrupts sleep</a:t>
            </a:r>
            <a:endParaRPr lang="en-US" dirty="0"/>
          </a:p>
        </p:txBody>
      </p:sp>
      <p:sp>
        <p:nvSpPr>
          <p:cNvPr id="4" name="Slide Number Placeholder 3"/>
          <p:cNvSpPr>
            <a:spLocks noGrp="1"/>
          </p:cNvSpPr>
          <p:nvPr>
            <p:ph type="sldNum" sz="quarter" idx="10"/>
          </p:nvPr>
        </p:nvSpPr>
        <p:spPr/>
        <p:txBody>
          <a:bodyPr/>
          <a:lstStyle/>
          <a:p>
            <a:fld id="{EF91131B-7C8C-4042-B539-26A18041F900}" type="slidenum">
              <a:rPr lang="en-US" smtClean="0"/>
              <a:t>17</a:t>
            </a:fld>
            <a:endParaRPr lang="en-US"/>
          </a:p>
        </p:txBody>
      </p:sp>
    </p:spTree>
    <p:extLst>
      <p:ext uri="{BB962C8B-B14F-4D97-AF65-F5344CB8AC3E}">
        <p14:creationId xmlns:p14="http://schemas.microsoft.com/office/powerpoint/2010/main" val="2237624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Understanding basic principles of sleep regulation is helpful for determining strategies to adapt to shift work and long work hours.</a:t>
            </a:r>
          </a:p>
          <a:p>
            <a:endParaRPr lang="en-US" dirty="0"/>
          </a:p>
          <a:p>
            <a:r>
              <a:rPr lang="en-US" dirty="0"/>
              <a:t>Humans are "hard-wired" for sleeping during the night and being active during the day. Researchers explain that sleep regulation has two components</a:t>
            </a:r>
          </a:p>
          <a:p>
            <a:endParaRPr lang="en-US" dirty="0"/>
          </a:p>
          <a:p>
            <a:r>
              <a:rPr lang="en-US" dirty="0"/>
              <a:t>    Build-up of homeostatic sleep drive</a:t>
            </a:r>
          </a:p>
          <a:p>
            <a:endParaRPr lang="en-US" dirty="0"/>
          </a:p>
          <a:p>
            <a:r>
              <a:rPr lang="en-US" dirty="0"/>
              <a:t>    Circadian rhythms</a:t>
            </a:r>
          </a:p>
          <a:p>
            <a:endParaRPr lang="en-US" dirty="0"/>
          </a:p>
          <a:p>
            <a:r>
              <a:rPr lang="en-US" dirty="0"/>
              <a:t>These two components interact to determine the time when we go to sleep and the time when we wake up, as well as the stability of waking neurocognitive functions (e.g., how well we feel when we are awake).</a:t>
            </a:r>
          </a:p>
          <a:p>
            <a:endParaRPr lang="en-US" dirty="0"/>
          </a:p>
        </p:txBody>
      </p:sp>
      <p:sp>
        <p:nvSpPr>
          <p:cNvPr id="4" name="Slide Number Placeholder 3"/>
          <p:cNvSpPr>
            <a:spLocks noGrp="1"/>
          </p:cNvSpPr>
          <p:nvPr>
            <p:ph type="sldNum" sz="quarter" idx="5"/>
          </p:nvPr>
        </p:nvSpPr>
        <p:spPr/>
        <p:txBody>
          <a:bodyPr/>
          <a:lstStyle/>
          <a:p>
            <a:fld id="{EF91131B-7C8C-4042-B539-26A18041F900}" type="slidenum">
              <a:rPr lang="en-US" smtClean="0"/>
              <a:t>19</a:t>
            </a:fld>
            <a:endParaRPr lang="en-US"/>
          </a:p>
        </p:txBody>
      </p:sp>
    </p:spTree>
    <p:extLst>
      <p:ext uri="{BB962C8B-B14F-4D97-AF65-F5344CB8AC3E}">
        <p14:creationId xmlns:p14="http://schemas.microsoft.com/office/powerpoint/2010/main" val="4123787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kern="1200" dirty="0">
                <a:solidFill>
                  <a:schemeClr val="tx1"/>
                </a:solidFill>
                <a:effectLst/>
                <a:latin typeface="+mn-lt"/>
                <a:ea typeface="+mn-ea"/>
                <a:cs typeface="+mn-cs"/>
              </a:rPr>
              <a:t>Let’s look at sleep pressure.  Sleep pressure is a result of energy use which causes a buildup of a substance called adenosine.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is Adenosine created?  A substance called Adenosine Triphosphate (ATP) is the universal energy source for all of our cells.  To give energy to our cells, ATP undergoes a type of decaying process which transforms it to Adenosine.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day goes on, the more your body uses energy, the more the ATP “decays” and the more Adenosine is created.  This causes a buildup throughout the day causing you to feel sleepy.</a:t>
            </a:r>
          </a:p>
        </p:txBody>
      </p:sp>
      <p:sp>
        <p:nvSpPr>
          <p:cNvPr id="4" name="Slide Number Placeholder 3"/>
          <p:cNvSpPr>
            <a:spLocks noGrp="1"/>
          </p:cNvSpPr>
          <p:nvPr>
            <p:ph type="sldNum" sz="quarter" idx="10"/>
          </p:nvPr>
        </p:nvSpPr>
        <p:spPr/>
        <p:txBody>
          <a:bodyPr/>
          <a:lstStyle/>
          <a:p>
            <a:fld id="{EF91131B-7C8C-4042-B539-26A18041F900}" type="slidenum">
              <a:rPr lang="en-US" smtClean="0"/>
              <a:t>20</a:t>
            </a:fld>
            <a:endParaRPr lang="en-US"/>
          </a:p>
        </p:txBody>
      </p:sp>
    </p:spTree>
    <p:extLst>
      <p:ext uri="{BB962C8B-B14F-4D97-AF65-F5344CB8AC3E}">
        <p14:creationId xmlns:p14="http://schemas.microsoft.com/office/powerpoint/2010/main" val="273758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does Adenosine make you feel sleepy? </a:t>
            </a:r>
          </a:p>
          <a:p>
            <a:r>
              <a:rPr lang="en-US" sz="1200" kern="1200" dirty="0">
                <a:solidFill>
                  <a:schemeClr val="tx1"/>
                </a:solidFill>
                <a:effectLst/>
                <a:latin typeface="+mn-lt"/>
                <a:ea typeface="+mn-ea"/>
                <a:cs typeface="+mn-cs"/>
              </a:rPr>
              <a:t>SA1</a:t>
            </a:r>
            <a:r>
              <a:rPr lang="en-US" sz="1200" kern="1200" baseline="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Adenosine likes to fix itself onto the neurons (or brain cells) that are responsible for you waking up and deactivates them. </a:t>
            </a:r>
          </a:p>
          <a:p>
            <a:r>
              <a:rPr lang="en-US" sz="1200" kern="1200" dirty="0">
                <a:solidFill>
                  <a:schemeClr val="tx1"/>
                </a:solidFill>
                <a:effectLst/>
                <a:latin typeface="+mn-lt"/>
                <a:ea typeface="+mn-ea"/>
                <a:cs typeface="+mn-cs"/>
              </a:rPr>
              <a:t>SA2 -- And it works the other way around too, it fixes onto the “sleep” neurons and activates them.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other words, during the day, the gathering of adenosine in the brain will fiercely “put to sleep” the neurons that keep us awake and inversely, stimulate those who make us fall asleep! </a:t>
            </a:r>
          </a:p>
          <a:p>
            <a:r>
              <a:rPr lang="en-US" sz="1200" kern="1200" dirty="0">
                <a:solidFill>
                  <a:schemeClr val="tx1"/>
                </a:solidFill>
                <a:effectLst/>
                <a:latin typeface="+mn-lt"/>
                <a:ea typeface="+mn-ea"/>
                <a:cs typeface="+mn-cs"/>
              </a:rPr>
              <a:t>From a certain level, the drowsy effect is hard to fight.</a:t>
            </a:r>
          </a:p>
          <a:p>
            <a:endParaRPr lang="en-US" dirty="0"/>
          </a:p>
        </p:txBody>
      </p:sp>
      <p:sp>
        <p:nvSpPr>
          <p:cNvPr id="4" name="Slide Number Placeholder 3"/>
          <p:cNvSpPr>
            <a:spLocks noGrp="1"/>
          </p:cNvSpPr>
          <p:nvPr>
            <p:ph type="sldNum" sz="quarter" idx="10"/>
          </p:nvPr>
        </p:nvSpPr>
        <p:spPr/>
        <p:txBody>
          <a:bodyPr/>
          <a:lstStyle/>
          <a:p>
            <a:fld id="{EF91131B-7C8C-4042-B539-26A18041F900}" type="slidenum">
              <a:rPr lang="en-US" smtClean="0"/>
              <a:t>21</a:t>
            </a:fld>
            <a:endParaRPr lang="en-US"/>
          </a:p>
        </p:txBody>
      </p:sp>
    </p:spTree>
    <p:extLst>
      <p:ext uri="{BB962C8B-B14F-4D97-AF65-F5344CB8AC3E}">
        <p14:creationId xmlns:p14="http://schemas.microsoft.com/office/powerpoint/2010/main" val="1149430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Sleep Pressure (Homeostatic Sleep Drive)</a:t>
            </a:r>
          </a:p>
          <a:p>
            <a:r>
              <a:rPr lang="en-US" dirty="0"/>
              <a:t>Pressure for sleep (homeostatic sleep drive) builds up in our body as our time awake increases. The pressure gets stronger the longer we stay awake and decreases during sleep, reaching a low after a full night of good-quality sleep. The homeostatic process begins to build again after we awaken. The dashed line represents potential increases in pressure to sleep, which will continue to build if sleep does not occur.</a:t>
            </a:r>
          </a:p>
          <a:p>
            <a:r>
              <a:rPr lang="en-US" dirty="0"/>
              <a:t>Our body produces a higher drive for sleep under some circumstances. When the immune system is fighting an infection, it produces more immune mediators, which cause more sleepiness. Also, cognitively stimulating or demanding experiences (such as sightseeing) and physically demanding experiences could increase sleep pressure further. As a result, our sleep may be longer and deeper after those experiences.</a:t>
            </a:r>
          </a:p>
          <a:p>
            <a:endParaRPr lang="en-US" dirty="0"/>
          </a:p>
          <a:p>
            <a:r>
              <a:rPr lang="en-US" dirty="0"/>
              <a:t>Circadian Rhythms</a:t>
            </a:r>
          </a:p>
          <a:p>
            <a:r>
              <a:rPr lang="en-US" dirty="0"/>
              <a:t>Circadian rhythms promote sleepiness before usual bedtime, help initiate sleep, and begin promoting wakefulness before usual wake-up time in the morning. </a:t>
            </a:r>
          </a:p>
          <a:p>
            <a:endParaRPr lang="en-US" dirty="0"/>
          </a:p>
          <a:p>
            <a:endParaRPr lang="en-US" dirty="0"/>
          </a:p>
          <a:p>
            <a:endParaRPr lang="en-US" dirty="0"/>
          </a:p>
          <a:p>
            <a:endParaRPr lang="en-US" dirty="0"/>
          </a:p>
          <a:p>
            <a:r>
              <a:rPr lang="en-US" dirty="0"/>
              <a:t>Circadian rhythms are internally driven cycles of biochemical, physiological, and behavioral processes of living beings that rise and fall across the 24-hour day. There are numerous peripheral circadian oscillators (clocks) throughout the human body that drive circadian rhythms. </a:t>
            </a:r>
            <a:r>
              <a:rPr lang="en-US" dirty="0">
                <a:hlinkClick r:id="rId3"/>
              </a:rPr>
              <a:t>A master circadian pacemaker</a:t>
            </a:r>
            <a:r>
              <a:rPr lang="en-US" dirty="0"/>
              <a:t> (sometimes called the circadian clock) in the hypothalamus of the brain (see Figure 2.4) synchronizes and controls the timing of these peripheral circadian oscillators so they work together.</a:t>
            </a:r>
          </a:p>
          <a:p>
            <a:r>
              <a:rPr lang="en-US" dirty="0"/>
              <a:t>Circadian rhythms promote sleepiness before usual bedtime, help initiate sleep, and begin promoting wakefulness before usual wake-up time in the morning. The pacemaker has an internally driven 24-hour rhythm that tends to run longer than 24 hours but is reset every day by external timing cues to keep the cycle at 24 hours. The light/dark cycle of the sun is the strongest cue.</a:t>
            </a:r>
            <a:r>
              <a:rPr lang="en-US" baseline="30000" dirty="0"/>
              <a:t>25</a:t>
            </a:r>
            <a:r>
              <a:rPr lang="en-US" dirty="0"/>
              <a:t> Exercise and melatonin also appear to influence the timing of the pacemaker, but not as much as light. Normally, light enters the eye (even through closed eyelids during sleep) and signals to the pacemaker the time for awakening and activity and the time for sleep (see Figure 2.4).</a:t>
            </a:r>
          </a:p>
          <a:p>
            <a:r>
              <a:rPr lang="en-US" dirty="0"/>
              <a:t>As well as sleep and wakefulness, the pacemaker sets the timing for numerous circadian rhythms that regulate physiological and behavioral processes, such as those related to the following:</a:t>
            </a:r>
          </a:p>
          <a:p>
            <a:r>
              <a:rPr lang="en-US" dirty="0"/>
              <a:t>-Hormones</a:t>
            </a:r>
          </a:p>
          <a:p>
            <a:r>
              <a:rPr lang="en-US" dirty="0"/>
              <a:t>-Body temperature rhythm</a:t>
            </a:r>
          </a:p>
          <a:p>
            <a:r>
              <a:rPr lang="en-US" dirty="0"/>
              <a:t>-Eating and digesting food</a:t>
            </a:r>
          </a:p>
          <a:p>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F91131B-7C8C-4042-B539-26A18041F900}" type="slidenum">
              <a:rPr lang="en-US" smtClean="0"/>
              <a:t>22</a:t>
            </a:fld>
            <a:endParaRPr lang="en-US"/>
          </a:p>
        </p:txBody>
      </p:sp>
    </p:spTree>
    <p:extLst>
      <p:ext uri="{BB962C8B-B14F-4D97-AF65-F5344CB8AC3E}">
        <p14:creationId xmlns:p14="http://schemas.microsoft.com/office/powerpoint/2010/main" val="32328112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night shift worker's circadian system has not adjusted to working at night and sleeping during the day, the sleep pressure drive and circadian rhythms for wakefulness will not be synchronized and, as a result, will not work together. As shown in Figure 2.6b, the circadian rhythms that drive wakefulness will continue to rise during the daytime, pushing the person to be awake, and will fall at night, pushing the person to go to sleep. The sleep pressure drive will increase while the worker is awake. As a result, night workers tend to fall asleep quickly in the morning after their work shift, because they have high pressure for sleep from being awake a long time (as shown on the graph). But their sleep can be disturbed and they can have difficulty remaining asleep long enough because circadian rhythms that drive wakefulness are increasing and pushing them to wake up. Noise or minor discomfort can awaken them more easily because of the rising drive for wakefulness. On awakening, they may not feel refreshed, but can have difficulty going back to sleep. Because of insufficient sleep, the sleep pressure drive will not decrease fully (dashed line in Figure 2.6b indicates usual fall in sleep pressure drive after a good night's sleep). This may lead to sleepiness and fatigue when awake. When working at night, a worker's circadian rhythms for wakefulness decrease, causing strong feelings of sleepiness, especially between 2 a.m. and 6 a.m. At the end of the shift, night nurses are at maximum risk for sleepiness from both high sleep pressure and low circadian drive for wakefulness. This is the time for maximum risk of vehicle crashes due to drowsy driving which endangers the nurse as well as other people on the roads.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F91131B-7C8C-4042-B539-26A18041F900}" type="slidenum">
              <a:rPr lang="en-US" smtClean="0"/>
              <a:t>23</a:t>
            </a:fld>
            <a:endParaRPr lang="en-US"/>
          </a:p>
        </p:txBody>
      </p:sp>
    </p:spTree>
    <p:extLst>
      <p:ext uri="{BB962C8B-B14F-4D97-AF65-F5344CB8AC3E}">
        <p14:creationId xmlns:p14="http://schemas.microsoft.com/office/powerpoint/2010/main" val="1724574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In 2007 the International Agency for Research on Cancer (IARC) classified night work as a “probable human carcinogen,” since then researchers have been searching for the biological mechanisms involved. The investigators believe that a prime suspect is the disruption of human circadian rhythms (24 hour ‘body clock’). Circadian rhythms occur in hormone levels, hunger, sleep, body temperature as well as in a variety of other physiological aspects of health. The investigation appears in the October issue of </a:t>
            </a:r>
            <a:r>
              <a:rPr lang="en-US" i="1" dirty="0">
                <a:effectLst/>
              </a:rPr>
              <a:t>Chronobiology International.</a:t>
            </a:r>
            <a:endParaRPr lang="en-US" dirty="0">
              <a:effectLst/>
            </a:endParaRPr>
          </a:p>
          <a:p>
            <a:endParaRPr lang="en-US" dirty="0"/>
          </a:p>
          <a:p>
            <a:r>
              <a:rPr lang="en-US" dirty="0"/>
              <a:t>In 2007, the IARC decided to classify night shift work as a potential carcinogen due to its disruption of the body’s circadian rhythm. This fact places great importance on circadian rhythms.</a:t>
            </a:r>
          </a:p>
          <a:p>
            <a:endParaRPr lang="en-US" dirty="0"/>
          </a:p>
          <a:p>
            <a:r>
              <a:rPr lang="en-US" dirty="0"/>
              <a:t>In June 2019, a working group convened by the International Agency for Research on Cancer (IARC) concluded that “night shift work” is “probably carcinogenic to humans” (Group 2A). </a:t>
            </a:r>
          </a:p>
          <a:p>
            <a:endParaRPr lang="en-US" dirty="0"/>
          </a:p>
          <a:p>
            <a:r>
              <a:rPr lang="en-US" dirty="0"/>
              <a:t>The working group importantly qualified what was evaluated as comparatively different to IARC’s 2007 verdict. That is to say, IARC classified “shiftwork involving circadian disruption” as probably carcinogenic to humans in 2007 [</a:t>
            </a:r>
            <a:r>
              <a:rPr lang="en-US" dirty="0">
                <a:hlinkClick r:id="rId3" tooltip="Straif K, Baan R, Grosse Y, Secretan B, El Ghissassi F, Bouvard V, et al. Carcinogenicity of shift-work, painting, and fire-fighting. Lancet Oncol. 2007;8(12):1065–6."/>
              </a:rPr>
              <a:t>3</a:t>
            </a:r>
            <a:r>
              <a:rPr lang="en-US" dirty="0"/>
              <a:t>] and this year the working group zoned in on “night shift work” [</a:t>
            </a:r>
            <a:r>
              <a:rPr lang="en-US" dirty="0">
                <a:hlinkClick r:id="rId4" tooltip="IARC. Monographs Vol 124 group. Carcinogenicity of night shift work. Lancet Oncol. 2019;Jul 4."/>
              </a:rPr>
              <a:t>2</a:t>
            </a:r>
            <a:r>
              <a:rPr lang="en-US" dirty="0"/>
              <a:t>]. </a:t>
            </a:r>
          </a:p>
          <a:p>
            <a:endParaRPr lang="en-US" dirty="0"/>
          </a:p>
        </p:txBody>
      </p:sp>
      <p:sp>
        <p:nvSpPr>
          <p:cNvPr id="4" name="Slide Number Placeholder 3"/>
          <p:cNvSpPr>
            <a:spLocks noGrp="1"/>
          </p:cNvSpPr>
          <p:nvPr>
            <p:ph type="sldNum" sz="quarter" idx="5"/>
          </p:nvPr>
        </p:nvSpPr>
        <p:spPr/>
        <p:txBody>
          <a:bodyPr/>
          <a:lstStyle/>
          <a:p>
            <a:fld id="{EF91131B-7C8C-4042-B539-26A18041F900}" type="slidenum">
              <a:rPr lang="en-US" smtClean="0"/>
              <a:t>4</a:t>
            </a:fld>
            <a:endParaRPr lang="en-US"/>
          </a:p>
        </p:txBody>
      </p:sp>
    </p:spTree>
    <p:extLst>
      <p:ext uri="{BB962C8B-B14F-4D97-AF65-F5344CB8AC3E}">
        <p14:creationId xmlns:p14="http://schemas.microsoft.com/office/powerpoint/2010/main" val="2837911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p>
          <a:p>
            <a:r>
              <a:rPr lang="en-US" dirty="0"/>
              <a:t>5-6 hours between meals</a:t>
            </a:r>
          </a:p>
          <a:p>
            <a:r>
              <a:rPr lang="en-US" dirty="0"/>
              <a:t>4 hours between last meal and bedtime</a:t>
            </a:r>
          </a:p>
          <a:p>
            <a:endParaRPr lang="en-US" dirty="0"/>
          </a:p>
        </p:txBody>
      </p:sp>
      <p:sp>
        <p:nvSpPr>
          <p:cNvPr id="4" name="Slide Number Placeholder 3"/>
          <p:cNvSpPr>
            <a:spLocks noGrp="1"/>
          </p:cNvSpPr>
          <p:nvPr>
            <p:ph type="sldNum" sz="quarter" idx="5"/>
          </p:nvPr>
        </p:nvSpPr>
        <p:spPr/>
        <p:txBody>
          <a:bodyPr/>
          <a:lstStyle/>
          <a:p>
            <a:fld id="{EF91131B-7C8C-4042-B539-26A18041F900}" type="slidenum">
              <a:rPr lang="en-US" smtClean="0"/>
              <a:t>25</a:t>
            </a:fld>
            <a:endParaRPr lang="en-US"/>
          </a:p>
        </p:txBody>
      </p:sp>
    </p:spTree>
    <p:extLst>
      <p:ext uri="{BB962C8B-B14F-4D97-AF65-F5344CB8AC3E}">
        <p14:creationId xmlns:p14="http://schemas.microsoft.com/office/powerpoint/2010/main" val="1895720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1131B-7C8C-4042-B539-26A18041F900}" type="slidenum">
              <a:rPr lang="en-US" smtClean="0"/>
              <a:t>29</a:t>
            </a:fld>
            <a:endParaRPr lang="en-US"/>
          </a:p>
        </p:txBody>
      </p:sp>
    </p:spTree>
    <p:extLst>
      <p:ext uri="{BB962C8B-B14F-4D97-AF65-F5344CB8AC3E}">
        <p14:creationId xmlns:p14="http://schemas.microsoft.com/office/powerpoint/2010/main" val="2163986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1131B-7C8C-4042-B539-26A18041F900}" type="slidenum">
              <a:rPr lang="en-US" smtClean="0"/>
              <a:t>31</a:t>
            </a:fld>
            <a:endParaRPr lang="en-US"/>
          </a:p>
        </p:txBody>
      </p:sp>
    </p:spTree>
    <p:extLst>
      <p:ext uri="{BB962C8B-B14F-4D97-AF65-F5344CB8AC3E}">
        <p14:creationId xmlns:p14="http://schemas.microsoft.com/office/powerpoint/2010/main" val="3107502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 Brake – entails curtaining the sleep period on</a:t>
            </a:r>
            <a:r>
              <a:rPr lang="en-US" baseline="0" dirty="0"/>
              <a:t> the last night of consecutive shifts to increase sleep drive on the subsequent sleep period</a:t>
            </a:r>
            <a:endParaRPr lang="en-US" dirty="0"/>
          </a:p>
        </p:txBody>
      </p:sp>
      <p:sp>
        <p:nvSpPr>
          <p:cNvPr id="4" name="Slide Number Placeholder 3"/>
          <p:cNvSpPr>
            <a:spLocks noGrp="1"/>
          </p:cNvSpPr>
          <p:nvPr>
            <p:ph type="sldNum" sz="quarter" idx="10"/>
          </p:nvPr>
        </p:nvSpPr>
        <p:spPr/>
        <p:txBody>
          <a:bodyPr/>
          <a:lstStyle/>
          <a:p>
            <a:fld id="{EF91131B-7C8C-4042-B539-26A18041F900}" type="slidenum">
              <a:rPr lang="en-US" smtClean="0"/>
              <a:t>33</a:t>
            </a:fld>
            <a:endParaRPr lang="en-US"/>
          </a:p>
        </p:txBody>
      </p:sp>
    </p:spTree>
    <p:extLst>
      <p:ext uri="{BB962C8B-B14F-4D97-AF65-F5344CB8AC3E}">
        <p14:creationId xmlns:p14="http://schemas.microsoft.com/office/powerpoint/2010/main" val="1922316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 Anchor Sleep</a:t>
            </a:r>
          </a:p>
          <a:p>
            <a:r>
              <a:rPr lang="en-US" dirty="0">
                <a:effectLst/>
              </a:rPr>
              <a:t>Despite conflicting hours, shift workers want a social life too. This often means changing their sleep schedule on their days off to accommodate a social life. This throws off circadian rhythms, leading to sleep deprivation and sleepiness. ‘Anchor sleep’ encourages the overlapping of at last 4 hours of sleep during the same time frame on your work days and your off days.</a:t>
            </a:r>
          </a:p>
          <a:p>
            <a:endParaRPr lang="en-US" dirty="0"/>
          </a:p>
        </p:txBody>
      </p:sp>
      <p:sp>
        <p:nvSpPr>
          <p:cNvPr id="4" name="Slide Number Placeholder 3"/>
          <p:cNvSpPr>
            <a:spLocks noGrp="1"/>
          </p:cNvSpPr>
          <p:nvPr>
            <p:ph type="sldNum" sz="quarter" idx="10"/>
          </p:nvPr>
        </p:nvSpPr>
        <p:spPr/>
        <p:txBody>
          <a:bodyPr/>
          <a:lstStyle/>
          <a:p>
            <a:fld id="{EF91131B-7C8C-4042-B539-26A18041F900}" type="slidenum">
              <a:rPr lang="en-US" smtClean="0"/>
              <a:t>35</a:t>
            </a:fld>
            <a:endParaRPr lang="en-US"/>
          </a:p>
        </p:txBody>
      </p:sp>
    </p:spTree>
    <p:extLst>
      <p:ext uri="{BB962C8B-B14F-4D97-AF65-F5344CB8AC3E}">
        <p14:creationId xmlns:p14="http://schemas.microsoft.com/office/powerpoint/2010/main" val="4073854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1131B-7C8C-4042-B539-26A18041F900}" type="slidenum">
              <a:rPr lang="en-US" smtClean="0"/>
              <a:t>37</a:t>
            </a:fld>
            <a:endParaRPr lang="en-US"/>
          </a:p>
        </p:txBody>
      </p:sp>
    </p:spTree>
    <p:extLst>
      <p:ext uri="{BB962C8B-B14F-4D97-AF65-F5344CB8AC3E}">
        <p14:creationId xmlns:p14="http://schemas.microsoft.com/office/powerpoint/2010/main" val="649596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EF91131B-7C8C-4042-B539-26A18041F900}" type="slidenum">
              <a:rPr lang="en-US" smtClean="0"/>
              <a:t>39</a:t>
            </a:fld>
            <a:endParaRPr lang="en-US"/>
          </a:p>
        </p:txBody>
      </p:sp>
    </p:spTree>
    <p:extLst>
      <p:ext uri="{BB962C8B-B14F-4D97-AF65-F5344CB8AC3E}">
        <p14:creationId xmlns:p14="http://schemas.microsoft.com/office/powerpoint/2010/main" val="2058323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 caffeine and alcohol 5-6 hours before bedtime</a:t>
            </a:r>
          </a:p>
          <a:p>
            <a:r>
              <a:rPr lang="en-US" dirty="0"/>
              <a:t>Caffeine 5 hour half life</a:t>
            </a:r>
          </a:p>
          <a:p>
            <a:r>
              <a:rPr lang="en-US" dirty="0"/>
              <a:t>Pint of beer 2 hour metabolism</a:t>
            </a:r>
          </a:p>
          <a:p>
            <a:endParaRPr lang="en-US" dirty="0"/>
          </a:p>
          <a:p>
            <a:r>
              <a:rPr lang="en-US" dirty="0"/>
              <a:t>Stimulants</a:t>
            </a:r>
          </a:p>
          <a:p>
            <a:r>
              <a:rPr lang="en-US" dirty="0"/>
              <a:t>Caffeine </a:t>
            </a:r>
          </a:p>
          <a:p>
            <a:r>
              <a:rPr lang="en-US" dirty="0"/>
              <a:t>Nicotine</a:t>
            </a:r>
          </a:p>
          <a:p>
            <a:endParaRPr lang="en-US" dirty="0"/>
          </a:p>
          <a:p>
            <a:r>
              <a:rPr lang="en-US" dirty="0"/>
              <a:t>Depressants/Sedative</a:t>
            </a:r>
          </a:p>
          <a:p>
            <a:r>
              <a:rPr lang="en-US" dirty="0"/>
              <a:t>Alcohol</a:t>
            </a:r>
          </a:p>
          <a:p>
            <a:r>
              <a:rPr lang="en-US" dirty="0"/>
              <a:t>Cigarettes (sedative properties)</a:t>
            </a:r>
          </a:p>
          <a:p>
            <a:endParaRPr lang="en-US" dirty="0"/>
          </a:p>
          <a:p>
            <a:r>
              <a:rPr lang="en-US" dirty="0"/>
              <a:t>Sleep aids</a:t>
            </a:r>
          </a:p>
          <a:p>
            <a:r>
              <a:rPr lang="en-US" dirty="0"/>
              <a:t>Sleeping pills</a:t>
            </a:r>
          </a:p>
          <a:p>
            <a:r>
              <a:rPr lang="en-US" dirty="0"/>
              <a:t>Melatonin (signals to initiate sleep)</a:t>
            </a:r>
          </a:p>
          <a:p>
            <a:endParaRPr lang="en-US" dirty="0"/>
          </a:p>
          <a:p>
            <a:r>
              <a:rPr lang="en-US" dirty="0"/>
              <a:t>Sleep Aids</a:t>
            </a:r>
            <a:br>
              <a:rPr lang="en-US" dirty="0"/>
            </a:br>
            <a:endParaRPr lang="en-US" dirty="0"/>
          </a:p>
          <a:p>
            <a:r>
              <a:rPr lang="en-US" dirty="0"/>
              <a:t>Sedative hypnotic</a:t>
            </a:r>
            <a:br>
              <a:rPr lang="en-US" dirty="0"/>
            </a:br>
            <a:endParaRPr lang="en-US" dirty="0"/>
          </a:p>
          <a:p>
            <a:r>
              <a:rPr lang="en-US" dirty="0"/>
              <a:t>Does not induce natural sleep</a:t>
            </a:r>
            <a:br>
              <a:rPr lang="en-US" dirty="0"/>
            </a:br>
            <a:endParaRPr lang="en-US" dirty="0"/>
          </a:p>
          <a:p>
            <a:r>
              <a:rPr lang="en-US" dirty="0"/>
              <a:t>Reduced quality</a:t>
            </a:r>
            <a:br>
              <a:rPr lang="en-US" dirty="0"/>
            </a:br>
            <a:endParaRPr lang="en-US" dirty="0"/>
          </a:p>
          <a:p>
            <a:r>
              <a:rPr lang="en-US" dirty="0"/>
              <a:t>Unwanted side effects</a:t>
            </a:r>
          </a:p>
          <a:p>
            <a:endParaRPr lang="en-US" dirty="0"/>
          </a:p>
        </p:txBody>
      </p:sp>
      <p:sp>
        <p:nvSpPr>
          <p:cNvPr id="4" name="Slide Number Placeholder 3"/>
          <p:cNvSpPr>
            <a:spLocks noGrp="1"/>
          </p:cNvSpPr>
          <p:nvPr>
            <p:ph type="sldNum" sz="quarter" idx="5"/>
          </p:nvPr>
        </p:nvSpPr>
        <p:spPr/>
        <p:txBody>
          <a:bodyPr/>
          <a:lstStyle/>
          <a:p>
            <a:fld id="{EF91131B-7C8C-4042-B539-26A18041F900}" type="slidenum">
              <a:rPr lang="en-US" smtClean="0"/>
              <a:t>41</a:t>
            </a:fld>
            <a:endParaRPr lang="en-US"/>
          </a:p>
        </p:txBody>
      </p:sp>
    </p:spTree>
    <p:extLst>
      <p:ext uri="{BB962C8B-B14F-4D97-AF65-F5344CB8AC3E}">
        <p14:creationId xmlns:p14="http://schemas.microsoft.com/office/powerpoint/2010/main" val="2775708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IARC’s index only tells us how strong the evidence is that something causes cancer.  </a:t>
            </a:r>
          </a:p>
          <a:p>
            <a:endParaRPr lang="en-US" dirty="0"/>
          </a:p>
          <a:p>
            <a:r>
              <a:rPr lang="en-US" dirty="0"/>
              <a:t>Substances in the same category can differ vastly in how much they increase cancer </a:t>
            </a:r>
            <a:r>
              <a:rPr lang="en-US" dirty="0" err="1"/>
              <a:t>risk.It</a:t>
            </a:r>
            <a:r>
              <a:rPr lang="en-US" dirty="0"/>
              <a:t> does not tell you how much they increase cancer risk within group.</a:t>
            </a:r>
          </a:p>
          <a:p>
            <a:endParaRPr lang="en-US" dirty="0"/>
          </a:p>
          <a:p>
            <a:r>
              <a:rPr lang="en-US" b="0" i="0" dirty="0">
                <a:solidFill>
                  <a:srgbClr val="444444"/>
                </a:solidFill>
                <a:effectLst/>
                <a:latin typeface="Source Sans Pro" panose="020B0503030403020204" pitchFamily="34" charset="0"/>
              </a:rPr>
              <a:t>Two analyses of data from different studies found that night work increased the risk of </a:t>
            </a:r>
            <a:r>
              <a:rPr lang="en-US" b="0" i="0" u="none" strike="noStrike" dirty="0">
                <a:solidFill>
                  <a:srgbClr val="187AAB"/>
                </a:solidFill>
                <a:effectLst/>
                <a:latin typeface="Source Sans Pro" panose="020B0503030403020204" pitchFamily="34" charset="0"/>
                <a:hlinkClick r:id="rId3"/>
              </a:rPr>
              <a:t>breast cancer</a:t>
            </a:r>
            <a:r>
              <a:rPr lang="en-US" b="0" i="0" dirty="0">
                <a:solidFill>
                  <a:srgbClr val="444444"/>
                </a:solidFill>
                <a:effectLst/>
                <a:latin typeface="Source Sans Pro" panose="020B0503030403020204" pitchFamily="34" charset="0"/>
              </a:rPr>
              <a:t> by 50%. Working shifts on airplanes, like pilots and flight attendants do, increased the risk by 70%. There's evidence that shift work might increase the risk of colorectal and </a:t>
            </a:r>
            <a:r>
              <a:rPr lang="en-US" b="0" i="0" u="none" strike="noStrike" dirty="0">
                <a:solidFill>
                  <a:srgbClr val="187AAB"/>
                </a:solidFill>
                <a:effectLst/>
                <a:latin typeface="Source Sans Pro" panose="020B0503030403020204" pitchFamily="34" charset="0"/>
                <a:hlinkClick r:id="rId4"/>
              </a:rPr>
              <a:t>prostate cancer</a:t>
            </a:r>
            <a:r>
              <a:rPr lang="en-US" b="0" i="0" dirty="0">
                <a:solidFill>
                  <a:srgbClr val="444444"/>
                </a:solidFill>
                <a:effectLst/>
                <a:latin typeface="Source Sans Pro" panose="020B0503030403020204" pitchFamily="34" charset="0"/>
              </a:rPr>
              <a:t> as well.</a:t>
            </a:r>
            <a:endParaRPr lang="en-US" dirty="0"/>
          </a:p>
        </p:txBody>
      </p:sp>
      <p:sp>
        <p:nvSpPr>
          <p:cNvPr id="4" name="Slide Number Placeholder 3"/>
          <p:cNvSpPr>
            <a:spLocks noGrp="1"/>
          </p:cNvSpPr>
          <p:nvPr>
            <p:ph type="sldNum" sz="quarter" idx="5"/>
          </p:nvPr>
        </p:nvSpPr>
        <p:spPr/>
        <p:txBody>
          <a:bodyPr/>
          <a:lstStyle/>
          <a:p>
            <a:fld id="{EF91131B-7C8C-4042-B539-26A18041F900}" type="slidenum">
              <a:rPr lang="en-US" smtClean="0"/>
              <a:t>5</a:t>
            </a:fld>
            <a:endParaRPr lang="en-US"/>
          </a:p>
        </p:txBody>
      </p:sp>
    </p:spTree>
    <p:extLst>
      <p:ext uri="{BB962C8B-B14F-4D97-AF65-F5344CB8AC3E}">
        <p14:creationId xmlns:p14="http://schemas.microsoft.com/office/powerpoint/2010/main" val="15821972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A3A3A"/>
                </a:solidFill>
                <a:effectLst/>
                <a:latin typeface="-apple-system"/>
              </a:rPr>
              <a:t>Some people will tell you that nicotine gives them a burst of energy and some people will say it makes them sleepy. This is true on both accounts, but is likely because of the dose. Nicotine is actually both a sedative and a stimulant, but it depends on how much is consumed.</a:t>
            </a:r>
          </a:p>
          <a:p>
            <a:pPr algn="l"/>
            <a:r>
              <a:rPr lang="en-US" b="0" i="0" dirty="0">
                <a:solidFill>
                  <a:srgbClr val="3A3A3A"/>
                </a:solidFill>
                <a:effectLst/>
                <a:latin typeface="-apple-system"/>
              </a:rPr>
              <a:t>Nicotine as a Stimulant</a:t>
            </a:r>
          </a:p>
          <a:p>
            <a:pPr algn="l"/>
            <a:r>
              <a:rPr lang="en-US" b="0" i="0" dirty="0">
                <a:solidFill>
                  <a:srgbClr val="3A3A3A"/>
                </a:solidFill>
                <a:effectLst/>
                <a:latin typeface="-apple-system"/>
              </a:rPr>
              <a:t>Nicotine works as a stimulant in the body almost immediately because it stimulates the adrenal glands. This stimulation releases adrenaline, which causes a release of glucose.</a:t>
            </a:r>
          </a:p>
          <a:p>
            <a:pPr algn="l"/>
            <a:r>
              <a:rPr lang="en-US" b="0" i="0" dirty="0">
                <a:solidFill>
                  <a:srgbClr val="3A3A3A"/>
                </a:solidFill>
                <a:effectLst/>
                <a:latin typeface="-apple-system"/>
              </a:rPr>
              <a:t>The increase of glucose translates to increased blood sugar levels This gives you instant energy, just like when we eat processed foods like white bread. When this process happens with food, the body releases insulin to tell our cells to absorb this sugar and bring blood glucose down to safe levels. This is the crash that you get after eating crappy food that turns into sugar in the body. Your energy goes up but then your body forces it to come back down.</a:t>
            </a:r>
          </a:p>
          <a:p>
            <a:pPr algn="l"/>
            <a:r>
              <a:rPr lang="en-US" b="0" i="0" dirty="0">
                <a:solidFill>
                  <a:srgbClr val="3A3A3A"/>
                </a:solidFill>
                <a:effectLst/>
                <a:latin typeface="-apple-system"/>
              </a:rPr>
              <a:t>But nicotine works differently than food. Nicotine actually suppresses insulin output, which means the blood sugar remains in the blood, rather than being absorbed by the cells. This causes users to be slightly hyperglycemic, which means there is an excessive amount of glucose in the bloodstream. This is why doctors recommend against people with diabetes using nicotine.</a:t>
            </a:r>
          </a:p>
          <a:p>
            <a:pPr algn="l"/>
            <a:r>
              <a:rPr lang="en-US" b="0" i="0" dirty="0">
                <a:solidFill>
                  <a:srgbClr val="3A3A3A"/>
                </a:solidFill>
                <a:effectLst/>
                <a:latin typeface="-apple-system"/>
              </a:rPr>
              <a:t>All of this means that nicotine will give you a similar energy rush as processed foods, but the energy will last a lot longer.</a:t>
            </a:r>
          </a:p>
          <a:p>
            <a:pPr algn="l"/>
            <a:r>
              <a:rPr lang="en-US" b="0" i="0" dirty="0">
                <a:solidFill>
                  <a:srgbClr val="3A3A3A"/>
                </a:solidFill>
                <a:effectLst/>
                <a:latin typeface="-apple-system"/>
              </a:rPr>
              <a:t>Another way that nicotine can increase energy is because it causes a release of dopamine in the brain. Dopamine is a neurotransmitter that encourages us to act and be motivated.</a:t>
            </a:r>
          </a:p>
          <a:p>
            <a:pPr algn="l"/>
            <a:r>
              <a:rPr lang="en-US" b="0" i="0" dirty="0">
                <a:solidFill>
                  <a:srgbClr val="3A3A3A"/>
                </a:solidFill>
                <a:effectLst/>
                <a:latin typeface="-apple-system"/>
              </a:rPr>
              <a:t>Nicotine as a Sedative</a:t>
            </a:r>
          </a:p>
          <a:p>
            <a:pPr algn="l"/>
            <a:r>
              <a:rPr lang="en-US" b="0" i="0" dirty="0">
                <a:solidFill>
                  <a:srgbClr val="3A3A3A"/>
                </a:solidFill>
                <a:effectLst/>
                <a:latin typeface="-apple-system"/>
              </a:rPr>
              <a:t>Nicotine can also be a sedative. Once nicotine reaches the brain, it causes the release of many different hormones and neurotransmitters, one of which being beta-endorphin.</a:t>
            </a:r>
          </a:p>
          <a:p>
            <a:pPr algn="l"/>
            <a:r>
              <a:rPr lang="en-US" b="0" i="0" dirty="0">
                <a:solidFill>
                  <a:srgbClr val="3A3A3A"/>
                </a:solidFill>
                <a:effectLst/>
                <a:latin typeface="-apple-system"/>
              </a:rPr>
              <a:t>Beta-endorphin reduces anxiety and is used in the body to numb pain. It’s the endorphin your body releases after some sort of physical trauma. It activates opioid receptors and has 18 to 33x the potency of morphine. This is your body’s natural painkiller. If you’re a runner, you’d recognize this is a runner’s high during a long endurance run.</a:t>
            </a:r>
          </a:p>
          <a:p>
            <a:pPr algn="l"/>
            <a:r>
              <a:rPr lang="en-US" b="0" i="0" dirty="0">
                <a:solidFill>
                  <a:srgbClr val="3A3A3A"/>
                </a:solidFill>
                <a:effectLst/>
                <a:latin typeface="-apple-system"/>
              </a:rPr>
              <a:t>Beta-endorphin can also ease emotional distress, create a sense of well-being, and produce a sense of euphoria.</a:t>
            </a:r>
          </a:p>
          <a:p>
            <a:pPr algn="l"/>
            <a:r>
              <a:rPr lang="en-US" b="0" i="0" dirty="0">
                <a:solidFill>
                  <a:srgbClr val="3A3A3A"/>
                </a:solidFill>
                <a:effectLst/>
                <a:latin typeface="-apple-system"/>
              </a:rPr>
              <a:t>Using Nicotine To Get Your Desired Results</a:t>
            </a:r>
          </a:p>
          <a:p>
            <a:pPr algn="l"/>
            <a:r>
              <a:rPr lang="en-US" b="0" i="0" dirty="0">
                <a:solidFill>
                  <a:srgbClr val="3A3A3A"/>
                </a:solidFill>
                <a:effectLst/>
                <a:latin typeface="-apple-system"/>
              </a:rPr>
              <a:t>Are you looking for energy or a way to relax?</a:t>
            </a:r>
          </a:p>
          <a:p>
            <a:pPr algn="l"/>
            <a:r>
              <a:rPr lang="en-US" b="0" i="0" dirty="0">
                <a:solidFill>
                  <a:srgbClr val="3A3A3A"/>
                </a:solidFill>
                <a:effectLst/>
                <a:latin typeface="-apple-system"/>
              </a:rPr>
              <a:t>Studies have shown that nicotine starts out as a stimulant in small dosages, but when the dose increases, it changes into a sedative.</a:t>
            </a:r>
          </a:p>
          <a:p>
            <a:pPr algn="l"/>
            <a:r>
              <a:rPr lang="en-US" b="0" i="0" dirty="0">
                <a:solidFill>
                  <a:srgbClr val="3A3A3A"/>
                </a:solidFill>
                <a:effectLst/>
                <a:latin typeface="-apple-system"/>
              </a:rPr>
              <a:t>So if you want energy, take a few quick puffs and move on. If you want to relax, take long drags and chain vape for a longer period of time.</a:t>
            </a:r>
          </a:p>
          <a:p>
            <a:pPr algn="l"/>
            <a:r>
              <a:rPr lang="en-US" b="0" i="0" dirty="0">
                <a:solidFill>
                  <a:srgbClr val="3A3A3A"/>
                </a:solidFill>
                <a:effectLst/>
                <a:latin typeface="-apple-system"/>
              </a:rPr>
              <a:t>There doesn’t appear to be an exact dose at which either effect changes. It likely depends on the person and their sensitivity to nicotine.</a:t>
            </a:r>
          </a:p>
          <a:p>
            <a:endParaRPr lang="en-US" dirty="0"/>
          </a:p>
        </p:txBody>
      </p:sp>
      <p:sp>
        <p:nvSpPr>
          <p:cNvPr id="4" name="Slide Number Placeholder 3"/>
          <p:cNvSpPr>
            <a:spLocks noGrp="1"/>
          </p:cNvSpPr>
          <p:nvPr>
            <p:ph type="sldNum" sz="quarter" idx="5"/>
          </p:nvPr>
        </p:nvSpPr>
        <p:spPr/>
        <p:txBody>
          <a:bodyPr/>
          <a:lstStyle/>
          <a:p>
            <a:fld id="{EF91131B-7C8C-4042-B539-26A18041F900}" type="slidenum">
              <a:rPr lang="en-US" smtClean="0"/>
              <a:t>42</a:t>
            </a:fld>
            <a:endParaRPr lang="en-US"/>
          </a:p>
        </p:txBody>
      </p:sp>
    </p:spTree>
    <p:extLst>
      <p:ext uri="{BB962C8B-B14F-4D97-AF65-F5344CB8AC3E}">
        <p14:creationId xmlns:p14="http://schemas.microsoft.com/office/powerpoint/2010/main" val="379060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11111"/>
                </a:solidFill>
                <a:effectLst/>
                <a:latin typeface="Roboto" panose="02000000000000000000" pitchFamily="2" charset="0"/>
              </a:rPr>
              <a:t>When </a:t>
            </a:r>
            <a:r>
              <a:rPr lang="en-US" b="1" i="0" dirty="0">
                <a:solidFill>
                  <a:srgbClr val="111111"/>
                </a:solidFill>
                <a:effectLst/>
                <a:latin typeface="Roboto" panose="02000000000000000000" pitchFamily="2" charset="0"/>
              </a:rPr>
              <a:t>alcohol</a:t>
            </a:r>
            <a:r>
              <a:rPr lang="en-US" b="0" i="0" dirty="0">
                <a:solidFill>
                  <a:srgbClr val="111111"/>
                </a:solidFill>
                <a:effectLst/>
                <a:latin typeface="Roboto" panose="02000000000000000000" pitchFamily="2" charset="0"/>
              </a:rPr>
              <a:t> is consumed, </a:t>
            </a:r>
            <a:r>
              <a:rPr lang="en-US" b="1" i="0" dirty="0">
                <a:solidFill>
                  <a:srgbClr val="111111"/>
                </a:solidFill>
                <a:effectLst/>
                <a:latin typeface="Roboto" panose="02000000000000000000" pitchFamily="2" charset="0"/>
              </a:rPr>
              <a:t>alcohol</a:t>
            </a:r>
            <a:r>
              <a:rPr lang="en-US" b="0" i="0" dirty="0">
                <a:solidFill>
                  <a:srgbClr val="111111"/>
                </a:solidFill>
                <a:effectLst/>
                <a:latin typeface="Roboto" panose="02000000000000000000" pitchFamily="2" charset="0"/>
              </a:rPr>
              <a:t> blocks the reuptake of </a:t>
            </a:r>
            <a:r>
              <a:rPr lang="en-US" b="1" i="0" dirty="0">
                <a:solidFill>
                  <a:srgbClr val="111111"/>
                </a:solidFill>
                <a:effectLst/>
                <a:latin typeface="Roboto" panose="02000000000000000000" pitchFamily="2" charset="0"/>
              </a:rPr>
              <a:t>adenosine</a:t>
            </a:r>
            <a:r>
              <a:rPr lang="en-US" b="0" i="0" dirty="0">
                <a:solidFill>
                  <a:srgbClr val="111111"/>
                </a:solidFill>
                <a:effectLst/>
                <a:latin typeface="Roboto" panose="02000000000000000000" pitchFamily="2" charset="0"/>
              </a:rPr>
              <a:t>, which leads to an elevation in </a:t>
            </a:r>
            <a:r>
              <a:rPr lang="en-US" b="1" i="0" dirty="0">
                <a:solidFill>
                  <a:srgbClr val="111111"/>
                </a:solidFill>
                <a:effectLst/>
                <a:latin typeface="Roboto" panose="02000000000000000000" pitchFamily="2" charset="0"/>
              </a:rPr>
              <a:t>adenosine</a:t>
            </a:r>
            <a:r>
              <a:rPr lang="en-US" b="0" i="0" dirty="0">
                <a:solidFill>
                  <a:srgbClr val="111111"/>
                </a:solidFill>
                <a:effectLst/>
                <a:latin typeface="Roboto" panose="02000000000000000000" pitchFamily="2" charset="0"/>
              </a:rPr>
              <a:t> activity. </a:t>
            </a:r>
            <a:endParaRPr lang="en-US" dirty="0"/>
          </a:p>
          <a:p>
            <a:pPr marL="0" algn="l" rtl="0" eaLnBrk="1" fontAlgn="t" latinLnBrk="0" hangingPunct="1">
              <a:spcBef>
                <a:spcPts val="0"/>
              </a:spcBef>
              <a:spcAft>
                <a:spcPts val="0"/>
              </a:spcAft>
            </a:pPr>
            <a:r>
              <a:rPr lang="en-US" sz="1800" b="1" i="0" u="none" strike="noStrike" kern="1200" dirty="0">
                <a:solidFill>
                  <a:srgbClr val="FFFFFF"/>
                </a:solidFill>
                <a:effectLst/>
                <a:latin typeface="Calibri" panose="020F0502020204030204" pitchFamily="34" charset="0"/>
              </a:rPr>
              <a:t>Type of Alcoholic Beverage and Average</a:t>
            </a:r>
            <a:r>
              <a:rPr lang="en-US" sz="1800" b="1" i="0" u="none" strike="noStrike" kern="1200" baseline="0" dirty="0">
                <a:solidFill>
                  <a:srgbClr val="FFFFFF"/>
                </a:solidFill>
                <a:effectLst/>
                <a:latin typeface="Calibri" panose="020F0502020204030204" pitchFamily="34" charset="0"/>
              </a:rPr>
              <a:t> Time to Metabolize</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Small Shot of Liquor -- 1 hour</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Pint of Beer -- 2 hours</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Large Glass of Wine --3 hours</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dirty="0">
                <a:solidFill>
                  <a:srgbClr val="000000"/>
                </a:solidFill>
                <a:effectLst/>
                <a:latin typeface="Calibri" panose="020F0502020204030204" pitchFamily="34" charset="0"/>
              </a:rPr>
              <a:t>A Few Drinks -- Several</a:t>
            </a:r>
            <a:r>
              <a:rPr lang="en-US" sz="1800" b="0" i="0" u="none" strike="noStrike" kern="1200" baseline="0" dirty="0">
                <a:solidFill>
                  <a:srgbClr val="000000"/>
                </a:solidFill>
                <a:effectLst/>
                <a:latin typeface="Calibri" panose="020F0502020204030204" pitchFamily="34" charset="0"/>
              </a:rPr>
              <a:t> hours</a:t>
            </a:r>
            <a:endParaRPr lang="en-US"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EF91131B-7C8C-4042-B539-26A18041F900}" type="slidenum">
              <a:rPr lang="en-US" smtClean="0"/>
              <a:t>43</a:t>
            </a:fld>
            <a:endParaRPr lang="en-US"/>
          </a:p>
        </p:txBody>
      </p:sp>
    </p:spTree>
    <p:extLst>
      <p:ext uri="{BB962C8B-B14F-4D97-AF65-F5344CB8AC3E}">
        <p14:creationId xmlns:p14="http://schemas.microsoft.com/office/powerpoint/2010/main" val="15444604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Roboto" panose="02000000000000000000" pitchFamily="2" charset="0"/>
              </a:rPr>
              <a:t>While </a:t>
            </a:r>
            <a:r>
              <a:rPr lang="en-US" b="1" i="0" dirty="0">
                <a:solidFill>
                  <a:srgbClr val="111111"/>
                </a:solidFill>
                <a:effectLst/>
                <a:latin typeface="Roboto" panose="02000000000000000000" pitchFamily="2" charset="0"/>
              </a:rPr>
              <a:t>alcohol</a:t>
            </a:r>
            <a:r>
              <a:rPr lang="en-US" b="0" i="0" dirty="0">
                <a:solidFill>
                  <a:srgbClr val="111111"/>
                </a:solidFill>
                <a:effectLst/>
                <a:latin typeface="Roboto" panose="02000000000000000000" pitchFamily="2" charset="0"/>
              </a:rPr>
              <a:t> blocks the reuptake of </a:t>
            </a:r>
            <a:r>
              <a:rPr lang="en-US" b="1" i="0" dirty="0">
                <a:solidFill>
                  <a:srgbClr val="111111"/>
                </a:solidFill>
                <a:effectLst/>
                <a:latin typeface="Roboto" panose="02000000000000000000" pitchFamily="2" charset="0"/>
              </a:rPr>
              <a:t>adenosine</a:t>
            </a:r>
            <a:r>
              <a:rPr lang="en-US" b="0" i="0" dirty="0">
                <a:solidFill>
                  <a:srgbClr val="111111"/>
                </a:solidFill>
                <a:effectLst/>
                <a:latin typeface="Roboto" panose="02000000000000000000" pitchFamily="2" charset="0"/>
              </a:rPr>
              <a:t>, </a:t>
            </a:r>
            <a:r>
              <a:rPr lang="en-US" b="1" i="0" dirty="0">
                <a:solidFill>
                  <a:srgbClr val="111111"/>
                </a:solidFill>
                <a:effectLst/>
                <a:latin typeface="Roboto" panose="02000000000000000000" pitchFamily="2" charset="0"/>
              </a:rPr>
              <a:t>caffeine</a:t>
            </a:r>
            <a:r>
              <a:rPr lang="en-US" b="0" i="0" dirty="0">
                <a:solidFill>
                  <a:srgbClr val="111111"/>
                </a:solidFill>
                <a:effectLst/>
                <a:latin typeface="Roboto" panose="02000000000000000000" pitchFamily="2" charset="0"/>
              </a:rPr>
              <a:t> is an </a:t>
            </a:r>
            <a:r>
              <a:rPr lang="en-US" b="1" i="0" dirty="0">
                <a:solidFill>
                  <a:srgbClr val="111111"/>
                </a:solidFill>
                <a:effectLst/>
                <a:latin typeface="Roboto" panose="02000000000000000000" pitchFamily="2" charset="0"/>
              </a:rPr>
              <a:t>adenosine</a:t>
            </a:r>
            <a:r>
              <a:rPr lang="en-US" b="0" i="0" dirty="0">
                <a:solidFill>
                  <a:srgbClr val="111111"/>
                </a:solidFill>
                <a:effectLst/>
                <a:latin typeface="Roboto" panose="02000000000000000000" pitchFamily="2" charset="0"/>
              </a:rPr>
              <a:t> antagonist drug. </a:t>
            </a:r>
            <a:r>
              <a:rPr lang="en-US" b="1" i="0" dirty="0">
                <a:solidFill>
                  <a:srgbClr val="111111"/>
                </a:solidFill>
                <a:effectLst/>
                <a:latin typeface="Roboto" panose="02000000000000000000" pitchFamily="2" charset="0"/>
              </a:rPr>
              <a:t>Caffeine</a:t>
            </a:r>
            <a:r>
              <a:rPr lang="en-US" b="0" i="0" dirty="0">
                <a:solidFill>
                  <a:srgbClr val="111111"/>
                </a:solidFill>
                <a:effectLst/>
                <a:latin typeface="Roboto" panose="02000000000000000000" pitchFamily="2" charset="0"/>
              </a:rPr>
              <a:t> is most effective when </a:t>
            </a:r>
            <a:r>
              <a:rPr lang="en-US" b="1" i="0" dirty="0">
                <a:solidFill>
                  <a:srgbClr val="111111"/>
                </a:solidFill>
                <a:effectLst/>
                <a:latin typeface="Roboto" panose="02000000000000000000" pitchFamily="2" charset="0"/>
              </a:rPr>
              <a:t>adenosine</a:t>
            </a:r>
            <a:r>
              <a:rPr lang="en-US" b="0" i="0" dirty="0">
                <a:solidFill>
                  <a:srgbClr val="111111"/>
                </a:solidFill>
                <a:effectLst/>
                <a:latin typeface="Roboto" panose="02000000000000000000" pitchFamily="2" charset="0"/>
              </a:rPr>
              <a:t> activity is high and the individual is feeling very sedated or sleepy.</a:t>
            </a:r>
          </a:p>
          <a:p>
            <a:endParaRPr lang="en-US" b="0" i="0" dirty="0">
              <a:solidFill>
                <a:srgbClr val="111111"/>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that we know how caffeine disrupts sleep, it is suggested that you have a caffeine curfew of 1 pm.  With a half-life of 5-6 hours, let’s take a look at an example</a:t>
            </a:r>
            <a:r>
              <a:rPr lang="en-US" sz="1200" kern="1200" baseline="0" dirty="0">
                <a:solidFill>
                  <a:schemeClr val="tx1"/>
                </a:solidFill>
                <a:effectLst/>
                <a:latin typeface="+mn-lt"/>
                <a:ea typeface="+mn-ea"/>
                <a:cs typeface="+mn-cs"/>
              </a:rPr>
              <a:t> of </a:t>
            </a:r>
            <a:r>
              <a:rPr lang="en-US" sz="1200" kern="1200" dirty="0">
                <a:solidFill>
                  <a:schemeClr val="tx1"/>
                </a:solidFill>
                <a:effectLst/>
                <a:latin typeface="+mn-lt"/>
                <a:ea typeface="+mn-ea"/>
                <a:cs typeface="+mn-cs"/>
              </a:rPr>
              <a:t>how much caffeine could be left in your body assuming you have consumed 300 mg by 10am.  Remember, this is only three 8oz cups of coffee or one venti cold brew at Starbucks.  At 10am you have 300 mg in your system, by 3pm it is reduced to 150 mg and by 8pm you still have 75 mg of caffeine in your body, which is ¾ of an 8 oz cup of coffee.</a:t>
            </a:r>
          </a:p>
          <a:p>
            <a:endParaRPr lang="en-US" dirty="0"/>
          </a:p>
        </p:txBody>
      </p:sp>
      <p:sp>
        <p:nvSpPr>
          <p:cNvPr id="4" name="Slide Number Placeholder 3"/>
          <p:cNvSpPr>
            <a:spLocks noGrp="1"/>
          </p:cNvSpPr>
          <p:nvPr>
            <p:ph type="sldNum" sz="quarter" idx="5"/>
          </p:nvPr>
        </p:nvSpPr>
        <p:spPr/>
        <p:txBody>
          <a:bodyPr/>
          <a:lstStyle/>
          <a:p>
            <a:fld id="{EF91131B-7C8C-4042-B539-26A18041F900}" type="slidenum">
              <a:rPr lang="en-US" smtClean="0"/>
              <a:t>44</a:t>
            </a:fld>
            <a:endParaRPr lang="en-US"/>
          </a:p>
        </p:txBody>
      </p:sp>
    </p:spTree>
    <p:extLst>
      <p:ext uri="{BB962C8B-B14F-4D97-AF65-F5344CB8AC3E}">
        <p14:creationId xmlns:p14="http://schemas.microsoft.com/office/powerpoint/2010/main" val="20813823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Oral Melatonin</a:t>
            </a:r>
            <a:br>
              <a:rPr lang="en-US" dirty="0"/>
            </a:br>
            <a:endParaRPr lang="en-US" dirty="0"/>
          </a:p>
          <a:p>
            <a:pPr lvl="1"/>
            <a:r>
              <a:rPr lang="en-US" dirty="0"/>
              <a:t>Synthetic hormone</a:t>
            </a:r>
            <a:br>
              <a:rPr lang="en-US" dirty="0"/>
            </a:br>
            <a:endParaRPr lang="en-US" dirty="0"/>
          </a:p>
          <a:p>
            <a:pPr lvl="1"/>
            <a:r>
              <a:rPr lang="en-US" dirty="0"/>
              <a:t>Not regulated</a:t>
            </a:r>
            <a:br>
              <a:rPr lang="en-US" dirty="0"/>
            </a:br>
            <a:endParaRPr lang="en-US" dirty="0"/>
          </a:p>
          <a:p>
            <a:pPr lvl="1"/>
            <a:r>
              <a:rPr lang="en-US" dirty="0"/>
              <a:t>Does not make you sleep</a:t>
            </a:r>
            <a:br>
              <a:rPr lang="en-US" dirty="0"/>
            </a:br>
            <a:endParaRPr lang="en-US" dirty="0"/>
          </a:p>
          <a:p>
            <a:pPr lvl="1"/>
            <a:r>
              <a:rPr lang="en-US" dirty="0"/>
              <a:t>Produce enough naturally</a:t>
            </a:r>
          </a:p>
        </p:txBody>
      </p:sp>
      <p:sp>
        <p:nvSpPr>
          <p:cNvPr id="4" name="Slide Number Placeholder 3"/>
          <p:cNvSpPr>
            <a:spLocks noGrp="1"/>
          </p:cNvSpPr>
          <p:nvPr>
            <p:ph type="sldNum" sz="quarter" idx="5"/>
          </p:nvPr>
        </p:nvSpPr>
        <p:spPr/>
        <p:txBody>
          <a:bodyPr/>
          <a:lstStyle/>
          <a:p>
            <a:fld id="{EF91131B-7C8C-4042-B539-26A18041F900}" type="slidenum">
              <a:rPr lang="en-US" smtClean="0"/>
              <a:t>46</a:t>
            </a:fld>
            <a:endParaRPr lang="en-US"/>
          </a:p>
        </p:txBody>
      </p:sp>
    </p:spTree>
    <p:extLst>
      <p:ext uri="{BB962C8B-B14F-4D97-AF65-F5344CB8AC3E}">
        <p14:creationId xmlns:p14="http://schemas.microsoft.com/office/powerpoint/2010/main" val="1791466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91131B-7C8C-4042-B539-26A18041F900}" type="slidenum">
              <a:rPr lang="en-US" smtClean="0"/>
              <a:t>47</a:t>
            </a:fld>
            <a:endParaRPr lang="en-US"/>
          </a:p>
        </p:txBody>
      </p:sp>
    </p:spTree>
    <p:extLst>
      <p:ext uri="{BB962C8B-B14F-4D97-AF65-F5344CB8AC3E}">
        <p14:creationId xmlns:p14="http://schemas.microsoft.com/office/powerpoint/2010/main" val="4290110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lumMod val="75000"/>
                    <a:lumOff val="25000"/>
                  </a:schemeClr>
                </a:solidFill>
                <a:latin typeface="Verdana" panose="020B0604030504040204" pitchFamily="34" charset="0"/>
                <a:ea typeface="Verdana" panose="020B0604030504040204" pitchFamily="34" charset="0"/>
              </a:rPr>
              <a:t>Rule of thumb:</a:t>
            </a:r>
          </a:p>
          <a:p>
            <a:r>
              <a:rPr lang="en-US" sz="1200" dirty="0">
                <a:solidFill>
                  <a:schemeClr val="tx1">
                    <a:lumMod val="75000"/>
                    <a:lumOff val="25000"/>
                  </a:schemeClr>
                </a:solidFill>
                <a:latin typeface="Verdana" panose="020B0604030504040204" pitchFamily="34" charset="0"/>
                <a:ea typeface="Verdana" panose="020B0604030504040204" pitchFamily="34" charset="0"/>
              </a:rPr>
              <a:t>Stop a minimum of 90 minutes before bedtime</a:t>
            </a:r>
          </a:p>
          <a:p>
            <a:endParaRPr lang="en-US" dirty="0"/>
          </a:p>
        </p:txBody>
      </p:sp>
      <p:sp>
        <p:nvSpPr>
          <p:cNvPr id="4" name="Slide Number Placeholder 3"/>
          <p:cNvSpPr>
            <a:spLocks noGrp="1"/>
          </p:cNvSpPr>
          <p:nvPr>
            <p:ph type="sldNum" sz="quarter" idx="5"/>
          </p:nvPr>
        </p:nvSpPr>
        <p:spPr/>
        <p:txBody>
          <a:bodyPr/>
          <a:lstStyle/>
          <a:p>
            <a:fld id="{EF91131B-7C8C-4042-B539-26A18041F900}" type="slidenum">
              <a:rPr lang="en-US" smtClean="0"/>
              <a:t>48</a:t>
            </a:fld>
            <a:endParaRPr lang="en-US"/>
          </a:p>
        </p:txBody>
      </p:sp>
    </p:spTree>
    <p:extLst>
      <p:ext uri="{BB962C8B-B14F-4D97-AF65-F5344CB8AC3E}">
        <p14:creationId xmlns:p14="http://schemas.microsoft.com/office/powerpoint/2010/main" val="319989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Helvetica" panose="020B0604020202020204" pitchFamily="34" charset="0"/>
              </a:rPr>
              <a:t>Moderate aerobic exercise includes activities such as brisk walking, swimming and mowing the lawn. Vigorous aerobic exercise includes activities such as running and aerobic dancing. Strength training can include use of weight machines, your own body weight, resistance tubing or resistance paddles in the water, or activities such as rock climbing.</a:t>
            </a:r>
          </a:p>
          <a:p>
            <a:endParaRPr lang="en-US" b="0" i="0" dirty="0">
              <a:solidFill>
                <a:srgbClr val="111111"/>
              </a:solidFill>
              <a:effectLst/>
              <a:latin typeface="Helvetica" panose="020B0604020202020204" pitchFamily="34" charset="0"/>
            </a:endParaRPr>
          </a:p>
        </p:txBody>
      </p:sp>
      <p:sp>
        <p:nvSpPr>
          <p:cNvPr id="4" name="Slide Number Placeholder 3"/>
          <p:cNvSpPr>
            <a:spLocks noGrp="1"/>
          </p:cNvSpPr>
          <p:nvPr>
            <p:ph type="sldNum" sz="quarter" idx="5"/>
          </p:nvPr>
        </p:nvSpPr>
        <p:spPr/>
        <p:txBody>
          <a:bodyPr/>
          <a:lstStyle/>
          <a:p>
            <a:fld id="{EF91131B-7C8C-4042-B539-26A18041F900}" type="slidenum">
              <a:rPr lang="en-US" smtClean="0"/>
              <a:t>49</a:t>
            </a:fld>
            <a:endParaRPr lang="en-US"/>
          </a:p>
        </p:txBody>
      </p:sp>
    </p:spTree>
    <p:extLst>
      <p:ext uri="{BB962C8B-B14F-4D97-AF65-F5344CB8AC3E}">
        <p14:creationId xmlns:p14="http://schemas.microsoft.com/office/powerpoint/2010/main" val="2888896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Post Schedule</a:t>
            </a:r>
          </a:p>
          <a:p>
            <a:pPr lvl="1"/>
            <a:r>
              <a:rPr lang="en-US" dirty="0"/>
              <a:t>Educate Family and Friends</a:t>
            </a:r>
          </a:p>
          <a:p>
            <a:endParaRPr lang="en-US" dirty="0"/>
          </a:p>
        </p:txBody>
      </p:sp>
      <p:sp>
        <p:nvSpPr>
          <p:cNvPr id="4" name="Slide Number Placeholder 3"/>
          <p:cNvSpPr>
            <a:spLocks noGrp="1"/>
          </p:cNvSpPr>
          <p:nvPr>
            <p:ph type="sldNum" sz="quarter" idx="5"/>
          </p:nvPr>
        </p:nvSpPr>
        <p:spPr/>
        <p:txBody>
          <a:bodyPr/>
          <a:lstStyle/>
          <a:p>
            <a:fld id="{EF91131B-7C8C-4042-B539-26A18041F900}" type="slidenum">
              <a:rPr lang="en-US" smtClean="0"/>
              <a:t>50</a:t>
            </a:fld>
            <a:endParaRPr lang="en-US"/>
          </a:p>
        </p:txBody>
      </p:sp>
    </p:spTree>
    <p:extLst>
      <p:ext uri="{BB962C8B-B14F-4D97-AF65-F5344CB8AC3E}">
        <p14:creationId xmlns:p14="http://schemas.microsoft.com/office/powerpoint/2010/main" val="1919305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resource is our online module on how stress and fatigue affects how your brain processes information and impacts your safety.</a:t>
            </a:r>
          </a:p>
          <a:p>
            <a:endParaRPr lang="en-US" dirty="0"/>
          </a:p>
        </p:txBody>
      </p:sp>
      <p:sp>
        <p:nvSpPr>
          <p:cNvPr id="4" name="Slide Number Placeholder 3"/>
          <p:cNvSpPr>
            <a:spLocks noGrp="1"/>
          </p:cNvSpPr>
          <p:nvPr>
            <p:ph type="sldNum" sz="quarter" idx="10"/>
          </p:nvPr>
        </p:nvSpPr>
        <p:spPr/>
        <p:txBody>
          <a:bodyPr/>
          <a:lstStyle/>
          <a:p>
            <a:fld id="{EF91131B-7C8C-4042-B539-26A18041F900}" type="slidenum">
              <a:rPr lang="en-US" smtClean="0"/>
              <a:t>51</a:t>
            </a:fld>
            <a:endParaRPr lang="en-US"/>
          </a:p>
        </p:txBody>
      </p:sp>
    </p:spTree>
    <p:extLst>
      <p:ext uri="{BB962C8B-B14F-4D97-AF65-F5344CB8AC3E}">
        <p14:creationId xmlns:p14="http://schemas.microsoft.com/office/powerpoint/2010/main" val="2170168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resource is our online module on how stress and fatigue affects how your brain processes information and impacts your safety.</a:t>
            </a:r>
          </a:p>
          <a:p>
            <a:endParaRPr lang="en-US" dirty="0"/>
          </a:p>
        </p:txBody>
      </p:sp>
      <p:sp>
        <p:nvSpPr>
          <p:cNvPr id="4" name="Slide Number Placeholder 3"/>
          <p:cNvSpPr>
            <a:spLocks noGrp="1"/>
          </p:cNvSpPr>
          <p:nvPr>
            <p:ph type="sldNum" sz="quarter" idx="10"/>
          </p:nvPr>
        </p:nvSpPr>
        <p:spPr/>
        <p:txBody>
          <a:bodyPr/>
          <a:lstStyle/>
          <a:p>
            <a:fld id="{EF91131B-7C8C-4042-B539-26A18041F900}" type="slidenum">
              <a:rPr lang="en-US" smtClean="0"/>
              <a:t>52</a:t>
            </a:fld>
            <a:endParaRPr lang="en-US"/>
          </a:p>
        </p:txBody>
      </p:sp>
    </p:spTree>
    <p:extLst>
      <p:ext uri="{BB962C8B-B14F-4D97-AF65-F5344CB8AC3E}">
        <p14:creationId xmlns:p14="http://schemas.microsoft.com/office/powerpoint/2010/main" val="2170168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 discussed the why we need sleep and what happens if we don’t get enough sleep.  Now we are going to give you some helpful tips for a sleeping better.</a:t>
            </a:r>
          </a:p>
        </p:txBody>
      </p:sp>
      <p:sp>
        <p:nvSpPr>
          <p:cNvPr id="4" name="Slide Number Placeholder 3"/>
          <p:cNvSpPr>
            <a:spLocks noGrp="1"/>
          </p:cNvSpPr>
          <p:nvPr>
            <p:ph type="sldNum" sz="quarter" idx="10"/>
          </p:nvPr>
        </p:nvSpPr>
        <p:spPr/>
        <p:txBody>
          <a:bodyPr/>
          <a:lstStyle/>
          <a:p>
            <a:fld id="{EF91131B-7C8C-4042-B539-26A18041F900}" type="slidenum">
              <a:rPr lang="en-US" smtClean="0"/>
              <a:t>6</a:t>
            </a:fld>
            <a:endParaRPr lang="en-US"/>
          </a:p>
        </p:txBody>
      </p:sp>
    </p:spTree>
    <p:extLst>
      <p:ext uri="{BB962C8B-B14F-4D97-AF65-F5344CB8AC3E}">
        <p14:creationId xmlns:p14="http://schemas.microsoft.com/office/powerpoint/2010/main" val="1926864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solidFill>
                  <a:srgbClr val="FF0000"/>
                </a:solidFill>
              </a:rPr>
              <a:t>Every</a:t>
            </a:r>
            <a:r>
              <a:rPr lang="en-US" i="1" baseline="0" dirty="0">
                <a:solidFill>
                  <a:srgbClr val="FF0000"/>
                </a:solidFill>
              </a:rPr>
              <a:t> body has a master clock to regulate when it sleeps and wakes, works and rests.  In the body, every cell and organ each has its own clock, to tell it to be active and rest at a certain time of the day.  All of the clocks are synchronized together and regulated by the circadian rhythm or circadian timekeeping system.  The circadian rhythm is entrained by environmental light cycles.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Living organisms on the earth synchronize their activity to a 24-hour light and dark cycle generated by the rotation of the earth. This biological rhythm is called the circadian rhythm, which means “approximately one day.” Each cell within unicellular organisms, cultured cell lines, and cells composing tissues has its own circadian clock.</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In animals, the circadian rhythm of cells in tissues is synchronized by the </a:t>
            </a:r>
            <a:r>
              <a:rPr lang="en-US" dirty="0" err="1"/>
              <a:t>suprachiasmatic</a:t>
            </a:r>
            <a:r>
              <a:rPr lang="en-US" dirty="0"/>
              <a:t> nucleus (SCN) located in the hypothalamus via nerves or humoral signals. The SCN clock is called the central clock and that within each tissue is called the peripheral clock.</a:t>
            </a:r>
          </a:p>
          <a:p>
            <a:endParaRPr lang="en-US" dirty="0"/>
          </a:p>
        </p:txBody>
      </p:sp>
      <p:sp>
        <p:nvSpPr>
          <p:cNvPr id="4" name="Slide Number Placeholder 3"/>
          <p:cNvSpPr>
            <a:spLocks noGrp="1"/>
          </p:cNvSpPr>
          <p:nvPr>
            <p:ph type="sldNum" sz="quarter" idx="10"/>
          </p:nvPr>
        </p:nvSpPr>
        <p:spPr/>
        <p:txBody>
          <a:bodyPr/>
          <a:lstStyle/>
          <a:p>
            <a:fld id="{EF91131B-7C8C-4042-B539-26A18041F900}" type="slidenum">
              <a:rPr lang="en-US" smtClean="0"/>
              <a:t>7</a:t>
            </a:fld>
            <a:endParaRPr lang="en-US"/>
          </a:p>
        </p:txBody>
      </p:sp>
    </p:spTree>
    <p:extLst>
      <p:ext uri="{BB962C8B-B14F-4D97-AF65-F5344CB8AC3E}">
        <p14:creationId xmlns:p14="http://schemas.microsoft.com/office/powerpoint/2010/main" val="2494246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These clocks are synchronized together</a:t>
            </a:r>
            <a:r>
              <a:rPr lang="en-US" i="1" baseline="0" dirty="0"/>
              <a:t> and regulated by the circadian timekeeping system which is entrained by environmental light cycles.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t>Sleep/wakefulness </a:t>
            </a:r>
            <a:r>
              <a:rPr lang="en-US" i="1" baseline="0" dirty="0">
                <a:sym typeface="Wingdings" panose="05000000000000000000" pitchFamily="2" charset="2"/>
              </a:rPr>
              <a:t> Rest activity rhythm  Feeding pattern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sym typeface="Wingdings" panose="05000000000000000000" pitchFamily="2" charset="2"/>
              </a:rPr>
              <a:t>Day/Night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sym typeface="Wingdings" panose="05000000000000000000" pitchFamily="2" charset="2"/>
              </a:rPr>
              <a:t>Social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sym typeface="Wingdings" panose="05000000000000000000" pitchFamily="2" charset="2"/>
              </a:rPr>
              <a:t>Familial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baseline="0" dirty="0">
                <a:sym typeface="Wingdings" panose="05000000000000000000" pitchFamily="2" charset="2"/>
              </a:rPr>
              <a:t>Meal timing</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lang="en-US" i="1" baseline="0" dirty="0">
                <a:sym typeface="Wingdings" panose="05000000000000000000" pitchFamily="2" charset="2"/>
              </a:rPr>
              <a:t>Circadian clock in peripheral organs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i="1"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baseline="0" dirty="0">
                <a:sym typeface="Wingdings" panose="05000000000000000000" pitchFamily="2" charset="2"/>
              </a:rPr>
              <a:t>Cell cycle apoptosis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baseline="0" dirty="0">
                <a:sym typeface="Wingdings" panose="05000000000000000000" pitchFamily="2" charset="2"/>
              </a:rPr>
              <a:t>DNA repair</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baseline="0" dirty="0">
                <a:sym typeface="Wingdings" panose="05000000000000000000" pitchFamily="2" charset="2"/>
              </a:rPr>
              <a:t>Drug metabolism</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baseline="0" dirty="0">
                <a:sym typeface="Wingdings" panose="05000000000000000000" pitchFamily="2" charset="2"/>
              </a:rPr>
              <a:t>Detoxification</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i="1" baseline="0" dirty="0">
                <a:sym typeface="Wingdings" panose="05000000000000000000" pitchFamily="2" charset="2"/>
              </a:rPr>
              <a:t>Angiogenesis</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Suprachiasmatic</a:t>
            </a:r>
            <a:r>
              <a:rPr lang="en-US" dirty="0"/>
              <a:t> Nucleus of the hypothalamus above the optic chiasma</a:t>
            </a:r>
          </a:p>
          <a:p>
            <a:endParaRPr lang="en-US" dirty="0"/>
          </a:p>
          <a:p>
            <a:r>
              <a:rPr lang="en-US" dirty="0"/>
              <a:t>Hormonal Rhythms – Melatonin</a:t>
            </a:r>
          </a:p>
          <a:p>
            <a:endParaRPr lang="en-US" dirty="0"/>
          </a:p>
          <a:p>
            <a:r>
              <a:rPr lang="en-US" dirty="0"/>
              <a:t>The </a:t>
            </a:r>
            <a:r>
              <a:rPr lang="en-US" b="1" dirty="0"/>
              <a:t>parasympathetic</a:t>
            </a:r>
            <a:r>
              <a:rPr lang="en-US" dirty="0"/>
              <a:t> nervous </a:t>
            </a:r>
            <a:r>
              <a:rPr lang="en-US" b="1" dirty="0"/>
              <a:t>system</a:t>
            </a:r>
            <a:r>
              <a:rPr lang="en-US" dirty="0"/>
              <a:t> (PNS) controls homeostasis and the body at rest and is responsible for the body's "rest and digest" function. The </a:t>
            </a:r>
            <a:r>
              <a:rPr lang="en-US" b="1" dirty="0"/>
              <a:t>sympathetic</a:t>
            </a:r>
            <a:r>
              <a:rPr lang="en-US" dirty="0"/>
              <a:t> nervous </a:t>
            </a:r>
            <a:r>
              <a:rPr lang="en-US" b="1" dirty="0"/>
              <a:t>system</a:t>
            </a:r>
            <a:r>
              <a:rPr lang="en-US" dirty="0"/>
              <a:t> (SNS) controls the body's responses to a perceived threat and is responsible for the "fight or flight" </a:t>
            </a:r>
            <a:r>
              <a:rPr lang="en-US" b="1" dirty="0"/>
              <a:t>response</a:t>
            </a:r>
            <a:r>
              <a:rPr lang="en-US" dirty="0"/>
              <a:t>.</a:t>
            </a:r>
          </a:p>
          <a:p>
            <a:endParaRPr lang="en-US" dirty="0"/>
          </a:p>
          <a:p>
            <a:r>
              <a:rPr lang="en-US" dirty="0"/>
              <a:t>Angiogenesis</a:t>
            </a:r>
            <a:r>
              <a:rPr lang="en-US" baseline="0" dirty="0"/>
              <a:t> – development of new blood vessels</a:t>
            </a:r>
          </a:p>
          <a:p>
            <a:endParaRPr lang="en-US" baseline="0" dirty="0"/>
          </a:p>
          <a:p>
            <a:r>
              <a:rPr lang="en-US" baseline="0" dirty="0"/>
              <a:t>Apoptosis – death of cells as part of an organisms growth or development</a:t>
            </a:r>
            <a:endParaRPr lang="en-US" dirty="0"/>
          </a:p>
        </p:txBody>
      </p:sp>
      <p:sp>
        <p:nvSpPr>
          <p:cNvPr id="4" name="Slide Number Placeholder 3"/>
          <p:cNvSpPr>
            <a:spLocks noGrp="1"/>
          </p:cNvSpPr>
          <p:nvPr>
            <p:ph type="sldNum" sz="quarter" idx="10"/>
          </p:nvPr>
        </p:nvSpPr>
        <p:spPr/>
        <p:txBody>
          <a:bodyPr/>
          <a:lstStyle/>
          <a:p>
            <a:fld id="{EF91131B-7C8C-4042-B539-26A18041F900}" type="slidenum">
              <a:rPr lang="en-US" smtClean="0"/>
              <a:t>8</a:t>
            </a:fld>
            <a:endParaRPr lang="en-US"/>
          </a:p>
        </p:txBody>
      </p:sp>
    </p:spTree>
    <p:extLst>
      <p:ext uri="{BB962C8B-B14F-4D97-AF65-F5344CB8AC3E}">
        <p14:creationId xmlns:p14="http://schemas.microsoft.com/office/powerpoint/2010/main" val="2889479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 discussed the why we need sleep and what happens if we don’t get enough sleep.  Now we are going to give you some helpful tips for a sleeping better.</a:t>
            </a:r>
          </a:p>
        </p:txBody>
      </p:sp>
      <p:sp>
        <p:nvSpPr>
          <p:cNvPr id="4" name="Slide Number Placeholder 3"/>
          <p:cNvSpPr>
            <a:spLocks noGrp="1"/>
          </p:cNvSpPr>
          <p:nvPr>
            <p:ph type="sldNum" sz="quarter" idx="10"/>
          </p:nvPr>
        </p:nvSpPr>
        <p:spPr/>
        <p:txBody>
          <a:bodyPr/>
          <a:lstStyle/>
          <a:p>
            <a:fld id="{EF91131B-7C8C-4042-B539-26A18041F900}" type="slidenum">
              <a:rPr lang="en-US" smtClean="0"/>
              <a:t>10</a:t>
            </a:fld>
            <a:endParaRPr lang="en-US"/>
          </a:p>
        </p:txBody>
      </p:sp>
    </p:spTree>
    <p:extLst>
      <p:ext uri="{BB962C8B-B14F-4D97-AF65-F5344CB8AC3E}">
        <p14:creationId xmlns:p14="http://schemas.microsoft.com/office/powerpoint/2010/main" val="2911284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Sleep needs change from one person to the next. Some people wake up easily in the morning, called Larks.  Others are more energetic at the end of the day, called Owls. These are known as </a:t>
            </a:r>
            <a:r>
              <a:rPr lang="en-US" sz="1200" kern="1200" dirty="0" err="1">
                <a:solidFill>
                  <a:schemeClr val="tx1"/>
                </a:solidFill>
                <a:effectLst/>
                <a:latin typeface="+mn-lt"/>
                <a:ea typeface="+mn-ea"/>
                <a:cs typeface="+mn-cs"/>
              </a:rPr>
              <a:t>chronotypes</a:t>
            </a:r>
            <a:r>
              <a:rPr lang="en-US" sz="1200" kern="1200" dirty="0">
                <a:solidFill>
                  <a:schemeClr val="tx1"/>
                </a:solidFill>
                <a:effectLst/>
                <a:latin typeface="+mn-lt"/>
                <a:ea typeface="+mn-ea"/>
                <a:cs typeface="+mn-cs"/>
              </a:rPr>
              <a:t>, which is simply put, your body’s internal clock.</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a:t>
            </a:r>
            <a:r>
              <a:rPr lang="en-US" sz="1200" kern="1200" dirty="0" err="1">
                <a:solidFill>
                  <a:schemeClr val="tx1"/>
                </a:solidFill>
                <a:effectLst/>
                <a:latin typeface="+mn-lt"/>
                <a:ea typeface="+mn-ea"/>
                <a:cs typeface="+mn-cs"/>
              </a:rPr>
              <a:t>chronotypes</a:t>
            </a:r>
            <a:r>
              <a:rPr lang="en-US" sz="1200" kern="1200" dirty="0">
                <a:solidFill>
                  <a:schemeClr val="tx1"/>
                </a:solidFill>
                <a:effectLst/>
                <a:latin typeface="+mn-lt"/>
                <a:ea typeface="+mn-ea"/>
                <a:cs typeface="+mn-cs"/>
              </a:rPr>
              <a:t> are largely influenced by genetic factors. That being said, our biological clock is more complex and flexible than that.  External factors known as synchronizers or time-setters can influence </a:t>
            </a:r>
            <a:r>
              <a:rPr lang="en-US" sz="1200" kern="1200" dirty="0" err="1">
                <a:solidFill>
                  <a:schemeClr val="tx1"/>
                </a:solidFill>
                <a:effectLst/>
                <a:latin typeface="+mn-lt"/>
                <a:ea typeface="+mn-ea"/>
                <a:cs typeface="+mn-cs"/>
              </a:rPr>
              <a:t>chronotypes</a:t>
            </a:r>
            <a:r>
              <a:rPr lang="en-US" sz="1200" kern="1200" dirty="0">
                <a:solidFill>
                  <a:schemeClr val="tx1"/>
                </a:solidFill>
                <a:effectLst/>
                <a:latin typeface="+mn-lt"/>
                <a:ea typeface="+mn-ea"/>
                <a:cs typeface="+mn-cs"/>
              </a:rPr>
              <a:t> over time. For example, years and years of working an early morning job can transform habits and turn you into a morning person.</a:t>
            </a:r>
          </a:p>
          <a:p>
            <a:endParaRPr lang="en-US" dirty="0"/>
          </a:p>
        </p:txBody>
      </p:sp>
      <p:sp>
        <p:nvSpPr>
          <p:cNvPr id="4" name="Slide Number Placeholder 3"/>
          <p:cNvSpPr>
            <a:spLocks noGrp="1"/>
          </p:cNvSpPr>
          <p:nvPr>
            <p:ph type="sldNum" sz="quarter" idx="10"/>
          </p:nvPr>
        </p:nvSpPr>
        <p:spPr/>
        <p:txBody>
          <a:bodyPr/>
          <a:lstStyle/>
          <a:p>
            <a:fld id="{EF91131B-7C8C-4042-B539-26A18041F900}" type="slidenum">
              <a:rPr lang="en-US" smtClean="0"/>
              <a:t>11</a:t>
            </a:fld>
            <a:endParaRPr lang="en-US"/>
          </a:p>
        </p:txBody>
      </p:sp>
    </p:spTree>
    <p:extLst>
      <p:ext uri="{BB962C8B-B14F-4D97-AF65-F5344CB8AC3E}">
        <p14:creationId xmlns:p14="http://schemas.microsoft.com/office/powerpoint/2010/main" val="3848224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Night shifts</a:t>
            </a:r>
          </a:p>
          <a:p>
            <a:r>
              <a:rPr lang="en-US" dirty="0"/>
              <a:t>Try to keep the same sleep and wake times each day, even on your days off. This will help regulate your circadian rhythm, improve your sleep quality, and also help you be alert during your shift</a:t>
            </a:r>
          </a:p>
          <a:p>
            <a:endParaRPr lang="en-US" dirty="0"/>
          </a:p>
          <a:p>
            <a:endParaRPr lang="en-US" dirty="0"/>
          </a:p>
          <a:p>
            <a:r>
              <a:rPr lang="en-US" dirty="0"/>
              <a:t>Preferred way to adapt to rotating shifts -- The change process should take two weeks. Ideally, the person should shift forward by delaying the sleep time by 2 hours every third day, for total of three times This approach is the easiest way for your internal clock to adjust to the rotating shift.</a:t>
            </a:r>
          </a:p>
          <a:p>
            <a:endParaRPr lang="en-US" dirty="0"/>
          </a:p>
          <a:p>
            <a:r>
              <a:rPr lang="en-US" b="0" i="0" dirty="0">
                <a:solidFill>
                  <a:srgbClr val="1A1A1A"/>
                </a:solidFill>
                <a:effectLst/>
                <a:latin typeface="Georgia" panose="02040502050405020303" pitchFamily="18" charset="0"/>
              </a:rPr>
              <a:t>Shift systems that rotate employee schedules from morning shifts to evening shifts to night shifts have a forward rotation, whereas shifts that rotate counterclockwise (i.e., night to evening to morning) have a backward rotation. With regard to the speed of rotation, shift systems fall into three major categories: (a) permanent shift systems (e.g., permanent night shift); (b) slowly rotating shift systems (e.g., weekly rotating); and (c) rapidly rotating shift systems (e.g., an employee works the morning shift on Monday, the evening shift on Tuesday and Wednesday, and the night shift on Thursday and Friday).</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F91131B-7C8C-4042-B539-26A18041F900}" type="slidenum">
              <a:rPr lang="en-US" smtClean="0"/>
              <a:t>12</a:t>
            </a:fld>
            <a:endParaRPr lang="en-US"/>
          </a:p>
        </p:txBody>
      </p:sp>
    </p:spTree>
    <p:extLst>
      <p:ext uri="{BB962C8B-B14F-4D97-AF65-F5344CB8AC3E}">
        <p14:creationId xmlns:p14="http://schemas.microsoft.com/office/powerpoint/2010/main" val="3905996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a:xfrm>
            <a:off x="1097280" y="1159933"/>
            <a:ext cx="10058400" cy="4830319"/>
          </a:xfrm>
        </p:spPr>
        <p:txBody>
          <a:bodyPr/>
          <a:lstStyle>
            <a:lvl1pPr>
              <a:defRPr sz="2800"/>
            </a:lvl1pPr>
            <a:lvl2pPr>
              <a:defRPr sz="2400"/>
            </a:lvl2pPr>
            <a:lvl3pPr>
              <a:defRPr sz="1800"/>
            </a:lvl3pPr>
            <a:lvl4pPr>
              <a:defRPr sz="18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20C916DC-B21F-42C8-BDC3-D172FB33DFF5}" type="slidenum">
              <a:rPr lang="en-US" smtClean="0"/>
              <a:pPr/>
              <a:t>‹#›</a:t>
            </a:fld>
            <a:endParaRPr lang="en-US"/>
          </a:p>
        </p:txBody>
      </p:sp>
    </p:spTree>
    <p:extLst>
      <p:ext uri="{BB962C8B-B14F-4D97-AF65-F5344CB8AC3E}">
        <p14:creationId xmlns:p14="http://schemas.microsoft.com/office/powerpoint/2010/main" val="2852678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 y="6227636"/>
            <a:ext cx="12188825" cy="8782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0" y="6163628"/>
            <a:ext cx="12188825" cy="64008"/>
          </a:xfrm>
          <a:prstGeom prst="rect">
            <a:avLst/>
          </a:prstGeom>
          <a:solidFill>
            <a:srgbClr val="D2492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1527036"/>
            <a:ext cx="10058400" cy="3259822"/>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903743"/>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188720" y="4825093"/>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1935" y="6353289"/>
            <a:ext cx="5053263" cy="471621"/>
          </a:xfrm>
          <a:prstGeom prst="rect">
            <a:avLst/>
          </a:prstGeom>
        </p:spPr>
      </p:pic>
      <p:sp>
        <p:nvSpPr>
          <p:cNvPr id="11" name="Rectangle 10"/>
          <p:cNvSpPr/>
          <p:nvPr userDrawn="1"/>
        </p:nvSpPr>
        <p:spPr>
          <a:xfrm>
            <a:off x="3175" y="1255480"/>
            <a:ext cx="12188825" cy="161829"/>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3175" y="1365207"/>
            <a:ext cx="12188825" cy="64008"/>
          </a:xfrm>
          <a:prstGeom prst="rect">
            <a:avLst/>
          </a:prstGeom>
          <a:solidFill>
            <a:srgbClr val="D2492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userDrawn="1"/>
        </p:nvSpPr>
        <p:spPr>
          <a:xfrm>
            <a:off x="-6356" y="0"/>
            <a:ext cx="12201466" cy="1035804"/>
          </a:xfrm>
          <a:prstGeom prst="rect">
            <a:avLst/>
          </a:prstGeom>
          <a:solidFill>
            <a:srgbClr val="92A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6638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79713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176867"/>
            <a:ext cx="4937760" cy="48040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176867"/>
            <a:ext cx="4937760" cy="48040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20C916DC-B21F-42C8-BDC3-D172FB33DFF5}" type="slidenum">
              <a:rPr lang="en-US" smtClean="0"/>
              <a:pPr/>
              <a:t>‹#›</a:t>
            </a:fld>
            <a:endParaRPr lang="en-US"/>
          </a:p>
        </p:txBody>
      </p:sp>
    </p:spTree>
    <p:extLst>
      <p:ext uri="{BB962C8B-B14F-4D97-AF65-F5344CB8AC3E}">
        <p14:creationId xmlns:p14="http://schemas.microsoft.com/office/powerpoint/2010/main" val="2295745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78019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151785"/>
            <a:ext cx="4937760" cy="458609"/>
          </a:xfrm>
          <a:solidFill>
            <a:srgbClr val="21314D"/>
          </a:solidFill>
        </p:spPr>
        <p:txBody>
          <a:bodyPr lIns="91440" rIns="91440" anchor="ctr">
            <a:normAutofit/>
          </a:bodyPr>
          <a:lstStyle>
            <a:lvl1pPr marL="0" indent="0" algn="ctr">
              <a:buNone/>
              <a:defRPr sz="2000" b="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1695379"/>
            <a:ext cx="4937760" cy="4265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151784"/>
            <a:ext cx="4937760" cy="458609"/>
          </a:xfrm>
          <a:solidFill>
            <a:srgbClr val="21314D"/>
          </a:solidFill>
        </p:spPr>
        <p:txBody>
          <a:bodyPr lIns="91440" rIns="91440" anchor="ctr">
            <a:normAutofit/>
          </a:bodyPr>
          <a:lstStyle>
            <a:lvl1pPr marL="0" indent="0" algn="ctr">
              <a:buNone/>
              <a:defRPr sz="2000" b="0" cap="all"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1695377"/>
            <a:ext cx="4937760" cy="42651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20C916DC-B21F-42C8-BDC3-D172FB33DFF5}" type="slidenum">
              <a:rPr lang="en-US" smtClean="0"/>
              <a:pPr/>
              <a:t>‹#›</a:t>
            </a:fld>
            <a:endParaRPr lang="en-US"/>
          </a:p>
        </p:txBody>
      </p:sp>
    </p:spTree>
    <p:extLst>
      <p:ext uri="{BB962C8B-B14F-4D97-AF65-F5344CB8AC3E}">
        <p14:creationId xmlns:p14="http://schemas.microsoft.com/office/powerpoint/2010/main" val="3298395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0C916DC-B21F-42C8-BDC3-D172FB33DFF5}" type="slidenum">
              <a:rPr lang="en-US" smtClean="0">
                <a:solidFill>
                  <a:srgbClr val="5E759C"/>
                </a:solidFill>
              </a:rPr>
              <a:pPr/>
              <a:t>‹#›</a:t>
            </a:fld>
            <a:endParaRPr lang="en-US">
              <a:solidFill>
                <a:srgbClr val="5E759C"/>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26783" y="6376183"/>
            <a:ext cx="5053263" cy="471621"/>
          </a:xfrm>
          <a:prstGeom prst="rect">
            <a:avLst/>
          </a:prstGeom>
        </p:spPr>
      </p:pic>
    </p:spTree>
    <p:extLst>
      <p:ext uri="{BB962C8B-B14F-4D97-AF65-F5344CB8AC3E}">
        <p14:creationId xmlns:p14="http://schemas.microsoft.com/office/powerpoint/2010/main" val="3547648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3145" y="4893834"/>
            <a:ext cx="12188825" cy="14333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479356"/>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9898519" y="6424303"/>
            <a:ext cx="1312025" cy="365125"/>
          </a:xfrm>
        </p:spPr>
        <p:txBody>
          <a:bodyPr/>
          <a:lstStyle/>
          <a:p>
            <a:fld id="{20C916DC-B21F-42C8-BDC3-D172FB33DFF5}" type="slidenum">
              <a:rPr lang="en-US" smtClean="0"/>
              <a:pPr/>
              <a:t>‹#›</a:t>
            </a:fld>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2144" y="6358577"/>
            <a:ext cx="5053263" cy="471621"/>
          </a:xfrm>
          <a:prstGeom prst="rect">
            <a:avLst/>
          </a:prstGeom>
        </p:spPr>
      </p:pic>
    </p:spTree>
    <p:extLst>
      <p:ext uri="{BB962C8B-B14F-4D97-AF65-F5344CB8AC3E}">
        <p14:creationId xmlns:p14="http://schemas.microsoft.com/office/powerpoint/2010/main" val="36901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4"/>
            <a:ext cx="10058400" cy="79713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170120"/>
            <a:ext cx="10058400" cy="4698974"/>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843655" y="6401842"/>
            <a:ext cx="1312025" cy="365125"/>
          </a:xfrm>
          <a:prstGeom prst="rect">
            <a:avLst/>
          </a:prstGeom>
        </p:spPr>
        <p:txBody>
          <a:bodyPr vert="horz" lIns="91440" tIns="45720" rIns="91440" bIns="45720" rtlCol="0" anchor="ctr"/>
          <a:lstStyle>
            <a:lvl1pPr algn="r">
              <a:defRPr sz="1050">
                <a:solidFill>
                  <a:srgbClr val="21314D"/>
                </a:solidFill>
              </a:defRPr>
            </a:lvl1pPr>
          </a:lstStyle>
          <a:p>
            <a:fld id="{20C916DC-B21F-42C8-BDC3-D172FB33DFF5}" type="slidenum">
              <a:rPr lang="en-US" smtClean="0"/>
              <a:pPr/>
              <a:t>‹#›</a:t>
            </a:fld>
            <a:endParaRPr lang="en-US" dirty="0"/>
          </a:p>
        </p:txBody>
      </p:sp>
      <p:cxnSp>
        <p:nvCxnSpPr>
          <p:cNvPr id="10" name="Straight Connector 9"/>
          <p:cNvCxnSpPr/>
          <p:nvPr/>
        </p:nvCxnSpPr>
        <p:spPr>
          <a:xfrm>
            <a:off x="1097280" y="1083734"/>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1" y="6227636"/>
            <a:ext cx="12188825" cy="87820"/>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userDrawn="1"/>
        </p:nvSpPr>
        <p:spPr>
          <a:xfrm>
            <a:off x="0" y="6163628"/>
            <a:ext cx="12188825" cy="64008"/>
          </a:xfrm>
          <a:prstGeom prst="rect">
            <a:avLst/>
          </a:prstGeom>
          <a:solidFill>
            <a:srgbClr val="D2492A"/>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1935" y="6353289"/>
            <a:ext cx="5053263" cy="471621"/>
          </a:xfrm>
          <a:prstGeom prst="rect">
            <a:avLst/>
          </a:prstGeom>
        </p:spPr>
      </p:pic>
    </p:spTree>
    <p:extLst>
      <p:ext uri="{BB962C8B-B14F-4D97-AF65-F5344CB8AC3E}">
        <p14:creationId xmlns:p14="http://schemas.microsoft.com/office/powerpoint/2010/main" val="34084493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8" r:id="rId5"/>
    <p:sldLayoutId id="2147483669" r:id="rId6"/>
  </p:sldLayoutIdLst>
  <p:hf hdr="0" ftr="0" dt="0"/>
  <p:txStyles>
    <p:titleStyle>
      <a:lvl1pPr algn="ctr"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24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tags" Target="../tags/tag4.xml"/><Relationship Id="rId5" Type="http://schemas.openxmlformats.org/officeDocument/2006/relationships/image" Target="../media/image29.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6.xml"/><Relationship Id="rId5" Type="http://schemas.openxmlformats.org/officeDocument/2006/relationships/image" Target="../media/image37.sv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43.sv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9.svg"/><Relationship Id="rId11" Type="http://schemas.openxmlformats.org/officeDocument/2006/relationships/image" Target="../media/image54.sv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svg"/><Relationship Id="rId9" Type="http://schemas.openxmlformats.org/officeDocument/2006/relationships/image" Target="../media/image52.svg"/><Relationship Id="rId14" Type="http://schemas.openxmlformats.org/officeDocument/2006/relationships/image" Target="../media/image57.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12.xml"/><Relationship Id="rId5" Type="http://schemas.openxmlformats.org/officeDocument/2006/relationships/image" Target="../media/image39.sv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png"/><Relationship Id="rId9"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13.xml"/><Relationship Id="rId5" Type="http://schemas.openxmlformats.org/officeDocument/2006/relationships/image" Target="../media/image41.sv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22.xml"/><Relationship Id="rId7" Type="http://schemas.openxmlformats.org/officeDocument/2006/relationships/image" Target="../media/image69.sv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68.png"/><Relationship Id="rId5" Type="http://schemas.openxmlformats.org/officeDocument/2006/relationships/image" Target="../media/image67.svg"/><Relationship Id="rId4" Type="http://schemas.openxmlformats.org/officeDocument/2006/relationships/image" Target="../media/image66.png"/><Relationship Id="rId9" Type="http://schemas.openxmlformats.org/officeDocument/2006/relationships/image" Target="../media/image71.sv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xml"/><Relationship Id="rId7" Type="http://schemas.openxmlformats.org/officeDocument/2006/relationships/diagramColors" Target="../diagrams/colors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3.png"/><Relationship Id="rId7" Type="http://schemas.openxmlformats.org/officeDocument/2006/relationships/diagramQuickStyle" Target="../diagrams/quickStyle3.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74.png"/><Relationship Id="rId9" Type="http://schemas.microsoft.com/office/2007/relationships/diagramDrawing" Target="../diagrams/drawing3.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xml"/><Relationship Id="rId4" Type="http://schemas.openxmlformats.org/officeDocument/2006/relationships/image" Target="../media/image77.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3.png"/><Relationship Id="rId7" Type="http://schemas.openxmlformats.org/officeDocument/2006/relationships/diagramQuickStyle" Target="../diagrams/quickStyle4.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74.png"/><Relationship Id="rId9" Type="http://schemas.microsoft.com/office/2007/relationships/diagramDrawing" Target="../diagrams/drawing4.xml"/></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38.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84.png"/><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91.svg"/></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3.png"/><Relationship Id="rId7" Type="http://schemas.openxmlformats.org/officeDocument/2006/relationships/diagramQuickStyle" Target="../diagrams/quickStyle5.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74.png"/><Relationship Id="rId9" Type="http://schemas.microsoft.com/office/2007/relationships/diagramDrawing" Target="../diagrams/drawing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15.xml"/><Relationship Id="rId5" Type="http://schemas.openxmlformats.org/officeDocument/2006/relationships/image" Target="../media/image93.svg"/><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sv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 Id="rId9" Type="http://schemas.openxmlformats.org/officeDocument/2006/relationships/image" Target="../media/image109.sv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5.xml"/><Relationship Id="rId1" Type="http://schemas.openxmlformats.org/officeDocument/2006/relationships/tags" Target="../tags/tag16.xml"/><Relationship Id="rId5" Type="http://schemas.openxmlformats.org/officeDocument/2006/relationships/image" Target="../media/image111.png"/><Relationship Id="rId4" Type="http://schemas.openxmlformats.org/officeDocument/2006/relationships/image" Target="../media/image110.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5.xml"/><Relationship Id="rId1" Type="http://schemas.openxmlformats.org/officeDocument/2006/relationships/tags" Target="../tags/tag17.xml"/><Relationship Id="rId4" Type="http://schemas.openxmlformats.org/officeDocument/2006/relationships/image" Target="../media/image111.png"/></Relationships>
</file>

<file path=ppt/slides/_rels/slide5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3.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gi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webp"/><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1.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jpeg"/><Relationship Id="rId7" Type="http://schemas.openxmlformats.org/officeDocument/2006/relationships/image" Target="../media/image27.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Surviving Shift Work</a:t>
            </a:r>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5323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10179"/>
            <a:ext cx="4061860" cy="3856343"/>
          </a:xfrm>
        </p:spPr>
        <p:txBody>
          <a:bodyPr>
            <a:normAutofit/>
          </a:bodyPr>
          <a:lstStyle/>
          <a:p>
            <a:pPr algn="ctr"/>
            <a:r>
              <a:rPr lang="en-US" sz="5400" dirty="0">
                <a:latin typeface="Lucida Handwriting" panose="03010101010101010101" pitchFamily="66" charset="0"/>
              </a:rPr>
              <a:t>Schedule Your Work</a:t>
            </a:r>
            <a:br>
              <a:rPr lang="en-US" sz="5400" dirty="0">
                <a:latin typeface="Lucida Handwriting" panose="03010101010101010101" pitchFamily="66" charset="0"/>
              </a:rPr>
            </a:br>
            <a:br>
              <a:rPr lang="en-US" sz="5400" dirty="0">
                <a:latin typeface="Lucida Handwriting" panose="03010101010101010101" pitchFamily="66" charset="0"/>
              </a:rPr>
            </a:br>
            <a:r>
              <a:rPr lang="en-US" cap="all" dirty="0"/>
              <a:t>does the time matter?</a:t>
            </a:r>
          </a:p>
        </p:txBody>
      </p:sp>
      <p:sp>
        <p:nvSpPr>
          <p:cNvPr id="4" name="Slide Number Placeholder 3"/>
          <p:cNvSpPr>
            <a:spLocks noGrp="1"/>
          </p:cNvSpPr>
          <p:nvPr>
            <p:ph type="sldNum" sz="quarter" idx="12"/>
          </p:nvPr>
        </p:nvSpPr>
        <p:spPr/>
        <p:txBody>
          <a:bodyPr/>
          <a:lstStyle/>
          <a:p>
            <a:fld id="{20C916DC-B21F-42C8-BDC3-D172FB33DFF5}" type="slidenum">
              <a:rPr lang="en-US" smtClean="0"/>
              <a:pPr/>
              <a:t>10</a:t>
            </a:fld>
            <a:endParaRPr lang="en-US"/>
          </a:p>
        </p:txBody>
      </p:sp>
      <p:pic>
        <p:nvPicPr>
          <p:cNvPr id="8" name="Graphic 7" descr="Daily calendar with solid fill">
            <a:extLst>
              <a:ext uri="{FF2B5EF4-FFF2-40B4-BE49-F238E27FC236}">
                <a16:creationId xmlns:a16="http://schemas.microsoft.com/office/drawing/2014/main" id="{BFFD2425-CCBE-4505-B650-CF3B0DDFE3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46507" y="1210179"/>
            <a:ext cx="4097148" cy="4097148"/>
          </a:xfrm>
          <a:prstGeom prst="rect">
            <a:avLst/>
          </a:prstGeom>
        </p:spPr>
      </p:pic>
    </p:spTree>
    <p:custDataLst>
      <p:tags r:id="rId1"/>
    </p:custDataLst>
    <p:extLst>
      <p:ext uri="{BB962C8B-B14F-4D97-AF65-F5344CB8AC3E}">
        <p14:creationId xmlns:p14="http://schemas.microsoft.com/office/powerpoint/2010/main" val="886415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A8633-DF10-4818-809D-967DCA668432}"/>
              </a:ext>
            </a:extLst>
          </p:cNvPr>
          <p:cNvSpPr>
            <a:spLocks noGrp="1"/>
          </p:cNvSpPr>
          <p:nvPr>
            <p:ph type="title"/>
          </p:nvPr>
        </p:nvSpPr>
        <p:spPr/>
        <p:txBody>
          <a:bodyPr/>
          <a:lstStyle/>
          <a:p>
            <a:r>
              <a:rPr lang="en-US" dirty="0"/>
              <a:t>Larks and Owls</a:t>
            </a:r>
          </a:p>
        </p:txBody>
      </p:sp>
      <p:pic>
        <p:nvPicPr>
          <p:cNvPr id="10" name="Content Placeholder 9"/>
          <p:cNvPicPr>
            <a:picLocks noGrp="1" noChangeAspect="1"/>
          </p:cNvPicPr>
          <p:nvPr>
            <p:ph sz="half" idx="2"/>
          </p:nvPr>
        </p:nvPicPr>
        <p:blipFill>
          <a:blip r:embed="rId4"/>
          <a:stretch>
            <a:fillRect/>
          </a:stretch>
        </p:blipFill>
        <p:spPr>
          <a:xfrm>
            <a:off x="6710839" y="2097404"/>
            <a:ext cx="4444841" cy="2963228"/>
          </a:xfrm>
          <a:prstGeom prst="rect">
            <a:avLst/>
          </a:prstGeom>
        </p:spPr>
      </p:pic>
      <p:sp>
        <p:nvSpPr>
          <p:cNvPr id="4" name="Slide Number Placeholder 3">
            <a:extLst>
              <a:ext uri="{FF2B5EF4-FFF2-40B4-BE49-F238E27FC236}">
                <a16:creationId xmlns:a16="http://schemas.microsoft.com/office/drawing/2014/main" id="{9C0E08B4-7AD4-44AF-86BD-61A557B09ED6}"/>
              </a:ext>
            </a:extLst>
          </p:cNvPr>
          <p:cNvSpPr>
            <a:spLocks noGrp="1"/>
          </p:cNvSpPr>
          <p:nvPr>
            <p:ph type="sldNum" sz="quarter" idx="12"/>
          </p:nvPr>
        </p:nvSpPr>
        <p:spPr/>
        <p:txBody>
          <a:bodyPr/>
          <a:lstStyle/>
          <a:p>
            <a:fld id="{20C916DC-B21F-42C8-BDC3-D172FB33DFF5}" type="slidenum">
              <a:rPr lang="en-US" smtClean="0"/>
              <a:pPr/>
              <a:t>11</a:t>
            </a:fld>
            <a:endParaRPr lang="en-US"/>
          </a:p>
        </p:txBody>
      </p:sp>
      <p:pic>
        <p:nvPicPr>
          <p:cNvPr id="9" name="Content Placeholder 8"/>
          <p:cNvPicPr>
            <a:picLocks noGrp="1" noChangeAspect="1"/>
          </p:cNvPicPr>
          <p:nvPr>
            <p:ph sz="half" idx="1"/>
          </p:nvPr>
        </p:nvPicPr>
        <p:blipFill rotWithShape="1">
          <a:blip r:embed="rId5"/>
          <a:srcRect r="11558"/>
          <a:stretch/>
        </p:blipFill>
        <p:spPr>
          <a:xfrm>
            <a:off x="1096963" y="2097405"/>
            <a:ext cx="4367922" cy="2963227"/>
          </a:xfrm>
          <a:prstGeom prst="rect">
            <a:avLst/>
          </a:prstGeom>
        </p:spPr>
      </p:pic>
    </p:spTree>
    <p:custDataLst>
      <p:tags r:id="rId1"/>
    </p:custDataLst>
    <p:extLst>
      <p:ext uri="{BB962C8B-B14F-4D97-AF65-F5344CB8AC3E}">
        <p14:creationId xmlns:p14="http://schemas.microsoft.com/office/powerpoint/2010/main" val="1593904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Clockwise Rotating Shifts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66790590"/>
              </p:ext>
            </p:extLst>
          </p:nvPr>
        </p:nvGraphicFramePr>
        <p:xfrm>
          <a:off x="1096963" y="1160463"/>
          <a:ext cx="10058400" cy="4829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20C916DC-B21F-42C8-BDC3-D172FB33DFF5}" type="slidenum">
              <a:rPr lang="en-US" smtClean="0"/>
              <a:pPr/>
              <a:t>12</a:t>
            </a:fld>
            <a:endParaRPr lang="en-US"/>
          </a:p>
        </p:txBody>
      </p:sp>
      <p:grpSp>
        <p:nvGrpSpPr>
          <p:cNvPr id="6" name="Group 5"/>
          <p:cNvGrpSpPr/>
          <p:nvPr/>
        </p:nvGrpSpPr>
        <p:grpSpPr>
          <a:xfrm>
            <a:off x="5284611" y="2721685"/>
            <a:ext cx="1600283" cy="1517520"/>
            <a:chOff x="4929554" y="3513014"/>
            <a:chExt cx="866881" cy="851878"/>
          </a:xfrm>
        </p:grpSpPr>
        <p:sp>
          <p:nvSpPr>
            <p:cNvPr id="7" name="Oval 6"/>
            <p:cNvSpPr/>
            <p:nvPr/>
          </p:nvSpPr>
          <p:spPr>
            <a:xfrm>
              <a:off x="4936588" y="3513014"/>
              <a:ext cx="851877" cy="8518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9554" y="3513015"/>
              <a:ext cx="866881" cy="851877"/>
            </a:xfrm>
            <a:prstGeom prst="rect">
              <a:avLst/>
            </a:prstGeom>
          </p:spPr>
        </p:pic>
        <p:cxnSp>
          <p:nvCxnSpPr>
            <p:cNvPr id="9" name="Straight Arrow Connector 8"/>
            <p:cNvCxnSpPr/>
            <p:nvPr/>
          </p:nvCxnSpPr>
          <p:spPr>
            <a:xfrm flipV="1">
              <a:off x="5360574" y="3642919"/>
              <a:ext cx="1952" cy="3507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328037" y="3743345"/>
              <a:ext cx="185313" cy="2208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rot="18931097">
            <a:off x="4817770" y="2354665"/>
            <a:ext cx="1244251" cy="923330"/>
          </a:xfrm>
          <a:prstGeom prst="rect">
            <a:avLst/>
          </a:prstGeom>
          <a:noFill/>
        </p:spPr>
        <p:txBody>
          <a:bodyPr wrap="none" lIns="91440" tIns="45720" rIns="91440" bIns="45720">
            <a:prstTxWarp prst="textArchUp">
              <a:avLst/>
            </a:prstTxWarp>
            <a:spAutoFit/>
          </a:bodyPr>
          <a:lstStyle/>
          <a:p>
            <a:pPr algn="ctr"/>
            <a:r>
              <a:rPr lang="en-US" sz="4400" b="0" cap="none" spc="0" dirty="0">
                <a:ln w="0"/>
                <a:solidFill>
                  <a:srgbClr val="D2492A"/>
                </a:solidFill>
                <a:effectLst>
                  <a:outerShdw blurRad="38100" dist="38100" dir="2700000" algn="tl">
                    <a:srgbClr val="000000">
                      <a:alpha val="43137"/>
                    </a:srgbClr>
                  </a:outerShdw>
                </a:effectLst>
              </a:rPr>
              <a:t>Day</a:t>
            </a:r>
          </a:p>
        </p:txBody>
      </p:sp>
      <p:sp>
        <p:nvSpPr>
          <p:cNvPr id="12" name="Rectangle 11"/>
          <p:cNvSpPr/>
          <p:nvPr/>
        </p:nvSpPr>
        <p:spPr>
          <a:xfrm rot="2568953">
            <a:off x="5576097" y="2290984"/>
            <a:ext cx="2123223" cy="1324223"/>
          </a:xfrm>
          <a:prstGeom prst="rect">
            <a:avLst/>
          </a:prstGeom>
          <a:noFill/>
        </p:spPr>
        <p:txBody>
          <a:bodyPr wrap="none" lIns="91440" tIns="45720" rIns="91440" bIns="45720">
            <a:prstTxWarp prst="textArchUp">
              <a:avLst/>
            </a:prstTxWarp>
            <a:spAutoFit/>
          </a:bodyPr>
          <a:lstStyle/>
          <a:p>
            <a:pPr algn="ctr"/>
            <a:r>
              <a:rPr lang="en-US" sz="4400" dirty="0">
                <a:ln w="0"/>
                <a:solidFill>
                  <a:srgbClr val="F08865"/>
                </a:solidFill>
                <a:effectLst>
                  <a:outerShdw blurRad="38100" dist="19050" dir="2700000" algn="tl" rotWithShape="0">
                    <a:schemeClr val="dk1">
                      <a:alpha val="40000"/>
                    </a:schemeClr>
                  </a:outerShdw>
                </a:effectLst>
              </a:rPr>
              <a:t>Evening</a:t>
            </a:r>
            <a:endParaRPr lang="en-US" sz="4400" b="0" cap="none" spc="0" dirty="0">
              <a:ln w="0"/>
              <a:solidFill>
                <a:srgbClr val="F08865"/>
              </a:solidFill>
              <a:effectLst>
                <a:outerShdw blurRad="38100" dist="19050" dir="2700000" algn="tl" rotWithShape="0">
                  <a:schemeClr val="dk1">
                    <a:alpha val="40000"/>
                  </a:schemeClr>
                </a:outerShdw>
              </a:effectLst>
            </a:endParaRPr>
          </a:p>
        </p:txBody>
      </p:sp>
      <p:sp>
        <p:nvSpPr>
          <p:cNvPr id="13" name="Rectangle 12"/>
          <p:cNvSpPr/>
          <p:nvPr/>
        </p:nvSpPr>
        <p:spPr>
          <a:xfrm rot="18345266">
            <a:off x="6138226" y="3798122"/>
            <a:ext cx="1587271" cy="867914"/>
          </a:xfrm>
          <a:prstGeom prst="rect">
            <a:avLst/>
          </a:prstGeom>
          <a:noFill/>
        </p:spPr>
        <p:txBody>
          <a:bodyPr wrap="none" lIns="91440" tIns="45720" rIns="91440" bIns="45720">
            <a:prstTxWarp prst="textArchDown">
              <a:avLst/>
            </a:prstTxWarp>
            <a:spAutoFit/>
          </a:bodyPr>
          <a:lstStyle/>
          <a:p>
            <a:pPr algn="ctr"/>
            <a:r>
              <a:rPr lang="en-US" sz="4400" b="0" cap="none" spc="0" dirty="0">
                <a:ln w="0"/>
                <a:solidFill>
                  <a:srgbClr val="21314D"/>
                </a:solidFill>
                <a:effectLst>
                  <a:outerShdw blurRad="38100" dist="19050" dir="2700000" algn="tl" rotWithShape="0">
                    <a:schemeClr val="dk1">
                      <a:alpha val="40000"/>
                    </a:schemeClr>
                  </a:outerShdw>
                </a:effectLst>
              </a:rPr>
              <a:t>Night</a:t>
            </a:r>
          </a:p>
        </p:txBody>
      </p:sp>
      <p:sp>
        <p:nvSpPr>
          <p:cNvPr id="14" name="Rectangle 13"/>
          <p:cNvSpPr/>
          <p:nvPr/>
        </p:nvSpPr>
        <p:spPr>
          <a:xfrm rot="2454873">
            <a:off x="4506805" y="3798947"/>
            <a:ext cx="1791490" cy="1033969"/>
          </a:xfrm>
          <a:prstGeom prst="rect">
            <a:avLst/>
          </a:prstGeom>
          <a:noFill/>
        </p:spPr>
        <p:txBody>
          <a:bodyPr wrap="none" lIns="91440" tIns="45720" rIns="91440" bIns="45720">
            <a:prstTxWarp prst="textArchDown">
              <a:avLst/>
            </a:prstTxWarp>
            <a:spAutoFit/>
          </a:bodyPr>
          <a:lstStyle/>
          <a:p>
            <a:pPr algn="ctr"/>
            <a:r>
              <a:rPr lang="en-US" sz="4400" b="0" cap="none" spc="0" dirty="0">
                <a:ln w="0"/>
                <a:solidFill>
                  <a:srgbClr val="92A2BD"/>
                </a:solidFill>
                <a:effectLst>
                  <a:outerShdw blurRad="38100" dist="19050" dir="2700000" algn="tl" rotWithShape="0">
                    <a:schemeClr val="dk1">
                      <a:alpha val="40000"/>
                    </a:schemeClr>
                  </a:outerShdw>
                </a:effectLst>
              </a:rPr>
              <a:t>Morning</a:t>
            </a:r>
          </a:p>
        </p:txBody>
      </p:sp>
    </p:spTree>
    <p:extLst>
      <p:ext uri="{BB962C8B-B14F-4D97-AF65-F5344CB8AC3E}">
        <p14:creationId xmlns:p14="http://schemas.microsoft.com/office/powerpoint/2010/main" val="241408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66939-1CAC-49B4-88D9-11372FE7B39C}"/>
              </a:ext>
            </a:extLst>
          </p:cNvPr>
          <p:cNvSpPr>
            <a:spLocks noGrp="1"/>
          </p:cNvSpPr>
          <p:nvPr>
            <p:ph type="title"/>
          </p:nvPr>
        </p:nvSpPr>
        <p:spPr/>
        <p:txBody>
          <a:bodyPr/>
          <a:lstStyle/>
          <a:p>
            <a:r>
              <a:rPr lang="en-US" dirty="0"/>
              <a:t>Things to Remember</a:t>
            </a:r>
          </a:p>
        </p:txBody>
      </p:sp>
      <p:sp>
        <p:nvSpPr>
          <p:cNvPr id="3" name="Content Placeholder 2">
            <a:extLst>
              <a:ext uri="{FF2B5EF4-FFF2-40B4-BE49-F238E27FC236}">
                <a16:creationId xmlns:a16="http://schemas.microsoft.com/office/drawing/2014/main" id="{E4DF91D9-84FC-4118-BCF6-F70E75016BC0}"/>
              </a:ext>
            </a:extLst>
          </p:cNvPr>
          <p:cNvSpPr>
            <a:spLocks noGrp="1"/>
          </p:cNvSpPr>
          <p:nvPr>
            <p:ph sz="half" idx="1"/>
          </p:nvPr>
        </p:nvSpPr>
        <p:spPr>
          <a:xfrm>
            <a:off x="1097280" y="1944667"/>
            <a:ext cx="4937760" cy="4036255"/>
          </a:xfrm>
        </p:spPr>
        <p:txBody>
          <a:bodyPr/>
          <a:lstStyle/>
          <a:p>
            <a:pPr marL="514350" indent="-514350">
              <a:buFont typeface="+mj-lt"/>
              <a:buAutoNum type="arabicPeriod"/>
            </a:pPr>
            <a:r>
              <a:rPr lang="en-US" dirty="0"/>
              <a:t>Avoid safety-critical tasks towards the end of your shift</a:t>
            </a:r>
          </a:p>
          <a:p>
            <a:pPr marL="514350" indent="-514350">
              <a:buFont typeface="+mj-lt"/>
              <a:buAutoNum type="arabicPeriod"/>
            </a:pPr>
            <a:r>
              <a:rPr lang="en-US" dirty="0"/>
              <a:t>Commuting while tired is dangerous</a:t>
            </a:r>
          </a:p>
          <a:p>
            <a:pPr marL="514350" indent="-514350">
              <a:buFont typeface="+mj-lt"/>
              <a:buAutoNum type="arabicPeriod"/>
            </a:pPr>
            <a:r>
              <a:rPr lang="en-US" dirty="0"/>
              <a:t>Adaptation to working night shifts is rare</a:t>
            </a:r>
          </a:p>
        </p:txBody>
      </p:sp>
      <p:pic>
        <p:nvPicPr>
          <p:cNvPr id="7" name="Content Placeholder 6" descr="Right pointing backhand index outline">
            <a:extLst>
              <a:ext uri="{FF2B5EF4-FFF2-40B4-BE49-F238E27FC236}">
                <a16:creationId xmlns:a16="http://schemas.microsoft.com/office/drawing/2014/main" id="{3AB71802-A418-40F1-A537-8BFD7EB47508}"/>
              </a:ext>
            </a:extLst>
          </p:cNvPr>
          <p:cNvPicPr>
            <a:picLocks noGrp="1" noChangeAspect="1"/>
          </p:cNvPicPr>
          <p:nvPr>
            <p:ph sz="half" idx="2"/>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6996898" y="1734992"/>
            <a:ext cx="3687804" cy="3687804"/>
          </a:xfrm>
        </p:spPr>
      </p:pic>
      <p:sp>
        <p:nvSpPr>
          <p:cNvPr id="4" name="Slide Number Placeholder 3">
            <a:extLst>
              <a:ext uri="{FF2B5EF4-FFF2-40B4-BE49-F238E27FC236}">
                <a16:creationId xmlns:a16="http://schemas.microsoft.com/office/drawing/2014/main" id="{B9555782-9490-43FC-B762-CFFCEE624DFA}"/>
              </a:ext>
            </a:extLst>
          </p:cNvPr>
          <p:cNvSpPr>
            <a:spLocks noGrp="1"/>
          </p:cNvSpPr>
          <p:nvPr>
            <p:ph type="sldNum" sz="quarter" idx="12"/>
          </p:nvPr>
        </p:nvSpPr>
        <p:spPr/>
        <p:txBody>
          <a:bodyPr/>
          <a:lstStyle/>
          <a:p>
            <a:fld id="{20C916DC-B21F-42C8-BDC3-D172FB33DFF5}" type="slidenum">
              <a:rPr lang="en-US" smtClean="0"/>
              <a:pPr/>
              <a:t>13</a:t>
            </a:fld>
            <a:endParaRPr lang="en-US"/>
          </a:p>
        </p:txBody>
      </p:sp>
      <p:pic>
        <p:nvPicPr>
          <p:cNvPr id="9" name="Graphic 8" descr="Bow outline">
            <a:extLst>
              <a:ext uri="{FF2B5EF4-FFF2-40B4-BE49-F238E27FC236}">
                <a16:creationId xmlns:a16="http://schemas.microsoft.com/office/drawing/2014/main" id="{2C8A3FE4-B6DE-4C56-B981-DD94B7BE250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53820" y="1944667"/>
            <a:ext cx="1240076" cy="1240076"/>
          </a:xfrm>
          <a:prstGeom prst="rect">
            <a:avLst/>
          </a:prstGeom>
        </p:spPr>
      </p:pic>
    </p:spTree>
    <p:extLst>
      <p:ext uri="{BB962C8B-B14F-4D97-AF65-F5344CB8AC3E}">
        <p14:creationId xmlns:p14="http://schemas.microsoft.com/office/powerpoint/2010/main" val="3141811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19B23-4AA9-4E0D-82EF-DD08E8F14F42}"/>
              </a:ext>
            </a:extLst>
          </p:cNvPr>
          <p:cNvSpPr>
            <a:spLocks noGrp="1"/>
          </p:cNvSpPr>
          <p:nvPr>
            <p:ph type="title"/>
          </p:nvPr>
        </p:nvSpPr>
        <p:spPr/>
        <p:txBody>
          <a:bodyPr/>
          <a:lstStyle/>
          <a:p>
            <a:r>
              <a:rPr lang="en-US" dirty="0"/>
              <a:t>Surviving Shift Work</a:t>
            </a:r>
          </a:p>
        </p:txBody>
      </p:sp>
      <p:sp>
        <p:nvSpPr>
          <p:cNvPr id="4" name="Slide Number Placeholder 3">
            <a:extLst>
              <a:ext uri="{FF2B5EF4-FFF2-40B4-BE49-F238E27FC236}">
                <a16:creationId xmlns:a16="http://schemas.microsoft.com/office/drawing/2014/main" id="{326D02CD-C460-4B21-B128-636244AC8523}"/>
              </a:ext>
            </a:extLst>
          </p:cNvPr>
          <p:cNvSpPr>
            <a:spLocks noGrp="1"/>
          </p:cNvSpPr>
          <p:nvPr>
            <p:ph type="sldNum" sz="quarter" idx="12"/>
          </p:nvPr>
        </p:nvSpPr>
        <p:spPr/>
        <p:txBody>
          <a:bodyPr/>
          <a:lstStyle/>
          <a:p>
            <a:fld id="{20C916DC-B21F-42C8-BDC3-D172FB33DFF5}" type="slidenum">
              <a:rPr lang="en-US" smtClean="0"/>
              <a:pPr/>
              <a:t>14</a:t>
            </a:fld>
            <a:endParaRPr lang="en-US"/>
          </a:p>
        </p:txBody>
      </p:sp>
      <p:sp>
        <p:nvSpPr>
          <p:cNvPr id="6" name="Rectangle: Rounded Corners 5">
            <a:extLst>
              <a:ext uri="{FF2B5EF4-FFF2-40B4-BE49-F238E27FC236}">
                <a16:creationId xmlns:a16="http://schemas.microsoft.com/office/drawing/2014/main" id="{4ADBCA5F-F686-43B0-8092-75E42A7D656A}"/>
              </a:ext>
            </a:extLst>
          </p:cNvPr>
          <p:cNvSpPr/>
          <p:nvPr/>
        </p:nvSpPr>
        <p:spPr>
          <a:xfrm>
            <a:off x="1431170" y="1414671"/>
            <a:ext cx="2722195" cy="4296010"/>
          </a:xfrm>
          <a:prstGeom prst="roundRect">
            <a:avLst/>
          </a:prstGeom>
          <a:solidFill>
            <a:schemeClr val="bg1"/>
          </a:solidFill>
          <a:ln w="254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3CF2074-E8A0-4D87-974B-2BE016F90EC4}"/>
              </a:ext>
            </a:extLst>
          </p:cNvPr>
          <p:cNvSpPr/>
          <p:nvPr/>
        </p:nvSpPr>
        <p:spPr>
          <a:xfrm>
            <a:off x="4541057" y="1414671"/>
            <a:ext cx="2722195" cy="4296010"/>
          </a:xfrm>
          <a:prstGeom prst="round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6FBF7A6-CA84-4A59-979D-505CA190F9CF}"/>
              </a:ext>
            </a:extLst>
          </p:cNvPr>
          <p:cNvSpPr/>
          <p:nvPr/>
        </p:nvSpPr>
        <p:spPr>
          <a:xfrm>
            <a:off x="7650944" y="1414671"/>
            <a:ext cx="2722195" cy="4296010"/>
          </a:xfrm>
          <a:prstGeom prst="roundRect">
            <a:avLst/>
          </a:prstGeom>
          <a:solidFill>
            <a:schemeClr val="bg1"/>
          </a:solidFill>
          <a:ln w="25400">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BA281DF-C8D8-403F-9705-1FD8709CEE0D}"/>
              </a:ext>
            </a:extLst>
          </p:cNvPr>
          <p:cNvSpPr/>
          <p:nvPr/>
        </p:nvSpPr>
        <p:spPr>
          <a:xfrm>
            <a:off x="1690174" y="1700463"/>
            <a:ext cx="2204185" cy="1414914"/>
          </a:xfrm>
          <a:prstGeom prst="roundRect">
            <a:avLst/>
          </a:prstGeom>
          <a:solidFill>
            <a:srgbClr val="3E578E"/>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1A66964-B219-44FF-9684-7EFCF4564457}"/>
              </a:ext>
            </a:extLst>
          </p:cNvPr>
          <p:cNvSpPr/>
          <p:nvPr/>
        </p:nvSpPr>
        <p:spPr>
          <a:xfrm>
            <a:off x="4800061" y="1703672"/>
            <a:ext cx="2204185" cy="1414914"/>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D647956-CCBB-40F9-8B47-C170D139DF83}"/>
              </a:ext>
            </a:extLst>
          </p:cNvPr>
          <p:cNvSpPr/>
          <p:nvPr/>
        </p:nvSpPr>
        <p:spPr>
          <a:xfrm>
            <a:off x="7909948" y="1700463"/>
            <a:ext cx="2204185" cy="1414914"/>
          </a:xfrm>
          <a:prstGeom prst="roundRect">
            <a:avLst/>
          </a:prstGeom>
          <a:solidFill>
            <a:srgbClr val="D2492A"/>
          </a:solidFill>
          <a:ln>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Sleep with solid fill">
            <a:extLst>
              <a:ext uri="{FF2B5EF4-FFF2-40B4-BE49-F238E27FC236}">
                <a16:creationId xmlns:a16="http://schemas.microsoft.com/office/drawing/2014/main" id="{0044531F-9CA4-46B0-A059-2B17499528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34941" y="1414671"/>
            <a:ext cx="1908115" cy="1908115"/>
          </a:xfrm>
          <a:prstGeom prst="rect">
            <a:avLst/>
          </a:prstGeom>
        </p:spPr>
      </p:pic>
      <p:pic>
        <p:nvPicPr>
          <p:cNvPr id="13" name="Content Placeholder 7" descr="Table setting with solid fill">
            <a:extLst>
              <a:ext uri="{FF2B5EF4-FFF2-40B4-BE49-F238E27FC236}">
                <a16:creationId xmlns:a16="http://schemas.microsoft.com/office/drawing/2014/main" id="{537887A6-E403-46EA-8C46-14F111CC1B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84905" y="1519305"/>
            <a:ext cx="1908115" cy="1908115"/>
          </a:xfrm>
          <a:prstGeom prst="rect">
            <a:avLst/>
          </a:prstGeom>
        </p:spPr>
      </p:pic>
      <p:pic>
        <p:nvPicPr>
          <p:cNvPr id="14" name="Graphic 13" descr="Connections with solid fill">
            <a:extLst>
              <a:ext uri="{FF2B5EF4-FFF2-40B4-BE49-F238E27FC236}">
                <a16:creationId xmlns:a16="http://schemas.microsoft.com/office/drawing/2014/main" id="{12D32686-EFFE-40E9-B8F1-5E10BA4F6D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87833" y="1583712"/>
            <a:ext cx="1648414" cy="1648414"/>
          </a:xfrm>
          <a:prstGeom prst="rect">
            <a:avLst/>
          </a:prstGeom>
        </p:spPr>
      </p:pic>
      <p:sp>
        <p:nvSpPr>
          <p:cNvPr id="15" name="TextBox 14">
            <a:extLst>
              <a:ext uri="{FF2B5EF4-FFF2-40B4-BE49-F238E27FC236}">
                <a16:creationId xmlns:a16="http://schemas.microsoft.com/office/drawing/2014/main" id="{8EE0960E-DE30-414A-AF26-70895BC0297D}"/>
              </a:ext>
            </a:extLst>
          </p:cNvPr>
          <p:cNvSpPr txBox="1"/>
          <p:nvPr/>
        </p:nvSpPr>
        <p:spPr>
          <a:xfrm>
            <a:off x="2155194" y="3259344"/>
            <a:ext cx="1274143" cy="523220"/>
          </a:xfrm>
          <a:prstGeom prst="rect">
            <a:avLst/>
          </a:prstGeom>
          <a:noFill/>
        </p:spPr>
        <p:txBody>
          <a:bodyPr wrap="square" rtlCol="0">
            <a:spAutoFit/>
          </a:bodyPr>
          <a:lstStyle/>
          <a:p>
            <a:pPr algn="ctr"/>
            <a:r>
              <a:rPr lang="en-US" sz="2800" dirty="0">
                <a:solidFill>
                  <a:srgbClr val="3E578E"/>
                </a:solidFill>
                <a:latin typeface="Arial Black" panose="020B0A04020102020204" pitchFamily="34" charset="0"/>
              </a:rPr>
              <a:t>Sleep</a:t>
            </a:r>
          </a:p>
        </p:txBody>
      </p:sp>
      <p:sp>
        <p:nvSpPr>
          <p:cNvPr id="16" name="TextBox 15">
            <a:extLst>
              <a:ext uri="{FF2B5EF4-FFF2-40B4-BE49-F238E27FC236}">
                <a16:creationId xmlns:a16="http://schemas.microsoft.com/office/drawing/2014/main" id="{5607481D-156C-49D1-87D7-F441D1D791CB}"/>
              </a:ext>
            </a:extLst>
          </p:cNvPr>
          <p:cNvSpPr txBox="1"/>
          <p:nvPr/>
        </p:nvSpPr>
        <p:spPr>
          <a:xfrm>
            <a:off x="5247587" y="3256308"/>
            <a:ext cx="1309132" cy="523220"/>
          </a:xfrm>
          <a:prstGeom prst="rect">
            <a:avLst/>
          </a:prstGeom>
          <a:noFill/>
        </p:spPr>
        <p:txBody>
          <a:bodyPr wrap="square" rtlCol="0">
            <a:spAutoFit/>
          </a:bodyPr>
          <a:lstStyle/>
          <a:p>
            <a:pPr algn="ctr"/>
            <a:r>
              <a:rPr lang="en-US" sz="2800" dirty="0">
                <a:solidFill>
                  <a:srgbClr val="92D050"/>
                </a:solidFill>
                <a:latin typeface="Arial Black" panose="020B0A04020102020204" pitchFamily="34" charset="0"/>
              </a:rPr>
              <a:t>Eat</a:t>
            </a:r>
          </a:p>
        </p:txBody>
      </p:sp>
      <p:sp>
        <p:nvSpPr>
          <p:cNvPr id="17" name="TextBox 16">
            <a:extLst>
              <a:ext uri="{FF2B5EF4-FFF2-40B4-BE49-F238E27FC236}">
                <a16:creationId xmlns:a16="http://schemas.microsoft.com/office/drawing/2014/main" id="{3D9C2D89-BB4D-455E-BE78-E4A0783851DA}"/>
              </a:ext>
            </a:extLst>
          </p:cNvPr>
          <p:cNvSpPr txBox="1"/>
          <p:nvPr/>
        </p:nvSpPr>
        <p:spPr>
          <a:xfrm>
            <a:off x="8107363" y="3256308"/>
            <a:ext cx="2006770" cy="523220"/>
          </a:xfrm>
          <a:prstGeom prst="rect">
            <a:avLst/>
          </a:prstGeom>
          <a:noFill/>
        </p:spPr>
        <p:txBody>
          <a:bodyPr wrap="square" rtlCol="0">
            <a:spAutoFit/>
          </a:bodyPr>
          <a:lstStyle/>
          <a:p>
            <a:pPr algn="ctr"/>
            <a:r>
              <a:rPr lang="en-US" sz="2800" dirty="0">
                <a:solidFill>
                  <a:srgbClr val="D2492A"/>
                </a:solidFill>
                <a:latin typeface="Arial Black" panose="020B0A04020102020204" pitchFamily="34" charset="0"/>
              </a:rPr>
              <a:t>Socialize</a:t>
            </a:r>
          </a:p>
        </p:txBody>
      </p:sp>
      <p:sp>
        <p:nvSpPr>
          <p:cNvPr id="18" name="Arrow: Left-Right 17">
            <a:extLst>
              <a:ext uri="{FF2B5EF4-FFF2-40B4-BE49-F238E27FC236}">
                <a16:creationId xmlns:a16="http://schemas.microsoft.com/office/drawing/2014/main" id="{816D890A-E84E-4472-8356-463C915B1B0B}"/>
              </a:ext>
            </a:extLst>
          </p:cNvPr>
          <p:cNvSpPr/>
          <p:nvPr/>
        </p:nvSpPr>
        <p:spPr>
          <a:xfrm>
            <a:off x="1690173" y="4088532"/>
            <a:ext cx="8423959" cy="1185755"/>
          </a:xfrm>
          <a:prstGeom prst="leftRightArrow">
            <a:avLst/>
          </a:prstGeom>
          <a:solidFill>
            <a:schemeClr val="tx1">
              <a:lumMod val="75000"/>
              <a:lumOff val="25000"/>
            </a:schemeClr>
          </a:solidFill>
          <a:ln>
            <a:solidFill>
              <a:schemeClr val="tx1">
                <a:lumMod val="75000"/>
                <a:lumOff val="25000"/>
              </a:schemeClr>
            </a:solidFill>
          </a:ln>
        </p:spPr>
        <p:style>
          <a:lnRef idx="2">
            <a:scrgbClr r="0" g="0" b="0"/>
          </a:lnRef>
          <a:fillRef idx="1">
            <a:scrgbClr r="0" g="0" b="0"/>
          </a:fillRef>
          <a:effectRef idx="0">
            <a:schemeClr val="dk2">
              <a:tint val="60000"/>
              <a:hueOff val="0"/>
              <a:satOff val="0"/>
              <a:lumOff val="0"/>
              <a:alphaOff val="0"/>
            </a:schemeClr>
          </a:effectRef>
          <a:fontRef idx="minor">
            <a:schemeClr val="dk1">
              <a:hueOff val="0"/>
              <a:satOff val="0"/>
              <a:lumOff val="0"/>
              <a:alphaOff val="0"/>
            </a:schemeClr>
          </a:fontRef>
        </p:style>
      </p:sp>
      <p:sp>
        <p:nvSpPr>
          <p:cNvPr id="19" name="TextBox 18">
            <a:extLst>
              <a:ext uri="{FF2B5EF4-FFF2-40B4-BE49-F238E27FC236}">
                <a16:creationId xmlns:a16="http://schemas.microsoft.com/office/drawing/2014/main" id="{1A398BC2-F946-428E-8D7F-D4C8B3CEE718}"/>
              </a:ext>
            </a:extLst>
          </p:cNvPr>
          <p:cNvSpPr txBox="1"/>
          <p:nvPr/>
        </p:nvSpPr>
        <p:spPr>
          <a:xfrm>
            <a:off x="2292679" y="4419799"/>
            <a:ext cx="7218946" cy="523220"/>
          </a:xfrm>
          <a:prstGeom prst="rect">
            <a:avLst/>
          </a:prstGeom>
          <a:noFill/>
        </p:spPr>
        <p:txBody>
          <a:bodyPr wrap="square" rtlCol="0">
            <a:spAutoFit/>
          </a:bodyPr>
          <a:lstStyle/>
          <a:p>
            <a:pPr algn="ctr"/>
            <a:r>
              <a:rPr lang="en-US" sz="2800" dirty="0">
                <a:solidFill>
                  <a:schemeClr val="bg1"/>
                </a:solidFill>
                <a:latin typeface="Arial Black" panose="020B0A04020102020204" pitchFamily="34" charset="0"/>
              </a:rPr>
              <a:t>When and how do I do </a:t>
            </a:r>
            <a:r>
              <a:rPr lang="en-US" sz="2800" b="1" dirty="0">
                <a:solidFill>
                  <a:schemeClr val="bg1"/>
                </a:solidFill>
                <a:latin typeface="Lucida Handwriting" panose="03010101010101010101" pitchFamily="66" charset="0"/>
              </a:rPr>
              <a:t>Life</a:t>
            </a:r>
            <a:r>
              <a:rPr lang="en-US" sz="2800" dirty="0">
                <a:solidFill>
                  <a:schemeClr val="bg1"/>
                </a:solidFill>
                <a:latin typeface="Lucida Handwriting" panose="03010101010101010101" pitchFamily="66" charset="0"/>
              </a:rPr>
              <a:t> </a:t>
            </a:r>
            <a:r>
              <a:rPr lang="en-US" sz="2800" dirty="0">
                <a:solidFill>
                  <a:schemeClr val="bg1"/>
                </a:solidFill>
                <a:latin typeface="Arial Black" panose="020B0A04020102020204" pitchFamily="34" charset="0"/>
              </a:rPr>
              <a:t>?</a:t>
            </a:r>
          </a:p>
        </p:txBody>
      </p:sp>
    </p:spTree>
    <p:extLst>
      <p:ext uri="{BB962C8B-B14F-4D97-AF65-F5344CB8AC3E}">
        <p14:creationId xmlns:p14="http://schemas.microsoft.com/office/powerpoint/2010/main" val="329117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10179"/>
            <a:ext cx="4061860" cy="3856343"/>
          </a:xfrm>
        </p:spPr>
        <p:txBody>
          <a:bodyPr>
            <a:normAutofit/>
          </a:bodyPr>
          <a:lstStyle/>
          <a:p>
            <a:pPr algn="ctr"/>
            <a:r>
              <a:rPr lang="en-US" sz="5400" dirty="0">
                <a:latin typeface="Lucida Handwriting" panose="03010101010101010101" pitchFamily="66" charset="0"/>
              </a:rPr>
              <a:t>Sleep</a:t>
            </a:r>
            <a:br>
              <a:rPr lang="en-US" sz="5400" dirty="0">
                <a:latin typeface="Lucida Handwriting" panose="03010101010101010101" pitchFamily="66" charset="0"/>
              </a:rPr>
            </a:br>
            <a:br>
              <a:rPr lang="en-US" sz="5400" dirty="0">
                <a:latin typeface="Lucida Handwriting" panose="03010101010101010101" pitchFamily="66" charset="0"/>
              </a:rPr>
            </a:br>
            <a:r>
              <a:rPr lang="en-US" cap="all" dirty="0"/>
              <a:t>why is it </a:t>
            </a:r>
            <a:br>
              <a:rPr lang="en-US" cap="all" dirty="0"/>
            </a:br>
            <a:r>
              <a:rPr lang="en-US" cap="all" dirty="0"/>
              <a:t>so hard?</a:t>
            </a:r>
          </a:p>
        </p:txBody>
      </p:sp>
      <p:sp>
        <p:nvSpPr>
          <p:cNvPr id="4" name="Slide Number Placeholder 3"/>
          <p:cNvSpPr>
            <a:spLocks noGrp="1"/>
          </p:cNvSpPr>
          <p:nvPr>
            <p:ph type="sldNum" sz="quarter" idx="12"/>
          </p:nvPr>
        </p:nvSpPr>
        <p:spPr/>
        <p:txBody>
          <a:bodyPr/>
          <a:lstStyle/>
          <a:p>
            <a:fld id="{20C916DC-B21F-42C8-BDC3-D172FB33DFF5}" type="slidenum">
              <a:rPr lang="en-US" smtClean="0"/>
              <a:pPr/>
              <a:t>15</a:t>
            </a:fld>
            <a:endParaRPr lang="en-US"/>
          </a:p>
        </p:txBody>
      </p:sp>
      <p:grpSp>
        <p:nvGrpSpPr>
          <p:cNvPr id="3" name="Group 2">
            <a:extLst>
              <a:ext uri="{FF2B5EF4-FFF2-40B4-BE49-F238E27FC236}">
                <a16:creationId xmlns:a16="http://schemas.microsoft.com/office/drawing/2014/main" id="{4C8E6C75-CD58-439C-9439-02664C87F888}"/>
              </a:ext>
            </a:extLst>
          </p:cNvPr>
          <p:cNvGrpSpPr/>
          <p:nvPr/>
        </p:nvGrpSpPr>
        <p:grpSpPr>
          <a:xfrm>
            <a:off x="5933978" y="1257347"/>
            <a:ext cx="4392326" cy="3762005"/>
            <a:chOff x="5925956" y="1405046"/>
            <a:chExt cx="2204185" cy="1908115"/>
          </a:xfrm>
        </p:grpSpPr>
        <p:sp>
          <p:nvSpPr>
            <p:cNvPr id="11" name="Rectangle: Rounded Corners 10">
              <a:extLst>
                <a:ext uri="{FF2B5EF4-FFF2-40B4-BE49-F238E27FC236}">
                  <a16:creationId xmlns:a16="http://schemas.microsoft.com/office/drawing/2014/main" id="{7E6B1701-672B-4DC5-8A64-65AC3774FBEB}"/>
                </a:ext>
              </a:extLst>
            </p:cNvPr>
            <p:cNvSpPr/>
            <p:nvPr/>
          </p:nvSpPr>
          <p:spPr>
            <a:xfrm>
              <a:off x="5925956" y="1690838"/>
              <a:ext cx="2204185" cy="141491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Sleep with solid fill">
              <a:extLst>
                <a:ext uri="{FF2B5EF4-FFF2-40B4-BE49-F238E27FC236}">
                  <a16:creationId xmlns:a16="http://schemas.microsoft.com/office/drawing/2014/main" id="{F8066CEF-9C74-45EC-A38B-CD71BF9EAC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70723" y="1405046"/>
              <a:ext cx="1908115" cy="1908115"/>
            </a:xfrm>
            <a:prstGeom prst="rect">
              <a:avLst/>
            </a:prstGeom>
          </p:spPr>
        </p:pic>
      </p:grpSp>
    </p:spTree>
    <p:custDataLst>
      <p:tags r:id="rId1"/>
    </p:custDataLst>
    <p:extLst>
      <p:ext uri="{BB962C8B-B14F-4D97-AF65-F5344CB8AC3E}">
        <p14:creationId xmlns:p14="http://schemas.microsoft.com/office/powerpoint/2010/main" val="2402616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097280" y="998376"/>
            <a:ext cx="10058400" cy="317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1E8D878-B608-4CF7-A1E9-103CCAC603E1}"/>
              </a:ext>
            </a:extLst>
          </p:cNvPr>
          <p:cNvSpPr txBox="1"/>
          <p:nvPr/>
        </p:nvSpPr>
        <p:spPr>
          <a:xfrm>
            <a:off x="1492469" y="998376"/>
            <a:ext cx="8124497" cy="4247317"/>
          </a:xfrm>
          <a:prstGeom prst="rect">
            <a:avLst/>
          </a:prstGeom>
          <a:solidFill>
            <a:schemeClr val="bg1"/>
          </a:solidFill>
        </p:spPr>
        <p:txBody>
          <a:bodyPr wrap="square" rtlCol="0">
            <a:spAutoFit/>
          </a:bodyPr>
          <a:lstStyle/>
          <a:p>
            <a:pPr algn="ctr"/>
            <a:r>
              <a:rPr lang="en-US" sz="5400" dirty="0">
                <a:solidFill>
                  <a:schemeClr val="tx1">
                    <a:lumMod val="75000"/>
                    <a:lumOff val="25000"/>
                  </a:schemeClr>
                </a:solidFill>
                <a:latin typeface="Arial Black" panose="020B0A04020102020204" pitchFamily="34" charset="0"/>
              </a:rPr>
              <a:t>People who work nights tend to sleep </a:t>
            </a:r>
            <a:r>
              <a:rPr lang="en-US" sz="5400" dirty="0">
                <a:solidFill>
                  <a:srgbClr val="D2492A"/>
                </a:solidFill>
                <a:latin typeface="Arial Black" panose="020B0A04020102020204" pitchFamily="34" charset="0"/>
              </a:rPr>
              <a:t>4</a:t>
            </a:r>
            <a:r>
              <a:rPr lang="en-US" sz="5400" dirty="0">
                <a:solidFill>
                  <a:schemeClr val="tx1">
                    <a:lumMod val="75000"/>
                    <a:lumOff val="25000"/>
                  </a:schemeClr>
                </a:solidFill>
                <a:latin typeface="Arial Black" panose="020B0A04020102020204" pitchFamily="34" charset="0"/>
              </a:rPr>
              <a:t> hours less per week than day workers.</a:t>
            </a:r>
          </a:p>
        </p:txBody>
      </p:sp>
      <p:sp>
        <p:nvSpPr>
          <p:cNvPr id="8" name="Rectangle 7">
            <a:extLst>
              <a:ext uri="{FF2B5EF4-FFF2-40B4-BE49-F238E27FC236}">
                <a16:creationId xmlns:a16="http://schemas.microsoft.com/office/drawing/2014/main" id="{B2352E20-CE30-4A37-AAA3-AD4786F7EDB4}"/>
              </a:ext>
            </a:extLst>
          </p:cNvPr>
          <p:cNvSpPr/>
          <p:nvPr/>
        </p:nvSpPr>
        <p:spPr>
          <a:xfrm>
            <a:off x="262757" y="656897"/>
            <a:ext cx="11456276" cy="5255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ACDABA0-F67C-4CFE-A7B8-D39F9EC7EA67}"/>
              </a:ext>
            </a:extLst>
          </p:cNvPr>
          <p:cNvSpPr txBox="1"/>
          <p:nvPr/>
        </p:nvSpPr>
        <p:spPr>
          <a:xfrm>
            <a:off x="3409252" y="1995650"/>
            <a:ext cx="5373495" cy="2123658"/>
          </a:xfrm>
          <a:prstGeom prst="rect">
            <a:avLst/>
          </a:prstGeom>
          <a:solidFill>
            <a:schemeClr val="bg1"/>
          </a:solidFill>
        </p:spPr>
        <p:txBody>
          <a:bodyPr wrap="square" rtlCol="0">
            <a:spAutoFit/>
          </a:bodyPr>
          <a:lstStyle/>
          <a:p>
            <a:pPr algn="ctr"/>
            <a:r>
              <a:rPr lang="en-US" sz="6600" dirty="0">
                <a:solidFill>
                  <a:srgbClr val="3E578E"/>
                </a:solidFill>
                <a:latin typeface="Arial Black" panose="020B0A04020102020204" pitchFamily="34" charset="0"/>
              </a:rPr>
              <a:t>7-9 hours each night</a:t>
            </a:r>
          </a:p>
        </p:txBody>
      </p:sp>
      <p:sp>
        <p:nvSpPr>
          <p:cNvPr id="3" name="Content Placeholder 2"/>
          <p:cNvSpPr>
            <a:spLocks noGrp="1"/>
          </p:cNvSpPr>
          <p:nvPr>
            <p:ph idx="1"/>
          </p:nvPr>
        </p:nvSpPr>
        <p:spPr>
          <a:xfrm>
            <a:off x="835792" y="1995650"/>
            <a:ext cx="10520413" cy="2123658"/>
          </a:xfrm>
          <a:solidFill>
            <a:schemeClr val="bg1"/>
          </a:solidFill>
        </p:spPr>
        <p:txBody>
          <a:bodyPr>
            <a:normAutofit/>
          </a:bodyPr>
          <a:lstStyle/>
          <a:p>
            <a:pPr algn="ctr"/>
            <a:r>
              <a:rPr lang="en-US" sz="6600" dirty="0">
                <a:solidFill>
                  <a:srgbClr val="D2492A"/>
                </a:solidFill>
                <a:latin typeface="Arial Black" panose="020B0A04020102020204" pitchFamily="34" charset="0"/>
              </a:rPr>
              <a:t>How much sleep </a:t>
            </a:r>
          </a:p>
          <a:p>
            <a:pPr algn="ctr"/>
            <a:r>
              <a:rPr lang="en-US" sz="6600" dirty="0">
                <a:solidFill>
                  <a:srgbClr val="D2492A"/>
                </a:solidFill>
                <a:latin typeface="Arial Black" panose="020B0A04020102020204" pitchFamily="34" charset="0"/>
              </a:rPr>
              <a:t>is enough?</a:t>
            </a:r>
          </a:p>
          <a:p>
            <a:endParaRPr lang="en-US" dirty="0"/>
          </a:p>
        </p:txBody>
      </p:sp>
      <p:sp>
        <p:nvSpPr>
          <p:cNvPr id="4" name="Slide Number Placeholder 3"/>
          <p:cNvSpPr>
            <a:spLocks noGrp="1"/>
          </p:cNvSpPr>
          <p:nvPr>
            <p:ph type="sldNum" sz="quarter" idx="12"/>
          </p:nvPr>
        </p:nvSpPr>
        <p:spPr/>
        <p:txBody>
          <a:bodyPr/>
          <a:lstStyle/>
          <a:p>
            <a:fld id="{20C916DC-B21F-42C8-BDC3-D172FB33DFF5}" type="slidenum">
              <a:rPr lang="en-US" smtClean="0"/>
              <a:pPr/>
              <a:t>16</a:t>
            </a:fld>
            <a:endParaRPr lang="en-US"/>
          </a:p>
        </p:txBody>
      </p:sp>
      <p:pic>
        <p:nvPicPr>
          <p:cNvPr id="5" name="Graphic 4" descr="Snooze with solid fill">
            <a:extLst>
              <a:ext uri="{FF2B5EF4-FFF2-40B4-BE49-F238E27FC236}">
                <a16:creationId xmlns:a16="http://schemas.microsoft.com/office/drawing/2014/main" id="{F198B3DD-6AE5-46DD-9141-20639111B24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76127" y="3429000"/>
            <a:ext cx="2337336" cy="2337336"/>
          </a:xfrm>
          <a:prstGeom prst="rect">
            <a:avLst/>
          </a:prstGeom>
        </p:spPr>
      </p:pic>
    </p:spTree>
    <p:custDataLst>
      <p:tags r:id="rId1"/>
    </p:custDataLst>
    <p:extLst>
      <p:ext uri="{BB962C8B-B14F-4D97-AF65-F5344CB8AC3E}">
        <p14:creationId xmlns:p14="http://schemas.microsoft.com/office/powerpoint/2010/main" val="389776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bg/>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6" grpId="1" animBg="1"/>
      <p:bldP spid="3"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Vicious Cycle</a:t>
            </a:r>
          </a:p>
        </p:txBody>
      </p:sp>
      <p:sp>
        <p:nvSpPr>
          <p:cNvPr id="4" name="Slide Number Placeholder 3"/>
          <p:cNvSpPr>
            <a:spLocks noGrp="1"/>
          </p:cNvSpPr>
          <p:nvPr>
            <p:ph type="sldNum" sz="quarter" idx="12"/>
          </p:nvPr>
        </p:nvSpPr>
        <p:spPr/>
        <p:txBody>
          <a:bodyPr/>
          <a:lstStyle/>
          <a:p>
            <a:fld id="{20C916DC-B21F-42C8-BDC3-D172FB33DFF5}" type="slidenum">
              <a:rPr lang="en-US" smtClean="0"/>
              <a:pPr/>
              <a:t>17</a:t>
            </a:fld>
            <a:endParaRPr lang="en-US"/>
          </a:p>
        </p:txBody>
      </p:sp>
      <p:grpSp>
        <p:nvGrpSpPr>
          <p:cNvPr id="5" name="Group 4"/>
          <p:cNvGrpSpPr/>
          <p:nvPr/>
        </p:nvGrpSpPr>
        <p:grpSpPr>
          <a:xfrm>
            <a:off x="5047431" y="1211683"/>
            <a:ext cx="2097137" cy="2097137"/>
            <a:chOff x="3980631" y="1328"/>
            <a:chExt cx="2097137" cy="2097137"/>
          </a:xfrm>
        </p:grpSpPr>
        <p:sp>
          <p:nvSpPr>
            <p:cNvPr id="12" name="Oval 11"/>
            <p:cNvSpPr/>
            <p:nvPr/>
          </p:nvSpPr>
          <p:spPr>
            <a:xfrm>
              <a:off x="3980631" y="1328"/>
              <a:ext cx="2097137" cy="2097137"/>
            </a:xfrm>
            <a:prstGeom prst="ellipse">
              <a:avLst/>
            </a:prstGeom>
            <a:solidFill>
              <a:schemeClr val="bg1"/>
            </a:solidFill>
            <a:ln w="101600">
              <a:solidFill>
                <a:srgbClr val="3E578E"/>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3" name="Oval 4"/>
            <p:cNvSpPr txBox="1"/>
            <p:nvPr/>
          </p:nvSpPr>
          <p:spPr>
            <a:xfrm>
              <a:off x="4194840" y="304083"/>
              <a:ext cx="1730236" cy="1482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rgbClr val="3E578E"/>
                  </a:solidFill>
                </a:rPr>
                <a:t>Sleep Deprivation</a:t>
              </a:r>
            </a:p>
          </p:txBody>
        </p:sp>
      </p:grpSp>
      <p:grpSp>
        <p:nvGrpSpPr>
          <p:cNvPr id="6" name="Group 5"/>
          <p:cNvGrpSpPr/>
          <p:nvPr/>
        </p:nvGrpSpPr>
        <p:grpSpPr>
          <a:xfrm>
            <a:off x="6623240" y="3941064"/>
            <a:ext cx="2097137" cy="2097137"/>
            <a:chOff x="5556440" y="2730709"/>
            <a:chExt cx="2097137" cy="2097137"/>
          </a:xfrm>
        </p:grpSpPr>
        <p:sp>
          <p:nvSpPr>
            <p:cNvPr id="10" name="Oval 9"/>
            <p:cNvSpPr/>
            <p:nvPr/>
          </p:nvSpPr>
          <p:spPr>
            <a:xfrm>
              <a:off x="5556440" y="2730709"/>
              <a:ext cx="2097137" cy="2097137"/>
            </a:xfrm>
            <a:prstGeom prst="ellipse">
              <a:avLst/>
            </a:prstGeom>
            <a:solidFill>
              <a:schemeClr val="bg1"/>
            </a:solidFill>
            <a:ln w="101600">
              <a:solidFill>
                <a:srgbClr val="D2492A"/>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1" name="Oval 6"/>
            <p:cNvSpPr txBox="1"/>
            <p:nvPr/>
          </p:nvSpPr>
          <p:spPr>
            <a:xfrm>
              <a:off x="5863559" y="3037828"/>
              <a:ext cx="1482899" cy="1482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rgbClr val="D2492A"/>
                  </a:solidFill>
                </a:rPr>
                <a:t>Fatigue</a:t>
              </a:r>
            </a:p>
          </p:txBody>
        </p:sp>
      </p:grpSp>
      <p:grpSp>
        <p:nvGrpSpPr>
          <p:cNvPr id="7" name="Group 6"/>
          <p:cNvGrpSpPr/>
          <p:nvPr/>
        </p:nvGrpSpPr>
        <p:grpSpPr>
          <a:xfrm>
            <a:off x="3471622" y="3941064"/>
            <a:ext cx="2097137" cy="2097137"/>
            <a:chOff x="2404822" y="2730709"/>
            <a:chExt cx="2097137" cy="2097137"/>
          </a:xfrm>
        </p:grpSpPr>
        <p:sp>
          <p:nvSpPr>
            <p:cNvPr id="8" name="Oval 7"/>
            <p:cNvSpPr/>
            <p:nvPr/>
          </p:nvSpPr>
          <p:spPr>
            <a:xfrm>
              <a:off x="2404822" y="2730709"/>
              <a:ext cx="2097137" cy="2097137"/>
            </a:xfrm>
            <a:prstGeom prst="ellipse">
              <a:avLst/>
            </a:prstGeom>
            <a:solidFill>
              <a:schemeClr val="bg1"/>
            </a:solidFill>
            <a:ln w="101600">
              <a:solidFill>
                <a:srgbClr val="92D05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Oval 8"/>
            <p:cNvSpPr txBox="1"/>
            <p:nvPr/>
          </p:nvSpPr>
          <p:spPr>
            <a:xfrm>
              <a:off x="2711941" y="3037828"/>
              <a:ext cx="1482899" cy="1482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a:solidFill>
                    <a:srgbClr val="92D050"/>
                  </a:solidFill>
                </a:rPr>
                <a:t>Stressors</a:t>
              </a:r>
            </a:p>
          </p:txBody>
        </p:sp>
      </p:grpSp>
      <p:grpSp>
        <p:nvGrpSpPr>
          <p:cNvPr id="15" name="Group 14"/>
          <p:cNvGrpSpPr/>
          <p:nvPr/>
        </p:nvGrpSpPr>
        <p:grpSpPr>
          <a:xfrm>
            <a:off x="4992278" y="3382188"/>
            <a:ext cx="707783" cy="558875"/>
            <a:chOff x="3879495" y="2148847"/>
            <a:chExt cx="707783" cy="558875"/>
          </a:xfrm>
        </p:grpSpPr>
        <p:sp>
          <p:nvSpPr>
            <p:cNvPr id="16" name="Right Arrow 15"/>
            <p:cNvSpPr/>
            <p:nvPr/>
          </p:nvSpPr>
          <p:spPr>
            <a:xfrm rot="18000000">
              <a:off x="3953949" y="2074393"/>
              <a:ext cx="558875" cy="707783"/>
            </a:xfrm>
            <a:prstGeom prst="rightArrow">
              <a:avLst>
                <a:gd name="adj1" fmla="val 60000"/>
                <a:gd name="adj2" fmla="val 50000"/>
              </a:avLst>
            </a:prstGeom>
            <a:noFill/>
            <a:ln w="25400">
              <a:solidFill>
                <a:schemeClr val="tx1">
                  <a:lumMod val="75000"/>
                  <a:lumOff val="25000"/>
                </a:schemeClr>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17" name="Right Arrow 4"/>
            <p:cNvSpPr txBox="1"/>
            <p:nvPr/>
          </p:nvSpPr>
          <p:spPr>
            <a:xfrm rot="18000000">
              <a:off x="3995865" y="2288550"/>
              <a:ext cx="391213" cy="4246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dirty="0">
                <a:solidFill>
                  <a:schemeClr val="tx1">
                    <a:lumMod val="75000"/>
                    <a:lumOff val="25000"/>
                  </a:schemeClr>
                </a:solidFill>
              </a:endParaRPr>
            </a:p>
          </p:txBody>
        </p:sp>
      </p:grpSp>
      <p:grpSp>
        <p:nvGrpSpPr>
          <p:cNvPr id="18" name="Group 17"/>
          <p:cNvGrpSpPr/>
          <p:nvPr/>
        </p:nvGrpSpPr>
        <p:grpSpPr>
          <a:xfrm>
            <a:off x="6491119" y="3382189"/>
            <a:ext cx="707783" cy="558875"/>
            <a:chOff x="5455304" y="2121451"/>
            <a:chExt cx="707783" cy="558875"/>
          </a:xfrm>
        </p:grpSpPr>
        <p:sp>
          <p:nvSpPr>
            <p:cNvPr id="19" name="Right Arrow 18"/>
            <p:cNvSpPr/>
            <p:nvPr/>
          </p:nvSpPr>
          <p:spPr>
            <a:xfrm rot="3600000">
              <a:off x="5529758" y="2046997"/>
              <a:ext cx="558875" cy="707783"/>
            </a:xfrm>
            <a:prstGeom prst="rightArrow">
              <a:avLst>
                <a:gd name="adj1" fmla="val 60000"/>
                <a:gd name="adj2" fmla="val 50000"/>
              </a:avLst>
            </a:prstGeom>
            <a:noFill/>
            <a:ln w="25400">
              <a:solidFill>
                <a:schemeClr val="tx1">
                  <a:lumMod val="75000"/>
                  <a:lumOff val="25000"/>
                </a:schemeClr>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20" name="Right Arrow 4"/>
            <p:cNvSpPr txBox="1"/>
            <p:nvPr/>
          </p:nvSpPr>
          <p:spPr>
            <a:xfrm rot="3600000">
              <a:off x="5571674" y="2115954"/>
              <a:ext cx="391213" cy="4246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solidFill>
                  <a:schemeClr val="tx1">
                    <a:lumMod val="75000"/>
                    <a:lumOff val="25000"/>
                  </a:schemeClr>
                </a:solidFill>
              </a:endParaRPr>
            </a:p>
          </p:txBody>
        </p:sp>
      </p:grpSp>
      <p:grpSp>
        <p:nvGrpSpPr>
          <p:cNvPr id="21" name="Group 20"/>
          <p:cNvGrpSpPr/>
          <p:nvPr/>
        </p:nvGrpSpPr>
        <p:grpSpPr>
          <a:xfrm>
            <a:off x="5776900" y="4635740"/>
            <a:ext cx="558875" cy="707783"/>
            <a:chOff x="4765579" y="3425386"/>
            <a:chExt cx="558875" cy="707783"/>
          </a:xfrm>
        </p:grpSpPr>
        <p:sp>
          <p:nvSpPr>
            <p:cNvPr id="22" name="Right Arrow 21"/>
            <p:cNvSpPr/>
            <p:nvPr/>
          </p:nvSpPr>
          <p:spPr>
            <a:xfrm rot="10800000">
              <a:off x="4765579" y="3425386"/>
              <a:ext cx="558875" cy="707783"/>
            </a:xfrm>
            <a:prstGeom prst="rightArrow">
              <a:avLst>
                <a:gd name="adj1" fmla="val 60000"/>
                <a:gd name="adj2" fmla="val 50000"/>
              </a:avLst>
            </a:prstGeom>
            <a:noFill/>
            <a:ln w="25400">
              <a:solidFill>
                <a:schemeClr val="tx1">
                  <a:lumMod val="75000"/>
                  <a:lumOff val="25000"/>
                </a:schemeClr>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sp>
        <p:sp>
          <p:nvSpPr>
            <p:cNvPr id="23" name="Right Arrow 4"/>
            <p:cNvSpPr txBox="1"/>
            <p:nvPr/>
          </p:nvSpPr>
          <p:spPr>
            <a:xfrm rot="21600000">
              <a:off x="4933241" y="3566943"/>
              <a:ext cx="391213" cy="42466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solidFill>
                  <a:schemeClr val="tx1">
                    <a:lumMod val="75000"/>
                    <a:lumOff val="25000"/>
                  </a:schemeClr>
                </a:solidFill>
              </a:endParaRPr>
            </a:p>
          </p:txBody>
        </p:sp>
      </p:grpSp>
      <p:sp>
        <p:nvSpPr>
          <p:cNvPr id="27" name="Right Arrow 26"/>
          <p:cNvSpPr/>
          <p:nvPr/>
        </p:nvSpPr>
        <p:spPr>
          <a:xfrm>
            <a:off x="4488661" y="1832628"/>
            <a:ext cx="453155" cy="500743"/>
          </a:xfrm>
          <a:prstGeom prst="rightArrow">
            <a:avLst/>
          </a:prstGeom>
          <a:solidFill>
            <a:srgbClr val="3E57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296886" y="1759835"/>
            <a:ext cx="2086161" cy="646331"/>
          </a:xfrm>
          <a:prstGeom prst="rect">
            <a:avLst/>
          </a:prstGeom>
          <a:solidFill>
            <a:srgbClr val="3E578E"/>
          </a:solidFill>
        </p:spPr>
        <p:txBody>
          <a:bodyPr wrap="square" rtlCol="0">
            <a:spAutoFit/>
          </a:bodyPr>
          <a:lstStyle/>
          <a:p>
            <a:pPr marL="285750" indent="-285750">
              <a:buFont typeface="Arial" panose="020B0604020202020204" pitchFamily="34" charset="0"/>
              <a:buChar char="•"/>
            </a:pPr>
            <a:r>
              <a:rPr lang="en-US" dirty="0">
                <a:solidFill>
                  <a:schemeClr val="bg1"/>
                </a:solidFill>
              </a:rPr>
              <a:t>Work Schedule</a:t>
            </a:r>
          </a:p>
          <a:p>
            <a:pPr marL="285750" indent="-285750">
              <a:buFont typeface="Arial" panose="020B0604020202020204" pitchFamily="34" charset="0"/>
              <a:buChar char="•"/>
            </a:pPr>
            <a:r>
              <a:rPr lang="en-US" dirty="0">
                <a:solidFill>
                  <a:schemeClr val="bg1"/>
                </a:solidFill>
              </a:rPr>
              <a:t>Family/Social Life</a:t>
            </a:r>
          </a:p>
        </p:txBody>
      </p:sp>
      <p:sp>
        <p:nvSpPr>
          <p:cNvPr id="32" name="Left Arrow 31"/>
          <p:cNvSpPr/>
          <p:nvPr/>
        </p:nvSpPr>
        <p:spPr>
          <a:xfrm rot="10800000">
            <a:off x="8828313" y="4777297"/>
            <a:ext cx="435430" cy="49154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9350829" y="4527966"/>
            <a:ext cx="2086161" cy="923330"/>
          </a:xfrm>
          <a:prstGeom prst="rect">
            <a:avLst/>
          </a:prstGeom>
          <a:solidFill>
            <a:srgbClr val="D2492A"/>
          </a:solidFill>
        </p:spPr>
        <p:txBody>
          <a:bodyPr wrap="square" rtlCol="0">
            <a:spAutoFit/>
          </a:bodyPr>
          <a:lstStyle/>
          <a:p>
            <a:pPr algn="ctr"/>
            <a:r>
              <a:rPr lang="en-US" dirty="0">
                <a:solidFill>
                  <a:schemeClr val="bg1"/>
                </a:solidFill>
              </a:rPr>
              <a:t>Diminishes ability to cope with stressors in a healthy way</a:t>
            </a:r>
          </a:p>
        </p:txBody>
      </p:sp>
      <p:sp>
        <p:nvSpPr>
          <p:cNvPr id="35" name="Right Arrow 34"/>
          <p:cNvSpPr/>
          <p:nvPr/>
        </p:nvSpPr>
        <p:spPr>
          <a:xfrm rot="10800000">
            <a:off x="2908415" y="4777297"/>
            <a:ext cx="448455" cy="500743"/>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736780" y="4527966"/>
            <a:ext cx="2086161" cy="923330"/>
          </a:xfrm>
          <a:prstGeom prst="rect">
            <a:avLst/>
          </a:prstGeom>
          <a:solidFill>
            <a:srgbClr val="92D050"/>
          </a:solidFill>
        </p:spPr>
        <p:txBody>
          <a:bodyPr wrap="square" rtlCol="0">
            <a:spAutoFit/>
          </a:bodyPr>
          <a:lstStyle/>
          <a:p>
            <a:pPr marL="285750" indent="-285750">
              <a:buFont typeface="Arial" panose="020B0604020202020204" pitchFamily="34" charset="0"/>
              <a:buChar char="•"/>
            </a:pPr>
            <a:r>
              <a:rPr lang="en-US" dirty="0">
                <a:solidFill>
                  <a:schemeClr val="bg1"/>
                </a:solidFill>
              </a:rPr>
              <a:t>Work </a:t>
            </a:r>
          </a:p>
          <a:p>
            <a:pPr marL="285750" indent="-285750">
              <a:buFont typeface="Arial" panose="020B0604020202020204" pitchFamily="34" charset="0"/>
              <a:buChar char="•"/>
            </a:pPr>
            <a:r>
              <a:rPr lang="en-US" dirty="0">
                <a:solidFill>
                  <a:schemeClr val="bg1"/>
                </a:solidFill>
              </a:rPr>
              <a:t>Family/Social</a:t>
            </a:r>
          </a:p>
          <a:p>
            <a:pPr marL="285750" indent="-285750">
              <a:buFont typeface="Arial" panose="020B0604020202020204" pitchFamily="34" charset="0"/>
              <a:buChar char="•"/>
            </a:pPr>
            <a:r>
              <a:rPr lang="en-US" dirty="0">
                <a:solidFill>
                  <a:schemeClr val="bg1"/>
                </a:solidFill>
              </a:rPr>
              <a:t>Financial</a:t>
            </a:r>
          </a:p>
        </p:txBody>
      </p:sp>
    </p:spTree>
    <p:extLst>
      <p:ext uri="{BB962C8B-B14F-4D97-AF65-F5344CB8AC3E}">
        <p14:creationId xmlns:p14="http://schemas.microsoft.com/office/powerpoint/2010/main" val="226133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3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2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32"/>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8" grpId="0" animBg="1"/>
      <p:bldP spid="28" grpId="1" animBg="1"/>
      <p:bldP spid="32" grpId="0" animBg="1"/>
      <p:bldP spid="32" grpId="1" animBg="1"/>
      <p:bldP spid="30" grpId="0" animBg="1"/>
      <p:bldP spid="30" grpId="1" animBg="1"/>
      <p:bldP spid="35" grpId="0" animBg="1"/>
      <p:bldP spid="35" grpId="1" animBg="1"/>
      <p:bldP spid="34" grpId="0" animBg="1"/>
      <p:bldP spid="3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098E4-70B3-40B9-8C0C-F80A36D140A7}"/>
              </a:ext>
            </a:extLst>
          </p:cNvPr>
          <p:cNvSpPr>
            <a:spLocks noGrp="1"/>
          </p:cNvSpPr>
          <p:nvPr>
            <p:ph type="title"/>
          </p:nvPr>
        </p:nvSpPr>
        <p:spPr/>
        <p:txBody>
          <a:bodyPr/>
          <a:lstStyle/>
          <a:p>
            <a:r>
              <a:rPr lang="en-US" dirty="0"/>
              <a:t>Dangers of Sleep Deprivation</a:t>
            </a:r>
          </a:p>
        </p:txBody>
      </p:sp>
      <p:sp>
        <p:nvSpPr>
          <p:cNvPr id="4" name="Slide Number Placeholder 3">
            <a:extLst>
              <a:ext uri="{FF2B5EF4-FFF2-40B4-BE49-F238E27FC236}">
                <a16:creationId xmlns:a16="http://schemas.microsoft.com/office/drawing/2014/main" id="{CAC93E71-7606-4F7E-A0D7-BBEC9952F9F0}"/>
              </a:ext>
            </a:extLst>
          </p:cNvPr>
          <p:cNvSpPr>
            <a:spLocks noGrp="1"/>
          </p:cNvSpPr>
          <p:nvPr>
            <p:ph type="sldNum" sz="quarter" idx="12"/>
          </p:nvPr>
        </p:nvSpPr>
        <p:spPr/>
        <p:txBody>
          <a:bodyPr/>
          <a:lstStyle/>
          <a:p>
            <a:fld id="{20C916DC-B21F-42C8-BDC3-D172FB33DFF5}" type="slidenum">
              <a:rPr lang="en-US" smtClean="0"/>
              <a:pPr/>
              <a:t>18</a:t>
            </a:fld>
            <a:endParaRPr lang="en-US"/>
          </a:p>
        </p:txBody>
      </p:sp>
      <p:pic>
        <p:nvPicPr>
          <p:cNvPr id="8" name="Graphic 7" descr="Brain in head with solid fill">
            <a:extLst>
              <a:ext uri="{FF2B5EF4-FFF2-40B4-BE49-F238E27FC236}">
                <a16:creationId xmlns:a16="http://schemas.microsoft.com/office/drawing/2014/main" id="{650DDEC4-65B0-4E05-B661-DC51999B2D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659561" y="1198590"/>
            <a:ext cx="4870383" cy="4713254"/>
          </a:xfrm>
          <a:prstGeom prst="rect">
            <a:avLst/>
          </a:prstGeom>
        </p:spPr>
      </p:pic>
      <p:sp>
        <p:nvSpPr>
          <p:cNvPr id="11" name="TextBox 10">
            <a:extLst>
              <a:ext uri="{FF2B5EF4-FFF2-40B4-BE49-F238E27FC236}">
                <a16:creationId xmlns:a16="http://schemas.microsoft.com/office/drawing/2014/main" id="{1CB5B14A-F817-4FB7-857A-C52E07A6FFE8}"/>
              </a:ext>
            </a:extLst>
          </p:cNvPr>
          <p:cNvSpPr txBox="1"/>
          <p:nvPr/>
        </p:nvSpPr>
        <p:spPr>
          <a:xfrm>
            <a:off x="1097280" y="1665171"/>
            <a:ext cx="2310063" cy="1323439"/>
          </a:xfrm>
          <a:prstGeom prst="rect">
            <a:avLst/>
          </a:prstGeom>
          <a:noFill/>
        </p:spPr>
        <p:txBody>
          <a:bodyPr wrap="square" rtlCol="0">
            <a:spAutoFit/>
          </a:bodyPr>
          <a:lstStyle/>
          <a:p>
            <a:r>
              <a:rPr lang="en-US" sz="4000" dirty="0">
                <a:solidFill>
                  <a:srgbClr val="21314D"/>
                </a:solidFill>
                <a:latin typeface="Arial Black" panose="020B0A04020102020204" pitchFamily="34" charset="0"/>
              </a:rPr>
              <a:t>Lack of sleep =</a:t>
            </a:r>
          </a:p>
        </p:txBody>
      </p:sp>
      <p:sp>
        <p:nvSpPr>
          <p:cNvPr id="12" name="Rectangle: Rounded Corners 11">
            <a:extLst>
              <a:ext uri="{FF2B5EF4-FFF2-40B4-BE49-F238E27FC236}">
                <a16:creationId xmlns:a16="http://schemas.microsoft.com/office/drawing/2014/main" id="{9BF63CC0-1CD0-472B-BA79-0B2DF5226F9A}"/>
              </a:ext>
            </a:extLst>
          </p:cNvPr>
          <p:cNvSpPr/>
          <p:nvPr/>
        </p:nvSpPr>
        <p:spPr>
          <a:xfrm>
            <a:off x="7244175" y="1198590"/>
            <a:ext cx="1848050" cy="1039528"/>
          </a:xfrm>
          <a:prstGeom prst="roundRect">
            <a:avLst/>
          </a:prstGeom>
          <a:noFill/>
          <a:ln w="25400">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81774E5F-788A-4606-A3CD-BC51A6BFA9F1}"/>
              </a:ext>
            </a:extLst>
          </p:cNvPr>
          <p:cNvSpPr/>
          <p:nvPr/>
        </p:nvSpPr>
        <p:spPr>
          <a:xfrm>
            <a:off x="9272115" y="1198590"/>
            <a:ext cx="1848050" cy="1039528"/>
          </a:xfrm>
          <a:prstGeom prst="roundRect">
            <a:avLst/>
          </a:prstGeom>
          <a:noFill/>
          <a:ln w="25400">
            <a:solidFill>
              <a:srgbClr val="F08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3A1616F9-BD43-4A98-B895-7F12DC78EA07}"/>
              </a:ext>
            </a:extLst>
          </p:cNvPr>
          <p:cNvSpPr/>
          <p:nvPr/>
        </p:nvSpPr>
        <p:spPr>
          <a:xfrm>
            <a:off x="7244175" y="2389472"/>
            <a:ext cx="1848050" cy="1039528"/>
          </a:xfrm>
          <a:prstGeom prst="roundRect">
            <a:avLst/>
          </a:prstGeom>
          <a:noFill/>
          <a:ln w="254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0E77DEA-BF45-468A-ADEB-28B254E5B19F}"/>
              </a:ext>
            </a:extLst>
          </p:cNvPr>
          <p:cNvSpPr/>
          <p:nvPr/>
        </p:nvSpPr>
        <p:spPr>
          <a:xfrm>
            <a:off x="9272115" y="2388451"/>
            <a:ext cx="1848050" cy="1039528"/>
          </a:xfrm>
          <a:prstGeom prst="roundRect">
            <a:avLst/>
          </a:prstGeom>
          <a:noFill/>
          <a:ln w="25400">
            <a:solidFill>
              <a:srgbClr val="91A4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B01AED4F-C305-4F3C-83A0-467367089B16}"/>
              </a:ext>
            </a:extLst>
          </p:cNvPr>
          <p:cNvSpPr/>
          <p:nvPr/>
        </p:nvSpPr>
        <p:spPr>
          <a:xfrm>
            <a:off x="7244175" y="3580354"/>
            <a:ext cx="1848050" cy="1039528"/>
          </a:xfrm>
          <a:prstGeom prst="round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ABEC5F4-4FBA-439B-8843-D7C11E1080D1}"/>
              </a:ext>
            </a:extLst>
          </p:cNvPr>
          <p:cNvSpPr/>
          <p:nvPr/>
        </p:nvSpPr>
        <p:spPr>
          <a:xfrm>
            <a:off x="9272115" y="3578312"/>
            <a:ext cx="1848050" cy="1039528"/>
          </a:xfrm>
          <a:prstGeom prst="roundRect">
            <a:avLst/>
          </a:prstGeom>
          <a:noFill/>
          <a:ln w="25400">
            <a:solidFill>
              <a:srgbClr val="BEE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Up 21">
            <a:extLst>
              <a:ext uri="{FF2B5EF4-FFF2-40B4-BE49-F238E27FC236}">
                <a16:creationId xmlns:a16="http://schemas.microsoft.com/office/drawing/2014/main" id="{8E20E454-B5D9-4AA7-9B22-CE6865E70597}"/>
              </a:ext>
            </a:extLst>
          </p:cNvPr>
          <p:cNvSpPr/>
          <p:nvPr/>
        </p:nvSpPr>
        <p:spPr>
          <a:xfrm>
            <a:off x="9362171" y="1458472"/>
            <a:ext cx="326242" cy="500513"/>
          </a:xfrm>
          <a:prstGeom prst="upArrow">
            <a:avLst/>
          </a:prstGeom>
          <a:solidFill>
            <a:srgbClr val="F08865"/>
          </a:solidFill>
          <a:ln>
            <a:solidFill>
              <a:srgbClr val="F08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AF369620-F270-4836-80B6-403CAD73EBA5}"/>
              </a:ext>
            </a:extLst>
          </p:cNvPr>
          <p:cNvSpPr/>
          <p:nvPr/>
        </p:nvSpPr>
        <p:spPr>
          <a:xfrm>
            <a:off x="9370780" y="2657958"/>
            <a:ext cx="326242" cy="500513"/>
          </a:xfrm>
          <a:prstGeom prst="upArrow">
            <a:avLst/>
          </a:prstGeom>
          <a:solidFill>
            <a:srgbClr val="92A2BD"/>
          </a:solidFill>
          <a:ln>
            <a:solidFill>
              <a:srgbClr val="92A2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Up 23">
            <a:extLst>
              <a:ext uri="{FF2B5EF4-FFF2-40B4-BE49-F238E27FC236}">
                <a16:creationId xmlns:a16="http://schemas.microsoft.com/office/drawing/2014/main" id="{6CAEE4C9-1C6E-445A-8CE5-B245476BD797}"/>
              </a:ext>
            </a:extLst>
          </p:cNvPr>
          <p:cNvSpPr/>
          <p:nvPr/>
        </p:nvSpPr>
        <p:spPr>
          <a:xfrm>
            <a:off x="9362171" y="3847819"/>
            <a:ext cx="326242" cy="500513"/>
          </a:xfrm>
          <a:prstGeom prst="upArrow">
            <a:avLst/>
          </a:prstGeom>
          <a:solidFill>
            <a:srgbClr val="BEE395"/>
          </a:solidFill>
          <a:ln>
            <a:solidFill>
              <a:srgbClr val="BEE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Up 24">
            <a:extLst>
              <a:ext uri="{FF2B5EF4-FFF2-40B4-BE49-F238E27FC236}">
                <a16:creationId xmlns:a16="http://schemas.microsoft.com/office/drawing/2014/main" id="{16A08091-0B34-4ACE-B81E-05F2921CF8F0}"/>
              </a:ext>
            </a:extLst>
          </p:cNvPr>
          <p:cNvSpPr/>
          <p:nvPr/>
        </p:nvSpPr>
        <p:spPr>
          <a:xfrm>
            <a:off x="7331308" y="3849860"/>
            <a:ext cx="326242" cy="500513"/>
          </a:xfrm>
          <a:prstGeom prst="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Up 25">
            <a:extLst>
              <a:ext uri="{FF2B5EF4-FFF2-40B4-BE49-F238E27FC236}">
                <a16:creationId xmlns:a16="http://schemas.microsoft.com/office/drawing/2014/main" id="{CEB209A1-E11A-4FA9-BF92-7DDD21EE4912}"/>
              </a:ext>
            </a:extLst>
          </p:cNvPr>
          <p:cNvSpPr/>
          <p:nvPr/>
        </p:nvSpPr>
        <p:spPr>
          <a:xfrm rot="10800000">
            <a:off x="7331308" y="2658979"/>
            <a:ext cx="326242" cy="500513"/>
          </a:xfrm>
          <a:prstGeom prst="upArrow">
            <a:avLst/>
          </a:prstGeom>
          <a:solidFill>
            <a:srgbClr val="3E578E"/>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Up 26">
            <a:extLst>
              <a:ext uri="{FF2B5EF4-FFF2-40B4-BE49-F238E27FC236}">
                <a16:creationId xmlns:a16="http://schemas.microsoft.com/office/drawing/2014/main" id="{2D18CBA3-853F-4573-A1ED-080F5914C24B}"/>
              </a:ext>
            </a:extLst>
          </p:cNvPr>
          <p:cNvSpPr/>
          <p:nvPr/>
        </p:nvSpPr>
        <p:spPr>
          <a:xfrm rot="10800000">
            <a:off x="7331308" y="1458471"/>
            <a:ext cx="326242" cy="500513"/>
          </a:xfrm>
          <a:prstGeom prst="upArrow">
            <a:avLst/>
          </a:prstGeom>
          <a:solidFill>
            <a:srgbClr val="D2492A"/>
          </a:solidFill>
          <a:ln>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88F106D-2875-456F-8B68-44DF0EA4EA1E}"/>
              </a:ext>
            </a:extLst>
          </p:cNvPr>
          <p:cNvSpPr txBox="1"/>
          <p:nvPr/>
        </p:nvSpPr>
        <p:spPr>
          <a:xfrm>
            <a:off x="7675308" y="1395188"/>
            <a:ext cx="1399160" cy="646331"/>
          </a:xfrm>
          <a:prstGeom prst="rect">
            <a:avLst/>
          </a:prstGeom>
          <a:noFill/>
        </p:spPr>
        <p:txBody>
          <a:bodyPr wrap="square" rtlCol="0">
            <a:spAutoFit/>
          </a:bodyPr>
          <a:lstStyle/>
          <a:p>
            <a:r>
              <a:rPr lang="en-US" dirty="0">
                <a:solidFill>
                  <a:schemeClr val="tx1">
                    <a:lumMod val="75000"/>
                    <a:lumOff val="25000"/>
                  </a:schemeClr>
                </a:solidFill>
                <a:latin typeface="Arial Black" panose="020B0A04020102020204" pitchFamily="34" charset="0"/>
              </a:rPr>
              <a:t>Cognitive function</a:t>
            </a:r>
          </a:p>
        </p:txBody>
      </p:sp>
      <p:sp>
        <p:nvSpPr>
          <p:cNvPr id="29" name="TextBox 28">
            <a:extLst>
              <a:ext uri="{FF2B5EF4-FFF2-40B4-BE49-F238E27FC236}">
                <a16:creationId xmlns:a16="http://schemas.microsoft.com/office/drawing/2014/main" id="{10E36C5D-CA88-4E61-B2B8-AA3CA76FBF38}"/>
              </a:ext>
            </a:extLst>
          </p:cNvPr>
          <p:cNvSpPr txBox="1"/>
          <p:nvPr/>
        </p:nvSpPr>
        <p:spPr>
          <a:xfrm>
            <a:off x="9688413" y="1256688"/>
            <a:ext cx="1640010" cy="923330"/>
          </a:xfrm>
          <a:prstGeom prst="rect">
            <a:avLst/>
          </a:prstGeom>
          <a:noFill/>
        </p:spPr>
        <p:txBody>
          <a:bodyPr wrap="square" rtlCol="0">
            <a:spAutoFit/>
          </a:bodyPr>
          <a:lstStyle/>
          <a:p>
            <a:r>
              <a:rPr lang="en-US" dirty="0">
                <a:solidFill>
                  <a:schemeClr val="tx1">
                    <a:lumMod val="75000"/>
                    <a:lumOff val="25000"/>
                  </a:schemeClr>
                </a:solidFill>
                <a:latin typeface="Arial Black" panose="020B0A04020102020204" pitchFamily="34" charset="0"/>
              </a:rPr>
              <a:t>Mental health disorders</a:t>
            </a:r>
          </a:p>
        </p:txBody>
      </p:sp>
      <p:sp>
        <p:nvSpPr>
          <p:cNvPr id="30" name="TextBox 29">
            <a:extLst>
              <a:ext uri="{FF2B5EF4-FFF2-40B4-BE49-F238E27FC236}">
                <a16:creationId xmlns:a16="http://schemas.microsoft.com/office/drawing/2014/main" id="{0888E8FF-6D32-41ED-AFAA-D77786969C38}"/>
              </a:ext>
            </a:extLst>
          </p:cNvPr>
          <p:cNvSpPr txBox="1"/>
          <p:nvPr/>
        </p:nvSpPr>
        <p:spPr>
          <a:xfrm>
            <a:off x="7683692" y="2569434"/>
            <a:ext cx="1507198" cy="646331"/>
          </a:xfrm>
          <a:prstGeom prst="rect">
            <a:avLst/>
          </a:prstGeom>
          <a:noFill/>
        </p:spPr>
        <p:txBody>
          <a:bodyPr wrap="square" rtlCol="0">
            <a:spAutoFit/>
          </a:bodyPr>
          <a:lstStyle/>
          <a:p>
            <a:r>
              <a:rPr lang="en-US" dirty="0">
                <a:solidFill>
                  <a:schemeClr val="tx1">
                    <a:lumMod val="75000"/>
                    <a:lumOff val="25000"/>
                  </a:schemeClr>
                </a:solidFill>
                <a:latin typeface="Arial Black" panose="020B0A04020102020204" pitchFamily="34" charset="0"/>
              </a:rPr>
              <a:t>Immune response</a:t>
            </a:r>
          </a:p>
        </p:txBody>
      </p:sp>
      <p:sp>
        <p:nvSpPr>
          <p:cNvPr id="31" name="TextBox 30">
            <a:extLst>
              <a:ext uri="{FF2B5EF4-FFF2-40B4-BE49-F238E27FC236}">
                <a16:creationId xmlns:a16="http://schemas.microsoft.com/office/drawing/2014/main" id="{2AC6D66B-19E8-4B75-9B45-5371145D46EB}"/>
              </a:ext>
            </a:extLst>
          </p:cNvPr>
          <p:cNvSpPr txBox="1"/>
          <p:nvPr/>
        </p:nvSpPr>
        <p:spPr>
          <a:xfrm>
            <a:off x="7657550" y="3774039"/>
            <a:ext cx="1421118" cy="646331"/>
          </a:xfrm>
          <a:prstGeom prst="rect">
            <a:avLst/>
          </a:prstGeom>
          <a:noFill/>
        </p:spPr>
        <p:txBody>
          <a:bodyPr wrap="square" rtlCol="0">
            <a:spAutoFit/>
          </a:bodyPr>
          <a:lstStyle/>
          <a:p>
            <a:r>
              <a:rPr lang="en-US" dirty="0">
                <a:solidFill>
                  <a:schemeClr val="tx1">
                    <a:lumMod val="75000"/>
                    <a:lumOff val="25000"/>
                  </a:schemeClr>
                </a:solidFill>
                <a:latin typeface="Arial Black" panose="020B0A04020102020204" pitchFamily="34" charset="0"/>
              </a:rPr>
              <a:t>Obesity &amp; diabetes</a:t>
            </a:r>
          </a:p>
        </p:txBody>
      </p:sp>
      <p:sp>
        <p:nvSpPr>
          <p:cNvPr id="32" name="TextBox 31">
            <a:extLst>
              <a:ext uri="{FF2B5EF4-FFF2-40B4-BE49-F238E27FC236}">
                <a16:creationId xmlns:a16="http://schemas.microsoft.com/office/drawing/2014/main" id="{F5543E60-0D7E-49DC-B694-86F7D76F8444}"/>
              </a:ext>
            </a:extLst>
          </p:cNvPr>
          <p:cNvSpPr txBox="1"/>
          <p:nvPr/>
        </p:nvSpPr>
        <p:spPr>
          <a:xfrm>
            <a:off x="9688413" y="2579834"/>
            <a:ext cx="1399160" cy="646331"/>
          </a:xfrm>
          <a:prstGeom prst="rect">
            <a:avLst/>
          </a:prstGeom>
          <a:noFill/>
        </p:spPr>
        <p:txBody>
          <a:bodyPr wrap="square" rtlCol="0">
            <a:spAutoFit/>
          </a:bodyPr>
          <a:lstStyle/>
          <a:p>
            <a:r>
              <a:rPr lang="en-US" dirty="0">
                <a:solidFill>
                  <a:schemeClr val="tx1">
                    <a:lumMod val="75000"/>
                    <a:lumOff val="25000"/>
                  </a:schemeClr>
                </a:solidFill>
                <a:latin typeface="Arial Black" panose="020B0A04020102020204" pitchFamily="34" charset="0"/>
              </a:rPr>
              <a:t>Heart problems</a:t>
            </a:r>
          </a:p>
        </p:txBody>
      </p:sp>
      <p:sp>
        <p:nvSpPr>
          <p:cNvPr id="33" name="TextBox 32">
            <a:extLst>
              <a:ext uri="{FF2B5EF4-FFF2-40B4-BE49-F238E27FC236}">
                <a16:creationId xmlns:a16="http://schemas.microsoft.com/office/drawing/2014/main" id="{E0D55FD6-CE54-43A4-B8B4-9F5AC383F7A5}"/>
              </a:ext>
            </a:extLst>
          </p:cNvPr>
          <p:cNvSpPr txBox="1"/>
          <p:nvPr/>
        </p:nvSpPr>
        <p:spPr>
          <a:xfrm>
            <a:off x="9688413" y="3771997"/>
            <a:ext cx="1399160" cy="646331"/>
          </a:xfrm>
          <a:prstGeom prst="rect">
            <a:avLst/>
          </a:prstGeom>
          <a:noFill/>
        </p:spPr>
        <p:txBody>
          <a:bodyPr wrap="square" rtlCol="0">
            <a:spAutoFit/>
          </a:bodyPr>
          <a:lstStyle/>
          <a:p>
            <a:r>
              <a:rPr lang="en-US" dirty="0">
                <a:solidFill>
                  <a:schemeClr val="tx1">
                    <a:lumMod val="75000"/>
                    <a:lumOff val="25000"/>
                  </a:schemeClr>
                </a:solidFill>
                <a:latin typeface="Arial Black" panose="020B0A04020102020204" pitchFamily="34" charset="0"/>
              </a:rPr>
              <a:t>Rates of cancer</a:t>
            </a:r>
          </a:p>
        </p:txBody>
      </p:sp>
      <p:sp>
        <p:nvSpPr>
          <p:cNvPr id="36" name="Rectangle: Rounded Corners 35">
            <a:extLst>
              <a:ext uri="{FF2B5EF4-FFF2-40B4-BE49-F238E27FC236}">
                <a16:creationId xmlns:a16="http://schemas.microsoft.com/office/drawing/2014/main" id="{B0700082-1CAE-4679-8924-C7D64084469C}"/>
              </a:ext>
            </a:extLst>
          </p:cNvPr>
          <p:cNvSpPr/>
          <p:nvPr/>
        </p:nvSpPr>
        <p:spPr>
          <a:xfrm>
            <a:off x="7231010" y="4777485"/>
            <a:ext cx="1848050" cy="1039528"/>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81EEDC14-C84A-463D-934F-3230515E5F28}"/>
              </a:ext>
            </a:extLst>
          </p:cNvPr>
          <p:cNvSpPr/>
          <p:nvPr/>
        </p:nvSpPr>
        <p:spPr>
          <a:xfrm>
            <a:off x="9272115" y="4768173"/>
            <a:ext cx="1848050" cy="1039528"/>
          </a:xfrm>
          <a:prstGeom prst="roundRect">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Up 37">
            <a:extLst>
              <a:ext uri="{FF2B5EF4-FFF2-40B4-BE49-F238E27FC236}">
                <a16:creationId xmlns:a16="http://schemas.microsoft.com/office/drawing/2014/main" id="{22B3A5B3-7EEA-4DFF-A887-8897F42184B3}"/>
              </a:ext>
            </a:extLst>
          </p:cNvPr>
          <p:cNvSpPr/>
          <p:nvPr/>
        </p:nvSpPr>
        <p:spPr>
          <a:xfrm>
            <a:off x="9362171" y="5037680"/>
            <a:ext cx="326242" cy="500513"/>
          </a:xfrm>
          <a:prstGeom prst="upArrow">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Up 38">
            <a:extLst>
              <a:ext uri="{FF2B5EF4-FFF2-40B4-BE49-F238E27FC236}">
                <a16:creationId xmlns:a16="http://schemas.microsoft.com/office/drawing/2014/main" id="{BFAF042B-89DD-4203-A533-4624A8F95E4D}"/>
              </a:ext>
            </a:extLst>
          </p:cNvPr>
          <p:cNvSpPr/>
          <p:nvPr/>
        </p:nvSpPr>
        <p:spPr>
          <a:xfrm>
            <a:off x="7318143" y="5046991"/>
            <a:ext cx="326242" cy="500513"/>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CB1F004A-40C4-458D-BCF8-4F6C48087C03}"/>
              </a:ext>
            </a:extLst>
          </p:cNvPr>
          <p:cNvSpPr txBox="1"/>
          <p:nvPr/>
        </p:nvSpPr>
        <p:spPr>
          <a:xfrm>
            <a:off x="7653350" y="5112581"/>
            <a:ext cx="1421118" cy="369332"/>
          </a:xfrm>
          <a:prstGeom prst="rect">
            <a:avLst/>
          </a:prstGeom>
          <a:noFill/>
        </p:spPr>
        <p:txBody>
          <a:bodyPr wrap="square" rtlCol="0">
            <a:spAutoFit/>
          </a:bodyPr>
          <a:lstStyle/>
          <a:p>
            <a:r>
              <a:rPr lang="en-US" dirty="0">
                <a:solidFill>
                  <a:schemeClr val="tx1">
                    <a:lumMod val="75000"/>
                    <a:lumOff val="25000"/>
                  </a:schemeClr>
                </a:solidFill>
                <a:latin typeface="Arial Black" panose="020B0A04020102020204" pitchFamily="34" charset="0"/>
              </a:rPr>
              <a:t>Addiction</a:t>
            </a:r>
          </a:p>
        </p:txBody>
      </p:sp>
      <p:sp>
        <p:nvSpPr>
          <p:cNvPr id="41" name="TextBox 40">
            <a:extLst>
              <a:ext uri="{FF2B5EF4-FFF2-40B4-BE49-F238E27FC236}">
                <a16:creationId xmlns:a16="http://schemas.microsoft.com/office/drawing/2014/main" id="{7ADB87A2-00C4-4425-80B4-61BACCE11827}"/>
              </a:ext>
            </a:extLst>
          </p:cNvPr>
          <p:cNvSpPr txBox="1"/>
          <p:nvPr/>
        </p:nvSpPr>
        <p:spPr>
          <a:xfrm>
            <a:off x="9688413" y="4961858"/>
            <a:ext cx="1521808" cy="646331"/>
          </a:xfrm>
          <a:prstGeom prst="rect">
            <a:avLst/>
          </a:prstGeom>
          <a:noFill/>
        </p:spPr>
        <p:txBody>
          <a:bodyPr wrap="square" rtlCol="0">
            <a:spAutoFit/>
          </a:bodyPr>
          <a:lstStyle/>
          <a:p>
            <a:r>
              <a:rPr lang="en-US" dirty="0">
                <a:solidFill>
                  <a:schemeClr val="tx1">
                    <a:lumMod val="75000"/>
                    <a:lumOff val="25000"/>
                  </a:schemeClr>
                </a:solidFill>
                <a:latin typeface="Arial Black" panose="020B0A04020102020204" pitchFamily="34" charset="0"/>
              </a:rPr>
              <a:t>Accidents &amp; Injuries</a:t>
            </a:r>
          </a:p>
        </p:txBody>
      </p:sp>
    </p:spTree>
    <p:extLst>
      <p:ext uri="{BB962C8B-B14F-4D97-AF65-F5344CB8AC3E}">
        <p14:creationId xmlns:p14="http://schemas.microsoft.com/office/powerpoint/2010/main" val="307500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22" grpId="0" animBg="1"/>
      <p:bldP spid="23" grpId="0" animBg="1"/>
      <p:bldP spid="24" grpId="0" animBg="1"/>
      <p:bldP spid="25" grpId="0" animBg="1"/>
      <p:bldP spid="26" grpId="0" animBg="1"/>
      <p:bldP spid="27" grpId="0" animBg="1"/>
      <p:bldP spid="28" grpId="0"/>
      <p:bldP spid="29" grpId="0"/>
      <p:bldP spid="30" grpId="0"/>
      <p:bldP spid="31" grpId="0"/>
      <p:bldP spid="32" grpId="0"/>
      <p:bldP spid="33" grpId="0"/>
      <p:bldP spid="36" grpId="0" animBg="1"/>
      <p:bldP spid="37" grpId="0" animBg="1"/>
      <p:bldP spid="38" grpId="0" animBg="1"/>
      <p:bldP spid="39" grpId="0" animBg="1"/>
      <p:bldP spid="40"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751430-EFF0-471B-82D2-4A7DE2F77DEC}"/>
              </a:ext>
            </a:extLst>
          </p:cNvPr>
          <p:cNvSpPr>
            <a:spLocks noGrp="1"/>
          </p:cNvSpPr>
          <p:nvPr>
            <p:ph type="title"/>
          </p:nvPr>
        </p:nvSpPr>
        <p:spPr/>
        <p:txBody>
          <a:bodyPr/>
          <a:lstStyle/>
          <a:p>
            <a:r>
              <a:rPr lang="en-US" dirty="0"/>
              <a:t>What Controls Sleep?</a:t>
            </a:r>
          </a:p>
        </p:txBody>
      </p:sp>
      <p:sp>
        <p:nvSpPr>
          <p:cNvPr id="4" name="Slide Number Placeholder 3">
            <a:extLst>
              <a:ext uri="{FF2B5EF4-FFF2-40B4-BE49-F238E27FC236}">
                <a16:creationId xmlns:a16="http://schemas.microsoft.com/office/drawing/2014/main" id="{F953CC49-5B1F-4F4D-A595-E1FA5151A5AB}"/>
              </a:ext>
            </a:extLst>
          </p:cNvPr>
          <p:cNvSpPr>
            <a:spLocks noGrp="1"/>
          </p:cNvSpPr>
          <p:nvPr>
            <p:ph type="sldNum" sz="quarter" idx="12"/>
          </p:nvPr>
        </p:nvSpPr>
        <p:spPr/>
        <p:txBody>
          <a:bodyPr/>
          <a:lstStyle/>
          <a:p>
            <a:fld id="{20C916DC-B21F-42C8-BDC3-D172FB33DFF5}" type="slidenum">
              <a:rPr lang="en-US" smtClean="0"/>
              <a:pPr/>
              <a:t>19</a:t>
            </a:fld>
            <a:endParaRPr lang="en-US"/>
          </a:p>
        </p:txBody>
      </p:sp>
      <p:sp>
        <p:nvSpPr>
          <p:cNvPr id="50" name="TextBox 49">
            <a:extLst>
              <a:ext uri="{FF2B5EF4-FFF2-40B4-BE49-F238E27FC236}">
                <a16:creationId xmlns:a16="http://schemas.microsoft.com/office/drawing/2014/main" id="{E651E547-8A28-4C61-B3AB-8404CE22A07F}"/>
              </a:ext>
            </a:extLst>
          </p:cNvPr>
          <p:cNvSpPr txBox="1"/>
          <p:nvPr/>
        </p:nvSpPr>
        <p:spPr>
          <a:xfrm>
            <a:off x="2179203" y="5289058"/>
            <a:ext cx="2332314" cy="646331"/>
          </a:xfrm>
          <a:prstGeom prst="rect">
            <a:avLst/>
          </a:prstGeom>
          <a:solidFill>
            <a:schemeClr val="bg1"/>
          </a:solidFill>
        </p:spPr>
        <p:txBody>
          <a:bodyPr wrap="square" rtlCol="0">
            <a:spAutoFit/>
          </a:bodyPr>
          <a:lstStyle/>
          <a:p>
            <a:pPr algn="ctr"/>
            <a:r>
              <a:rPr lang="en-US" dirty="0">
                <a:latin typeface="Arial Black" panose="020B0A04020102020204" pitchFamily="34" charset="0"/>
              </a:rPr>
              <a:t>Circadian Rhythm</a:t>
            </a:r>
          </a:p>
        </p:txBody>
      </p:sp>
      <p:sp>
        <p:nvSpPr>
          <p:cNvPr id="13" name="Rectangle 12">
            <a:extLst>
              <a:ext uri="{FF2B5EF4-FFF2-40B4-BE49-F238E27FC236}">
                <a16:creationId xmlns:a16="http://schemas.microsoft.com/office/drawing/2014/main" id="{5FFB1193-A772-4E82-A23C-26E3D626D54D}"/>
              </a:ext>
            </a:extLst>
          </p:cNvPr>
          <p:cNvSpPr/>
          <p:nvPr/>
        </p:nvSpPr>
        <p:spPr>
          <a:xfrm>
            <a:off x="2179203" y="3773054"/>
            <a:ext cx="654518" cy="369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2E6D0E7F-E7D9-4972-918B-76651C74FE33}"/>
              </a:ext>
            </a:extLst>
          </p:cNvPr>
          <p:cNvGrpSpPr/>
          <p:nvPr/>
        </p:nvGrpSpPr>
        <p:grpSpPr>
          <a:xfrm>
            <a:off x="7142897" y="1722921"/>
            <a:ext cx="3919661" cy="3430377"/>
            <a:chOff x="7401593" y="1746602"/>
            <a:chExt cx="3226876" cy="2878937"/>
          </a:xfrm>
        </p:grpSpPr>
        <p:sp>
          <p:nvSpPr>
            <p:cNvPr id="14" name="Flowchart: Extract 13">
              <a:extLst>
                <a:ext uri="{FF2B5EF4-FFF2-40B4-BE49-F238E27FC236}">
                  <a16:creationId xmlns:a16="http://schemas.microsoft.com/office/drawing/2014/main" id="{2BAE79F8-0465-473C-B8F1-EEE4646D8649}"/>
                </a:ext>
              </a:extLst>
            </p:cNvPr>
            <p:cNvSpPr/>
            <p:nvPr/>
          </p:nvSpPr>
          <p:spPr>
            <a:xfrm>
              <a:off x="8754177" y="3826907"/>
              <a:ext cx="779646" cy="616016"/>
            </a:xfrm>
            <a:prstGeom prst="flowChartExtra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BC39CA0-C55F-4A71-A3C1-73B240EE28DD}"/>
                </a:ext>
              </a:extLst>
            </p:cNvPr>
            <p:cNvSpPr/>
            <p:nvPr/>
          </p:nvSpPr>
          <p:spPr>
            <a:xfrm rot="20052521">
              <a:off x="7616924" y="3695191"/>
              <a:ext cx="3011545" cy="97430"/>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Harvey Balls 100% with solid fill">
              <a:extLst>
                <a:ext uri="{FF2B5EF4-FFF2-40B4-BE49-F238E27FC236}">
                  <a16:creationId xmlns:a16="http://schemas.microsoft.com/office/drawing/2014/main" id="{8D405C8E-8B33-4F8D-AA3F-3D76DF22837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04550" y="2300160"/>
              <a:ext cx="995117" cy="995117"/>
            </a:xfrm>
            <a:prstGeom prst="rect">
              <a:avLst/>
            </a:prstGeom>
          </p:spPr>
        </p:pic>
        <p:pic>
          <p:nvPicPr>
            <p:cNvPr id="21" name="Graphic 20" descr="Harvey Balls 100% with solid fill">
              <a:extLst>
                <a:ext uri="{FF2B5EF4-FFF2-40B4-BE49-F238E27FC236}">
                  <a16:creationId xmlns:a16="http://schemas.microsoft.com/office/drawing/2014/main" id="{F0B1799E-1CB2-4E24-B7E8-8B01B06B5C9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01593" y="3317001"/>
              <a:ext cx="995117" cy="995117"/>
            </a:xfrm>
            <a:prstGeom prst="rect">
              <a:avLst/>
            </a:prstGeom>
          </p:spPr>
        </p:pic>
        <p:sp>
          <p:nvSpPr>
            <p:cNvPr id="22" name="TextBox 21">
              <a:extLst>
                <a:ext uri="{FF2B5EF4-FFF2-40B4-BE49-F238E27FC236}">
                  <a16:creationId xmlns:a16="http://schemas.microsoft.com/office/drawing/2014/main" id="{6AB89FDB-FBED-42F5-B574-935D0556E32D}"/>
                </a:ext>
              </a:extLst>
            </p:cNvPr>
            <p:cNvSpPr txBox="1"/>
            <p:nvPr/>
          </p:nvSpPr>
          <p:spPr>
            <a:xfrm>
              <a:off x="9631535" y="2637286"/>
              <a:ext cx="741146" cy="369332"/>
            </a:xfrm>
            <a:prstGeom prst="rect">
              <a:avLst/>
            </a:prstGeom>
            <a:noFill/>
          </p:spPr>
          <p:txBody>
            <a:bodyPr wrap="square" rtlCol="0">
              <a:spAutoFit/>
            </a:bodyPr>
            <a:lstStyle/>
            <a:p>
              <a:pPr algn="ctr"/>
              <a:r>
                <a:rPr lang="en-US" dirty="0">
                  <a:solidFill>
                    <a:schemeClr val="bg1"/>
                  </a:solidFill>
                </a:rPr>
                <a:t>Sleep</a:t>
              </a:r>
            </a:p>
          </p:txBody>
        </p:sp>
        <p:sp>
          <p:nvSpPr>
            <p:cNvPr id="23" name="TextBox 22">
              <a:extLst>
                <a:ext uri="{FF2B5EF4-FFF2-40B4-BE49-F238E27FC236}">
                  <a16:creationId xmlns:a16="http://schemas.microsoft.com/office/drawing/2014/main" id="{AF519440-4C16-49C6-8CAF-A3E0B69027D9}"/>
                </a:ext>
              </a:extLst>
            </p:cNvPr>
            <p:cNvSpPr txBox="1"/>
            <p:nvPr/>
          </p:nvSpPr>
          <p:spPr>
            <a:xfrm>
              <a:off x="7498891" y="3629893"/>
              <a:ext cx="800521" cy="309961"/>
            </a:xfrm>
            <a:prstGeom prst="rect">
              <a:avLst/>
            </a:prstGeom>
            <a:noFill/>
          </p:spPr>
          <p:txBody>
            <a:bodyPr wrap="square" rtlCol="0">
              <a:spAutoFit/>
            </a:bodyPr>
            <a:lstStyle/>
            <a:p>
              <a:pPr algn="ctr"/>
              <a:r>
                <a:rPr lang="en-US" dirty="0">
                  <a:solidFill>
                    <a:schemeClr val="bg1"/>
                  </a:solidFill>
                </a:rPr>
                <a:t>Awake</a:t>
              </a:r>
            </a:p>
          </p:txBody>
        </p:sp>
        <p:sp>
          <p:nvSpPr>
            <p:cNvPr id="26" name="Arc 25">
              <a:extLst>
                <a:ext uri="{FF2B5EF4-FFF2-40B4-BE49-F238E27FC236}">
                  <a16:creationId xmlns:a16="http://schemas.microsoft.com/office/drawing/2014/main" id="{8A06BAE1-8EE3-466C-B53A-B82D3F0B2505}"/>
                </a:ext>
              </a:extLst>
            </p:cNvPr>
            <p:cNvSpPr/>
            <p:nvPr/>
          </p:nvSpPr>
          <p:spPr>
            <a:xfrm rot="6296209">
              <a:off x="7724774" y="1852425"/>
              <a:ext cx="1801374" cy="1972036"/>
            </a:xfrm>
            <a:prstGeom prst="arc">
              <a:avLst/>
            </a:prstGeom>
            <a:ln w="25400">
              <a:solidFill>
                <a:schemeClr val="tx1">
                  <a:lumMod val="75000"/>
                  <a:lumOff val="25000"/>
                </a:schemeClr>
              </a:solidFill>
              <a:prstDash val="dash"/>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a:extLst>
                <a:ext uri="{FF2B5EF4-FFF2-40B4-BE49-F238E27FC236}">
                  <a16:creationId xmlns:a16="http://schemas.microsoft.com/office/drawing/2014/main" id="{BAC476E4-2E81-4031-AC40-DD83F7268342}"/>
                </a:ext>
              </a:extLst>
            </p:cNvPr>
            <p:cNvSpPr/>
            <p:nvPr/>
          </p:nvSpPr>
          <p:spPr>
            <a:xfrm rot="17292128">
              <a:off x="8298093" y="2738834"/>
              <a:ext cx="1801374" cy="1972036"/>
            </a:xfrm>
            <a:prstGeom prst="arc">
              <a:avLst/>
            </a:prstGeom>
            <a:ln w="25400">
              <a:solidFill>
                <a:schemeClr val="tx1">
                  <a:lumMod val="75000"/>
                  <a:lumOff val="25000"/>
                </a:schemeClr>
              </a:solidFill>
              <a:headEnd type="none"/>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82410AE1-36CA-424B-9CC7-6F9507D607DB}"/>
                </a:ext>
              </a:extLst>
            </p:cNvPr>
            <p:cNvCxnSpPr/>
            <p:nvPr/>
          </p:nvCxnSpPr>
          <p:spPr>
            <a:xfrm flipV="1">
              <a:off x="7858618" y="2030931"/>
              <a:ext cx="0" cy="139806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F9CC97D6-373F-4C74-80F7-8AC188D217E4}"/>
                </a:ext>
              </a:extLst>
            </p:cNvPr>
            <p:cNvCxnSpPr/>
            <p:nvPr/>
          </p:nvCxnSpPr>
          <p:spPr>
            <a:xfrm>
              <a:off x="7858618" y="2030931"/>
              <a:ext cx="538092" cy="0"/>
            </a:xfrm>
            <a:prstGeom prst="straightConnector1">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4F208BA0-ECA9-49FE-BC7B-52582BB0479A}"/>
                </a:ext>
              </a:extLst>
            </p:cNvPr>
            <p:cNvSpPr/>
            <p:nvPr/>
          </p:nvSpPr>
          <p:spPr>
            <a:xfrm>
              <a:off x="8396710" y="1752790"/>
              <a:ext cx="1107838" cy="547303"/>
            </a:xfrm>
            <a:prstGeom prst="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1F7967A1-C2B6-4014-89FD-57BCB6C724A3}"/>
                </a:ext>
              </a:extLst>
            </p:cNvPr>
            <p:cNvCxnSpPr>
              <a:cxnSpLocks/>
              <a:stCxn id="32" idx="3"/>
            </p:cNvCxnSpPr>
            <p:nvPr/>
          </p:nvCxnSpPr>
          <p:spPr>
            <a:xfrm flipV="1">
              <a:off x="9504548" y="2026308"/>
              <a:ext cx="497561" cy="134"/>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0B8FD9A-7ADD-4218-897F-FA4C79DE8F15}"/>
                </a:ext>
              </a:extLst>
            </p:cNvPr>
            <p:cNvCxnSpPr>
              <a:cxnSpLocks/>
              <a:endCxn id="20" idx="0"/>
            </p:cNvCxnSpPr>
            <p:nvPr/>
          </p:nvCxnSpPr>
          <p:spPr>
            <a:xfrm>
              <a:off x="10002109" y="2026308"/>
              <a:ext cx="0" cy="273852"/>
            </a:xfrm>
            <a:prstGeom prst="straightConnector1">
              <a:avLst/>
            </a:prstGeom>
            <a:ln w="254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AE697EF-63A3-4534-936E-724B563443B2}"/>
                </a:ext>
              </a:extLst>
            </p:cNvPr>
            <p:cNvSpPr txBox="1"/>
            <p:nvPr/>
          </p:nvSpPr>
          <p:spPr>
            <a:xfrm>
              <a:off x="8396710" y="1746602"/>
              <a:ext cx="1107821" cy="542432"/>
            </a:xfrm>
            <a:prstGeom prst="rect">
              <a:avLst/>
            </a:prstGeom>
            <a:noFill/>
          </p:spPr>
          <p:txBody>
            <a:bodyPr wrap="square" rtlCol="0">
              <a:spAutoFit/>
            </a:bodyPr>
            <a:lstStyle/>
            <a:p>
              <a:pPr algn="ctr"/>
              <a:r>
                <a:rPr lang="en-US" dirty="0">
                  <a:latin typeface="Arial Black" panose="020B0A04020102020204" pitchFamily="34" charset="0"/>
                </a:rPr>
                <a:t>Sleep Pressure</a:t>
              </a:r>
            </a:p>
          </p:txBody>
        </p:sp>
      </p:grpSp>
      <p:pic>
        <p:nvPicPr>
          <p:cNvPr id="37" name="Picture 36">
            <a:extLst>
              <a:ext uri="{FF2B5EF4-FFF2-40B4-BE49-F238E27FC236}">
                <a16:creationId xmlns:a16="http://schemas.microsoft.com/office/drawing/2014/main" id="{6499601B-B501-4A02-867C-B40BD082DB97}"/>
              </a:ext>
            </a:extLst>
          </p:cNvPr>
          <p:cNvPicPr>
            <a:picLocks noChangeAspect="1"/>
          </p:cNvPicPr>
          <p:nvPr/>
        </p:nvPicPr>
        <p:blipFill>
          <a:blip r:embed="rId7"/>
          <a:stretch>
            <a:fillRect/>
          </a:stretch>
        </p:blipFill>
        <p:spPr>
          <a:xfrm>
            <a:off x="219496" y="1513944"/>
            <a:ext cx="6388876" cy="3593743"/>
          </a:xfrm>
          <a:prstGeom prst="rect">
            <a:avLst/>
          </a:prstGeom>
        </p:spPr>
      </p:pic>
      <p:pic>
        <p:nvPicPr>
          <p:cNvPr id="44" name="Graphic 43" descr="Harvey Balls 100% with solid fill">
            <a:extLst>
              <a:ext uri="{FF2B5EF4-FFF2-40B4-BE49-F238E27FC236}">
                <a16:creationId xmlns:a16="http://schemas.microsoft.com/office/drawing/2014/main" id="{B27D9A46-F92B-4281-B57B-6245595150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69117" y="1954929"/>
            <a:ext cx="2686669" cy="2686669"/>
          </a:xfrm>
          <a:prstGeom prst="rect">
            <a:avLst/>
          </a:prstGeom>
        </p:spPr>
      </p:pic>
      <p:pic>
        <p:nvPicPr>
          <p:cNvPr id="45" name="Graphic 44" descr="Clock outline">
            <a:extLst>
              <a:ext uri="{FF2B5EF4-FFF2-40B4-BE49-F238E27FC236}">
                <a16:creationId xmlns:a16="http://schemas.microsoft.com/office/drawing/2014/main" id="{AA8C613D-FB20-40B3-AA7B-3F22A196EDD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69117" y="1944043"/>
            <a:ext cx="2698826" cy="2698826"/>
          </a:xfrm>
          <a:prstGeom prst="rect">
            <a:avLst/>
          </a:prstGeom>
        </p:spPr>
      </p:pic>
      <p:pic>
        <p:nvPicPr>
          <p:cNvPr id="52" name="Graphic 51" descr="Harvey Balls 100% with solid fill">
            <a:extLst>
              <a:ext uri="{FF2B5EF4-FFF2-40B4-BE49-F238E27FC236}">
                <a16:creationId xmlns:a16="http://schemas.microsoft.com/office/drawing/2014/main" id="{9E78F36B-2250-4926-9C32-E30D018CB88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74246" y="2581486"/>
            <a:ext cx="1493522" cy="1453499"/>
          </a:xfrm>
          <a:prstGeom prst="rect">
            <a:avLst/>
          </a:prstGeom>
        </p:spPr>
      </p:pic>
      <p:pic>
        <p:nvPicPr>
          <p:cNvPr id="49" name="Graphic 48" descr="Head with gears with solid fill">
            <a:extLst>
              <a:ext uri="{FF2B5EF4-FFF2-40B4-BE49-F238E27FC236}">
                <a16:creationId xmlns:a16="http://schemas.microsoft.com/office/drawing/2014/main" id="{625FDBCC-4984-43D8-AB38-0B30F70687C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2715485" y="2671951"/>
            <a:ext cx="1300905" cy="1272567"/>
          </a:xfrm>
          <a:prstGeom prst="rect">
            <a:avLst/>
          </a:prstGeom>
        </p:spPr>
      </p:pic>
      <p:sp>
        <p:nvSpPr>
          <p:cNvPr id="2" name="Oval 1">
            <a:extLst>
              <a:ext uri="{FF2B5EF4-FFF2-40B4-BE49-F238E27FC236}">
                <a16:creationId xmlns:a16="http://schemas.microsoft.com/office/drawing/2014/main" id="{468C1F6C-1062-452B-859B-5D6B678B0798}"/>
              </a:ext>
            </a:extLst>
          </p:cNvPr>
          <p:cNvSpPr/>
          <p:nvPr/>
        </p:nvSpPr>
        <p:spPr>
          <a:xfrm>
            <a:off x="3086101" y="2784209"/>
            <a:ext cx="666750" cy="784025"/>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D7C24670-3D78-401B-8A60-0AC89D095A7B}"/>
              </a:ext>
            </a:extLst>
          </p:cNvPr>
          <p:cNvCxnSpPr>
            <a:cxnSpLocks/>
          </p:cNvCxnSpPr>
          <p:nvPr/>
        </p:nvCxnSpPr>
        <p:spPr>
          <a:xfrm flipV="1">
            <a:off x="3412048" y="2902591"/>
            <a:ext cx="0" cy="35213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757BCA03-BDCA-4696-8903-A78F0C514492}"/>
              </a:ext>
            </a:extLst>
          </p:cNvPr>
          <p:cNvCxnSpPr/>
          <p:nvPr/>
        </p:nvCxnSpPr>
        <p:spPr>
          <a:xfrm>
            <a:off x="3402522" y="3254720"/>
            <a:ext cx="260059"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384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59"/>
            <a:ext cx="3200400" cy="2959332"/>
          </a:xfrm>
        </p:spPr>
        <p:txBody>
          <a:bodyPr/>
          <a:lstStyle/>
          <a:p>
            <a:r>
              <a:rPr lang="en-US" dirty="0"/>
              <a:t>DISCLAIMER</a:t>
            </a:r>
          </a:p>
        </p:txBody>
      </p:sp>
      <p:sp>
        <p:nvSpPr>
          <p:cNvPr id="3" name="Content Placeholder 2"/>
          <p:cNvSpPr>
            <a:spLocks noGrp="1"/>
          </p:cNvSpPr>
          <p:nvPr>
            <p:ph idx="1"/>
          </p:nvPr>
        </p:nvSpPr>
        <p:spPr>
          <a:xfrm>
            <a:off x="4800600" y="1386147"/>
            <a:ext cx="6492240" cy="3975562"/>
          </a:xfrm>
        </p:spPr>
        <p:txBody>
          <a:bodyPr/>
          <a:lstStyle/>
          <a:p>
            <a:r>
              <a:rPr lang="en-US" dirty="0"/>
              <a:t>This presentation is supported by the Grant or Cooperative Agreement Number, U60OH010017, funded by the Centers for Disease Control and Prevention. Its contents are solely the responsibility of the authors and do not necessarily represent the official views of the Centers for Disease Control and Prevention or the Department of Health and Human Services.</a:t>
            </a:r>
          </a:p>
        </p:txBody>
      </p:sp>
      <p:sp>
        <p:nvSpPr>
          <p:cNvPr id="5" name="Slide Number Placeholder 4"/>
          <p:cNvSpPr>
            <a:spLocks noGrp="1"/>
          </p:cNvSpPr>
          <p:nvPr>
            <p:ph type="sldNum" sz="quarter" idx="12"/>
          </p:nvPr>
        </p:nvSpPr>
        <p:spPr/>
        <p:txBody>
          <a:bodyPr/>
          <a:lstStyle/>
          <a:p>
            <a:fld id="{20C916DC-B21F-42C8-BDC3-D172FB33DFF5}" type="slidenum">
              <a:rPr lang="en-US" smtClean="0">
                <a:solidFill>
                  <a:srgbClr val="5E759C"/>
                </a:solidFill>
              </a:rPr>
              <a:pPr/>
              <a:t>2</a:t>
            </a:fld>
            <a:endParaRPr lang="en-US">
              <a:solidFill>
                <a:srgbClr val="5E759C"/>
              </a:solidFill>
            </a:endParaRPr>
          </a:p>
        </p:txBody>
      </p:sp>
    </p:spTree>
    <p:extLst>
      <p:ext uri="{BB962C8B-B14F-4D97-AF65-F5344CB8AC3E}">
        <p14:creationId xmlns:p14="http://schemas.microsoft.com/office/powerpoint/2010/main" val="1680212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Sleep Pressure</a:t>
            </a:r>
          </a:p>
        </p:txBody>
      </p:sp>
      <p:sp>
        <p:nvSpPr>
          <p:cNvPr id="4" name="Slide Number Placeholder 3"/>
          <p:cNvSpPr>
            <a:spLocks noGrp="1"/>
          </p:cNvSpPr>
          <p:nvPr>
            <p:ph type="sldNum" sz="quarter" idx="12"/>
          </p:nvPr>
        </p:nvSpPr>
        <p:spPr/>
        <p:txBody>
          <a:bodyPr/>
          <a:lstStyle/>
          <a:p>
            <a:fld id="{20C916DC-B21F-42C8-BDC3-D172FB33DFF5}" type="slidenum">
              <a:rPr lang="en-US" smtClean="0"/>
              <a:pPr/>
              <a:t>20</a:t>
            </a:fld>
            <a:endParaRPr lang="en-US" dirty="0"/>
          </a:p>
        </p:txBody>
      </p:sp>
      <p:sp>
        <p:nvSpPr>
          <p:cNvPr id="5" name="Oval 4"/>
          <p:cNvSpPr/>
          <p:nvPr/>
        </p:nvSpPr>
        <p:spPr>
          <a:xfrm>
            <a:off x="2006082" y="2355798"/>
            <a:ext cx="2593910" cy="2547257"/>
          </a:xfrm>
          <a:prstGeom prst="ellipse">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88834" y="2159854"/>
            <a:ext cx="620295" cy="609601"/>
          </a:xfrm>
          <a:prstGeom prst="ellipse">
            <a:avLst/>
          </a:prstGeom>
          <a:solidFill>
            <a:srgbClr val="D2492A"/>
          </a:solidFill>
          <a:ln>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297644" y="2907859"/>
            <a:ext cx="1854063" cy="174793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4870580" y="3895348"/>
            <a:ext cx="3097763" cy="0"/>
          </a:xfrm>
          <a:prstGeom prst="straightConnector1">
            <a:avLst/>
          </a:prstGeom>
          <a:ln w="1905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5" name="Arc 14"/>
          <p:cNvSpPr/>
          <p:nvPr/>
        </p:nvSpPr>
        <p:spPr>
          <a:xfrm rot="6069962">
            <a:off x="4069888" y="1321727"/>
            <a:ext cx="2061081" cy="2814722"/>
          </a:xfrm>
          <a:prstGeom prst="arc">
            <a:avLst/>
          </a:prstGeom>
          <a:ln>
            <a:solidFill>
              <a:srgbClr val="D2492A"/>
            </a:solidFill>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2745701" y="3135494"/>
            <a:ext cx="1219579" cy="830997"/>
          </a:xfrm>
          <a:prstGeom prst="rect">
            <a:avLst/>
          </a:prstGeom>
          <a:noFill/>
        </p:spPr>
        <p:txBody>
          <a:bodyPr wrap="square" rtlCol="0">
            <a:spAutoFit/>
          </a:bodyPr>
          <a:lstStyle/>
          <a:p>
            <a:r>
              <a:rPr lang="en-US" sz="4800" dirty="0">
                <a:solidFill>
                  <a:srgbClr val="D2492A"/>
                </a:solidFill>
              </a:rPr>
              <a:t>ATP</a:t>
            </a:r>
          </a:p>
        </p:txBody>
      </p:sp>
      <p:sp>
        <p:nvSpPr>
          <p:cNvPr id="17" name="TextBox 16"/>
          <p:cNvSpPr txBox="1"/>
          <p:nvPr/>
        </p:nvSpPr>
        <p:spPr>
          <a:xfrm>
            <a:off x="8522946" y="3550993"/>
            <a:ext cx="1703406" cy="461665"/>
          </a:xfrm>
          <a:prstGeom prst="rect">
            <a:avLst/>
          </a:prstGeom>
          <a:noFill/>
        </p:spPr>
        <p:txBody>
          <a:bodyPr wrap="square" rtlCol="0">
            <a:spAutoFit/>
          </a:bodyPr>
          <a:lstStyle/>
          <a:p>
            <a:r>
              <a:rPr lang="en-US" sz="2400" dirty="0"/>
              <a:t>Adenosine</a:t>
            </a:r>
          </a:p>
        </p:txBody>
      </p:sp>
      <p:sp>
        <p:nvSpPr>
          <p:cNvPr id="18" name="TextBox 17"/>
          <p:cNvSpPr txBox="1"/>
          <p:nvPr/>
        </p:nvSpPr>
        <p:spPr>
          <a:xfrm>
            <a:off x="5262466" y="2281152"/>
            <a:ext cx="854684" cy="369332"/>
          </a:xfrm>
          <a:prstGeom prst="rect">
            <a:avLst/>
          </a:prstGeom>
          <a:noFill/>
        </p:spPr>
        <p:txBody>
          <a:bodyPr wrap="square" rtlCol="0">
            <a:spAutoFit/>
          </a:bodyPr>
          <a:lstStyle/>
          <a:p>
            <a:r>
              <a:rPr lang="en-US" dirty="0">
                <a:solidFill>
                  <a:srgbClr val="D2492A"/>
                </a:solidFill>
              </a:rPr>
              <a:t>Energy</a:t>
            </a:r>
          </a:p>
        </p:txBody>
      </p:sp>
      <p:sp>
        <p:nvSpPr>
          <p:cNvPr id="12" name="TextBox 11"/>
          <p:cNvSpPr txBox="1"/>
          <p:nvPr/>
        </p:nvSpPr>
        <p:spPr>
          <a:xfrm>
            <a:off x="2118049" y="3781825"/>
            <a:ext cx="2481943" cy="369332"/>
          </a:xfrm>
          <a:prstGeom prst="rect">
            <a:avLst/>
          </a:prstGeom>
          <a:noFill/>
        </p:spPr>
        <p:txBody>
          <a:bodyPr wrap="square" rtlCol="0">
            <a:spAutoFit/>
          </a:bodyPr>
          <a:lstStyle/>
          <a:p>
            <a:r>
              <a:rPr lang="en-US" dirty="0">
                <a:solidFill>
                  <a:srgbClr val="D2492A"/>
                </a:solidFill>
              </a:rPr>
              <a:t>Adenosine Triphosphate</a:t>
            </a:r>
          </a:p>
        </p:txBody>
      </p:sp>
    </p:spTree>
    <p:custDataLst>
      <p:tags r:id="rId1"/>
    </p:custDataLst>
    <p:extLst>
      <p:ext uri="{BB962C8B-B14F-4D97-AF65-F5344CB8AC3E}">
        <p14:creationId xmlns:p14="http://schemas.microsoft.com/office/powerpoint/2010/main" val="1489964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Adenosine</a:t>
            </a:r>
          </a:p>
        </p:txBody>
      </p:sp>
      <p:sp>
        <p:nvSpPr>
          <p:cNvPr id="4" name="Slide Number Placeholder 3"/>
          <p:cNvSpPr>
            <a:spLocks noGrp="1"/>
          </p:cNvSpPr>
          <p:nvPr>
            <p:ph type="sldNum" sz="quarter" idx="12"/>
          </p:nvPr>
        </p:nvSpPr>
        <p:spPr/>
        <p:txBody>
          <a:bodyPr/>
          <a:lstStyle/>
          <a:p>
            <a:fld id="{20C916DC-B21F-42C8-BDC3-D172FB33DFF5}" type="slidenum">
              <a:rPr lang="en-US" smtClean="0"/>
              <a:pPr/>
              <a:t>21</a:t>
            </a:fld>
            <a:endParaRPr lang="en-US" dirty="0"/>
          </a:p>
        </p:txBody>
      </p:sp>
      <p:sp>
        <p:nvSpPr>
          <p:cNvPr id="7" name="Oval 6"/>
          <p:cNvSpPr/>
          <p:nvPr/>
        </p:nvSpPr>
        <p:spPr>
          <a:xfrm>
            <a:off x="4460879" y="2178814"/>
            <a:ext cx="512869" cy="50231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383121" y="4860731"/>
            <a:ext cx="512869" cy="50231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870252" y="2681129"/>
            <a:ext cx="512869" cy="50231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e 10"/>
          <p:cNvSpPr/>
          <p:nvPr/>
        </p:nvSpPr>
        <p:spPr>
          <a:xfrm rot="16200000">
            <a:off x="6445176" y="-901827"/>
            <a:ext cx="3529378" cy="5167403"/>
          </a:xfrm>
          <a:prstGeom prst="pie">
            <a:avLst>
              <a:gd name="adj1" fmla="val 5394951"/>
              <a:gd name="adj2" fmla="val 16200000"/>
            </a:avLst>
          </a:prstGeom>
          <a:solidFill>
            <a:srgbClr val="92A2BD"/>
          </a:solidFill>
          <a:ln>
            <a:solidFill>
              <a:srgbClr val="213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Oval 5"/>
          <p:cNvSpPr/>
          <p:nvPr/>
        </p:nvSpPr>
        <p:spPr>
          <a:xfrm>
            <a:off x="8448251" y="3245060"/>
            <a:ext cx="512869" cy="50231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242346" y="1190529"/>
            <a:ext cx="1935037" cy="461665"/>
          </a:xfrm>
          <a:prstGeom prst="rect">
            <a:avLst/>
          </a:prstGeom>
          <a:noFill/>
        </p:spPr>
        <p:txBody>
          <a:bodyPr wrap="square" rtlCol="0">
            <a:spAutoFit/>
          </a:bodyPr>
          <a:lstStyle/>
          <a:p>
            <a:r>
              <a:rPr lang="en-US" sz="2400" dirty="0"/>
              <a:t>Sleep Neuron</a:t>
            </a:r>
          </a:p>
        </p:txBody>
      </p:sp>
      <p:sp>
        <p:nvSpPr>
          <p:cNvPr id="14" name="Oval 13"/>
          <p:cNvSpPr/>
          <p:nvPr/>
        </p:nvSpPr>
        <p:spPr>
          <a:xfrm>
            <a:off x="3668311" y="3343038"/>
            <a:ext cx="512869" cy="50231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113294" y="4379067"/>
            <a:ext cx="512869" cy="50231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656980" y="1994148"/>
            <a:ext cx="1452282" cy="369332"/>
          </a:xfrm>
          <a:prstGeom prst="rect">
            <a:avLst/>
          </a:prstGeom>
          <a:noFill/>
        </p:spPr>
        <p:txBody>
          <a:bodyPr wrap="square" rtlCol="0">
            <a:spAutoFit/>
          </a:bodyPr>
          <a:lstStyle/>
          <a:p>
            <a:r>
              <a:rPr lang="en-US" dirty="0"/>
              <a:t>Adenosine</a:t>
            </a:r>
          </a:p>
        </p:txBody>
      </p:sp>
      <p:cxnSp>
        <p:nvCxnSpPr>
          <p:cNvPr id="20" name="Straight Arrow Connector 19"/>
          <p:cNvCxnSpPr/>
          <p:nvPr/>
        </p:nvCxnSpPr>
        <p:spPr>
          <a:xfrm>
            <a:off x="2126686" y="2363480"/>
            <a:ext cx="0" cy="1860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245627" y="2340112"/>
            <a:ext cx="1202624" cy="646331"/>
          </a:xfrm>
          <a:prstGeom prst="rect">
            <a:avLst/>
          </a:prstGeom>
          <a:noFill/>
        </p:spPr>
        <p:txBody>
          <a:bodyPr wrap="square" rtlCol="0">
            <a:spAutoFit/>
          </a:bodyPr>
          <a:lstStyle/>
          <a:p>
            <a:pPr algn="ctr"/>
            <a:r>
              <a:rPr lang="en-US" dirty="0"/>
              <a:t>Adenosine Activates</a:t>
            </a:r>
          </a:p>
        </p:txBody>
      </p:sp>
      <p:cxnSp>
        <p:nvCxnSpPr>
          <p:cNvPr id="23" name="Straight Arrow Connector 22"/>
          <p:cNvCxnSpPr>
            <a:stCxn id="21" idx="1"/>
          </p:cNvCxnSpPr>
          <p:nvPr/>
        </p:nvCxnSpPr>
        <p:spPr>
          <a:xfrm flipH="1">
            <a:off x="6928057" y="2663278"/>
            <a:ext cx="317570" cy="2423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8448251" y="2746032"/>
            <a:ext cx="256434" cy="4196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6415188" y="2914568"/>
            <a:ext cx="512869" cy="50231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e 18"/>
          <p:cNvSpPr/>
          <p:nvPr/>
        </p:nvSpPr>
        <p:spPr>
          <a:xfrm rot="16200000" flipH="1">
            <a:off x="7635941" y="3146578"/>
            <a:ext cx="3082884" cy="5167403"/>
          </a:xfrm>
          <a:prstGeom prst="pie">
            <a:avLst>
              <a:gd name="adj1" fmla="val 5394951"/>
              <a:gd name="adj2" fmla="val 16200000"/>
            </a:avLst>
          </a:prstGeom>
          <a:solidFill>
            <a:srgbClr val="FFE593"/>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8209864" y="5730279"/>
            <a:ext cx="2007156" cy="461665"/>
          </a:xfrm>
          <a:prstGeom prst="rect">
            <a:avLst/>
          </a:prstGeom>
          <a:noFill/>
        </p:spPr>
        <p:txBody>
          <a:bodyPr wrap="square" rtlCol="0">
            <a:spAutoFit/>
          </a:bodyPr>
          <a:lstStyle/>
          <a:p>
            <a:r>
              <a:rPr lang="en-US" sz="2400" dirty="0"/>
              <a:t>Awake Neuron</a:t>
            </a:r>
          </a:p>
        </p:txBody>
      </p:sp>
      <p:sp>
        <p:nvSpPr>
          <p:cNvPr id="16" name="Oval 15"/>
          <p:cNvSpPr/>
          <p:nvPr/>
        </p:nvSpPr>
        <p:spPr>
          <a:xfrm>
            <a:off x="7242346" y="4270057"/>
            <a:ext cx="512869" cy="50231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7954213" y="4630224"/>
            <a:ext cx="1479035" cy="646331"/>
          </a:xfrm>
          <a:prstGeom prst="rect">
            <a:avLst/>
          </a:prstGeom>
          <a:noFill/>
        </p:spPr>
        <p:txBody>
          <a:bodyPr wrap="square" rtlCol="0">
            <a:spAutoFit/>
          </a:bodyPr>
          <a:lstStyle/>
          <a:p>
            <a:pPr algn="ctr"/>
            <a:r>
              <a:rPr lang="en-US" dirty="0"/>
              <a:t>Adenosine Puts to Sleep</a:t>
            </a:r>
          </a:p>
        </p:txBody>
      </p:sp>
      <p:cxnSp>
        <p:nvCxnSpPr>
          <p:cNvPr id="26" name="Straight Arrow Connector 25"/>
          <p:cNvCxnSpPr/>
          <p:nvPr/>
        </p:nvCxnSpPr>
        <p:spPr>
          <a:xfrm flipH="1" flipV="1">
            <a:off x="7843467" y="4639555"/>
            <a:ext cx="269531" cy="1832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3636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Sleep Regulation</a:t>
            </a:r>
          </a:p>
        </p:txBody>
      </p:sp>
      <p:sp>
        <p:nvSpPr>
          <p:cNvPr id="4" name="Slide Number Placeholder 3"/>
          <p:cNvSpPr>
            <a:spLocks noGrp="1"/>
          </p:cNvSpPr>
          <p:nvPr>
            <p:ph type="sldNum" sz="quarter" idx="12"/>
          </p:nvPr>
        </p:nvSpPr>
        <p:spPr/>
        <p:txBody>
          <a:bodyPr/>
          <a:lstStyle/>
          <a:p>
            <a:fld id="{20C916DC-B21F-42C8-BDC3-D172FB33DFF5}" type="slidenum">
              <a:rPr lang="en-US" smtClean="0"/>
              <a:pPr/>
              <a:t>22</a:t>
            </a:fld>
            <a:endParaRPr lang="en-US"/>
          </a:p>
        </p:txBody>
      </p:sp>
      <p:sp>
        <p:nvSpPr>
          <p:cNvPr id="31" name="Rectangle 30"/>
          <p:cNvSpPr/>
          <p:nvPr/>
        </p:nvSpPr>
        <p:spPr>
          <a:xfrm>
            <a:off x="7549959" y="5554896"/>
            <a:ext cx="808115" cy="587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182427" y="4290516"/>
            <a:ext cx="3088432" cy="4665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163307" y="4295382"/>
            <a:ext cx="1126671" cy="461665"/>
          </a:xfrm>
          <a:prstGeom prst="rect">
            <a:avLst/>
          </a:prstGeom>
          <a:noFill/>
        </p:spPr>
        <p:txBody>
          <a:bodyPr wrap="square" rtlCol="0">
            <a:spAutoFit/>
          </a:bodyPr>
          <a:lstStyle/>
          <a:p>
            <a:r>
              <a:rPr lang="en-US" sz="2400" dirty="0">
                <a:solidFill>
                  <a:schemeClr val="tx1">
                    <a:lumMod val="75000"/>
                    <a:lumOff val="25000"/>
                  </a:schemeClr>
                </a:solidFill>
              </a:rPr>
              <a:t>AWAKE</a:t>
            </a:r>
          </a:p>
        </p:txBody>
      </p:sp>
      <p:sp>
        <p:nvSpPr>
          <p:cNvPr id="14" name="Rectangle 13"/>
          <p:cNvSpPr/>
          <p:nvPr/>
        </p:nvSpPr>
        <p:spPr>
          <a:xfrm>
            <a:off x="8003865" y="4286604"/>
            <a:ext cx="2413518" cy="4665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606855" y="4295382"/>
            <a:ext cx="1207537" cy="461665"/>
          </a:xfrm>
          <a:prstGeom prst="rect">
            <a:avLst/>
          </a:prstGeom>
          <a:noFill/>
        </p:spPr>
        <p:txBody>
          <a:bodyPr wrap="square" rtlCol="0">
            <a:spAutoFit/>
          </a:bodyPr>
          <a:lstStyle/>
          <a:p>
            <a:r>
              <a:rPr lang="en-US" sz="2400" dirty="0">
                <a:solidFill>
                  <a:schemeClr val="tx1">
                    <a:lumMod val="75000"/>
                    <a:lumOff val="25000"/>
                  </a:schemeClr>
                </a:solidFill>
              </a:rPr>
              <a:t>AWAKE</a:t>
            </a:r>
          </a:p>
        </p:txBody>
      </p:sp>
      <p:sp>
        <p:nvSpPr>
          <p:cNvPr id="16" name="Rectangle 15"/>
          <p:cNvSpPr/>
          <p:nvPr/>
        </p:nvSpPr>
        <p:spPr>
          <a:xfrm>
            <a:off x="6482664" y="4295382"/>
            <a:ext cx="1309396" cy="466531"/>
          </a:xfrm>
          <a:prstGeom prst="rect">
            <a:avLst/>
          </a:prstGeom>
          <a:solidFill>
            <a:srgbClr val="3E578E"/>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662282" y="4300248"/>
            <a:ext cx="934186" cy="461665"/>
          </a:xfrm>
          <a:prstGeom prst="rect">
            <a:avLst/>
          </a:prstGeom>
          <a:noFill/>
        </p:spPr>
        <p:txBody>
          <a:bodyPr wrap="square" rtlCol="0">
            <a:spAutoFit/>
          </a:bodyPr>
          <a:lstStyle/>
          <a:p>
            <a:r>
              <a:rPr lang="en-US" sz="2400" dirty="0">
                <a:solidFill>
                  <a:schemeClr val="bg1"/>
                </a:solidFill>
              </a:rPr>
              <a:t>SLEEP</a:t>
            </a:r>
          </a:p>
        </p:txBody>
      </p:sp>
      <p:sp>
        <p:nvSpPr>
          <p:cNvPr id="22" name="TextBox 21"/>
          <p:cNvSpPr txBox="1"/>
          <p:nvPr/>
        </p:nvSpPr>
        <p:spPr>
          <a:xfrm>
            <a:off x="4198928" y="4882507"/>
            <a:ext cx="1158764" cy="369332"/>
          </a:xfrm>
          <a:prstGeom prst="rect">
            <a:avLst/>
          </a:prstGeom>
          <a:solidFill>
            <a:schemeClr val="bg1"/>
          </a:solidFill>
        </p:spPr>
        <p:txBody>
          <a:bodyPr wrap="square" rtlCol="0">
            <a:spAutoFit/>
          </a:bodyPr>
          <a:lstStyle/>
          <a:p>
            <a:r>
              <a:rPr lang="en-US" dirty="0">
                <a:solidFill>
                  <a:schemeClr val="tx1">
                    <a:lumMod val="75000"/>
                    <a:lumOff val="25000"/>
                  </a:schemeClr>
                </a:solidFill>
              </a:rPr>
              <a:t>16 hours</a:t>
            </a:r>
          </a:p>
        </p:txBody>
      </p:sp>
      <p:sp>
        <p:nvSpPr>
          <p:cNvPr id="23" name="TextBox 22"/>
          <p:cNvSpPr txBox="1"/>
          <p:nvPr/>
        </p:nvSpPr>
        <p:spPr>
          <a:xfrm>
            <a:off x="8647354" y="4889014"/>
            <a:ext cx="1158764" cy="369332"/>
          </a:xfrm>
          <a:prstGeom prst="rect">
            <a:avLst/>
          </a:prstGeom>
          <a:solidFill>
            <a:schemeClr val="bg1"/>
          </a:solidFill>
        </p:spPr>
        <p:txBody>
          <a:bodyPr wrap="square" rtlCol="0">
            <a:spAutoFit/>
          </a:bodyPr>
          <a:lstStyle/>
          <a:p>
            <a:r>
              <a:rPr lang="en-US" dirty="0">
                <a:solidFill>
                  <a:schemeClr val="tx1">
                    <a:lumMod val="75000"/>
                    <a:lumOff val="25000"/>
                  </a:schemeClr>
                </a:solidFill>
              </a:rPr>
              <a:t>16 hours</a:t>
            </a:r>
          </a:p>
        </p:txBody>
      </p:sp>
      <p:sp>
        <p:nvSpPr>
          <p:cNvPr id="24" name="TextBox 23"/>
          <p:cNvSpPr txBox="1"/>
          <p:nvPr/>
        </p:nvSpPr>
        <p:spPr>
          <a:xfrm>
            <a:off x="6594728" y="4882205"/>
            <a:ext cx="1017117" cy="369332"/>
          </a:xfrm>
          <a:prstGeom prst="rect">
            <a:avLst/>
          </a:prstGeom>
          <a:solidFill>
            <a:schemeClr val="bg1"/>
          </a:solidFill>
        </p:spPr>
        <p:txBody>
          <a:bodyPr wrap="square" rtlCol="0">
            <a:spAutoFit/>
          </a:bodyPr>
          <a:lstStyle/>
          <a:p>
            <a:r>
              <a:rPr lang="en-US" dirty="0"/>
              <a:t> </a:t>
            </a:r>
            <a:r>
              <a:rPr lang="en-US" dirty="0">
                <a:solidFill>
                  <a:schemeClr val="tx1">
                    <a:lumMod val="75000"/>
                    <a:lumOff val="25000"/>
                  </a:schemeClr>
                </a:solidFill>
              </a:rPr>
              <a:t>8 hours</a:t>
            </a:r>
          </a:p>
        </p:txBody>
      </p:sp>
      <p:sp>
        <p:nvSpPr>
          <p:cNvPr id="25" name="Moon 24"/>
          <p:cNvSpPr/>
          <p:nvPr/>
        </p:nvSpPr>
        <p:spPr>
          <a:xfrm rot="19280081">
            <a:off x="6215224" y="5386606"/>
            <a:ext cx="277490" cy="504959"/>
          </a:xfrm>
          <a:prstGeom prst="moon">
            <a:avLst/>
          </a:prstGeom>
          <a:solidFill>
            <a:srgbClr val="3E578E"/>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6445341" y="5314292"/>
            <a:ext cx="74645" cy="91673"/>
          </a:xfrm>
          <a:prstGeom prst="star5">
            <a:avLst/>
          </a:prstGeom>
          <a:solidFill>
            <a:srgbClr val="3E578E"/>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6438808" y="5528430"/>
            <a:ext cx="74645" cy="91673"/>
          </a:xfrm>
          <a:prstGeom prst="star5">
            <a:avLst/>
          </a:prstGeom>
          <a:solidFill>
            <a:srgbClr val="3E578E"/>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6620747" y="5547411"/>
            <a:ext cx="74645" cy="91673"/>
          </a:xfrm>
          <a:prstGeom prst="star5">
            <a:avLst/>
          </a:prstGeom>
          <a:solidFill>
            <a:srgbClr val="3E578E"/>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807912" y="5293110"/>
            <a:ext cx="808115" cy="587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un 31"/>
          <p:cNvSpPr/>
          <p:nvPr/>
        </p:nvSpPr>
        <p:spPr>
          <a:xfrm>
            <a:off x="7618279" y="5256034"/>
            <a:ext cx="610222" cy="532967"/>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un 32"/>
          <p:cNvSpPr/>
          <p:nvPr/>
        </p:nvSpPr>
        <p:spPr>
          <a:xfrm>
            <a:off x="2845439" y="5256034"/>
            <a:ext cx="610222" cy="532967"/>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p:nvGrpSpPr>
        <p:grpSpPr>
          <a:xfrm>
            <a:off x="787173" y="2223572"/>
            <a:ext cx="9406275" cy="1158553"/>
            <a:chOff x="642794" y="2435277"/>
            <a:chExt cx="9406275" cy="1158553"/>
          </a:xfrm>
        </p:grpSpPr>
        <p:sp>
          <p:nvSpPr>
            <p:cNvPr id="6" name="TextBox 5"/>
            <p:cNvSpPr txBox="1"/>
            <p:nvPr/>
          </p:nvSpPr>
          <p:spPr>
            <a:xfrm>
              <a:off x="642794" y="3193023"/>
              <a:ext cx="1875879" cy="369332"/>
            </a:xfrm>
            <a:prstGeom prst="rect">
              <a:avLst/>
            </a:prstGeom>
            <a:noFill/>
          </p:spPr>
          <p:txBody>
            <a:bodyPr wrap="square" rtlCol="0">
              <a:spAutoFit/>
            </a:bodyPr>
            <a:lstStyle/>
            <a:p>
              <a:r>
                <a:rPr lang="en-US" dirty="0">
                  <a:solidFill>
                    <a:schemeClr val="tx1">
                      <a:lumMod val="75000"/>
                      <a:lumOff val="25000"/>
                    </a:schemeClr>
                  </a:solidFill>
                </a:rPr>
                <a:t>Circadian Rhythm</a:t>
              </a:r>
            </a:p>
          </p:txBody>
        </p:sp>
        <p:sp>
          <p:nvSpPr>
            <p:cNvPr id="9" name="Right Arrow 8"/>
            <p:cNvSpPr/>
            <p:nvPr/>
          </p:nvSpPr>
          <p:spPr>
            <a:xfrm>
              <a:off x="2480646" y="3193023"/>
              <a:ext cx="434567" cy="400807"/>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20133038">
              <a:off x="3080987" y="2595385"/>
              <a:ext cx="1875879" cy="369332"/>
            </a:xfrm>
            <a:prstGeom prst="rect">
              <a:avLst/>
            </a:prstGeom>
            <a:solidFill>
              <a:schemeClr val="bg1"/>
            </a:solidFill>
          </p:spPr>
          <p:txBody>
            <a:bodyPr wrap="square" rtlCol="0">
              <a:spAutoFit/>
            </a:bodyPr>
            <a:lstStyle/>
            <a:p>
              <a:r>
                <a:rPr lang="en-US" dirty="0">
                  <a:solidFill>
                    <a:schemeClr val="tx1">
                      <a:lumMod val="75000"/>
                      <a:lumOff val="25000"/>
                    </a:schemeClr>
                  </a:solidFill>
                </a:rPr>
                <a:t>WAKEFULNESS</a:t>
              </a:r>
            </a:p>
          </p:txBody>
        </p:sp>
        <p:sp>
          <p:nvSpPr>
            <p:cNvPr id="38" name="Freeform 37"/>
            <p:cNvSpPr/>
            <p:nvPr/>
          </p:nvSpPr>
          <p:spPr>
            <a:xfrm>
              <a:off x="2985796" y="2435277"/>
              <a:ext cx="7063273" cy="1101119"/>
            </a:xfrm>
            <a:custGeom>
              <a:avLst/>
              <a:gdLst>
                <a:gd name="connsiteX0" fmla="*/ 0 w 7063273"/>
                <a:gd name="connsiteY0" fmla="*/ 1082364 h 1101119"/>
                <a:gd name="connsiteX1" fmla="*/ 2743200 w 7063273"/>
                <a:gd name="connsiteY1" fmla="*/ 13 h 1101119"/>
                <a:gd name="connsiteX2" fmla="*/ 4170784 w 7063273"/>
                <a:gd name="connsiteY2" fmla="*/ 1101025 h 1101119"/>
                <a:gd name="connsiteX3" fmla="*/ 7063273 w 7063273"/>
                <a:gd name="connsiteY3" fmla="*/ 65327 h 1101119"/>
              </a:gdLst>
              <a:ahLst/>
              <a:cxnLst>
                <a:cxn ang="0">
                  <a:pos x="connsiteX0" y="connsiteY0"/>
                </a:cxn>
                <a:cxn ang="0">
                  <a:pos x="connsiteX1" y="connsiteY1"/>
                </a:cxn>
                <a:cxn ang="0">
                  <a:pos x="connsiteX2" y="connsiteY2"/>
                </a:cxn>
                <a:cxn ang="0">
                  <a:pos x="connsiteX3" y="connsiteY3"/>
                </a:cxn>
              </a:cxnLst>
              <a:rect l="l" t="t" r="r" b="b"/>
              <a:pathLst>
                <a:path w="7063273" h="1101119">
                  <a:moveTo>
                    <a:pt x="0" y="1082364"/>
                  </a:moveTo>
                  <a:cubicBezTo>
                    <a:pt x="1024034" y="539633"/>
                    <a:pt x="2048069" y="-3097"/>
                    <a:pt x="2743200" y="13"/>
                  </a:cubicBezTo>
                  <a:cubicBezTo>
                    <a:pt x="3438331" y="3123"/>
                    <a:pt x="3450772" y="1090139"/>
                    <a:pt x="4170784" y="1101025"/>
                  </a:cubicBezTo>
                  <a:cubicBezTo>
                    <a:pt x="4890796" y="1111911"/>
                    <a:pt x="6504992" y="183515"/>
                    <a:pt x="7063273" y="65327"/>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2" name="Straight Connector 51"/>
          <p:cNvCxnSpPr/>
          <p:nvPr/>
        </p:nvCxnSpPr>
        <p:spPr>
          <a:xfrm>
            <a:off x="3130175" y="3212630"/>
            <a:ext cx="0" cy="1719092"/>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130175" y="4164352"/>
            <a:ext cx="7287208" cy="933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383056" y="3237496"/>
            <a:ext cx="6533" cy="1651518"/>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891234" y="3724924"/>
            <a:ext cx="3462" cy="116409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6100958" y="2161861"/>
            <a:ext cx="33785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7673220" y="3101796"/>
            <a:ext cx="33785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787173" y="1562668"/>
            <a:ext cx="9393645" cy="2320072"/>
            <a:chOff x="642794" y="1774373"/>
            <a:chExt cx="9393645" cy="2320072"/>
          </a:xfrm>
        </p:grpSpPr>
        <p:grpSp>
          <p:nvGrpSpPr>
            <p:cNvPr id="80" name="Group 79"/>
            <p:cNvGrpSpPr/>
            <p:nvPr/>
          </p:nvGrpSpPr>
          <p:grpSpPr>
            <a:xfrm>
              <a:off x="642794" y="1774373"/>
              <a:ext cx="9393645" cy="2320072"/>
              <a:chOff x="642794" y="1774373"/>
              <a:chExt cx="9393645" cy="2320072"/>
            </a:xfrm>
          </p:grpSpPr>
          <p:grpSp>
            <p:nvGrpSpPr>
              <p:cNvPr id="77" name="Group 76"/>
              <p:cNvGrpSpPr/>
              <p:nvPr/>
            </p:nvGrpSpPr>
            <p:grpSpPr>
              <a:xfrm>
                <a:off x="642794" y="1774373"/>
                <a:ext cx="9393645" cy="2320072"/>
                <a:chOff x="642794" y="1774373"/>
                <a:chExt cx="9393645" cy="2320072"/>
              </a:xfrm>
            </p:grpSpPr>
            <p:sp>
              <p:nvSpPr>
                <p:cNvPr id="8" name="TextBox 7"/>
                <p:cNvSpPr txBox="1"/>
                <p:nvPr/>
              </p:nvSpPr>
              <p:spPr>
                <a:xfrm>
                  <a:off x="642794" y="3709376"/>
                  <a:ext cx="2055137" cy="369332"/>
                </a:xfrm>
                <a:prstGeom prst="rect">
                  <a:avLst/>
                </a:prstGeom>
                <a:noFill/>
              </p:spPr>
              <p:txBody>
                <a:bodyPr wrap="square" rtlCol="0">
                  <a:spAutoFit/>
                </a:bodyPr>
                <a:lstStyle/>
                <a:p>
                  <a:r>
                    <a:rPr lang="en-US" dirty="0">
                      <a:solidFill>
                        <a:schemeClr val="tx1">
                          <a:lumMod val="75000"/>
                          <a:lumOff val="25000"/>
                        </a:schemeClr>
                      </a:solidFill>
                    </a:rPr>
                    <a:t>Sleep Pressure</a:t>
                  </a:r>
                </a:p>
              </p:txBody>
            </p:sp>
            <p:sp>
              <p:nvSpPr>
                <p:cNvPr id="11" name="Right Arrow 10"/>
                <p:cNvSpPr/>
                <p:nvPr/>
              </p:nvSpPr>
              <p:spPr>
                <a:xfrm>
                  <a:off x="2480647" y="3693638"/>
                  <a:ext cx="434567" cy="400807"/>
                </a:xfrm>
                <a:prstGeom prst="rightArrow">
                  <a:avLst/>
                </a:prstGeom>
                <a:solidFill>
                  <a:srgbClr val="3E578E"/>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rot="20200472">
                  <a:off x="3633261" y="3368826"/>
                  <a:ext cx="1875879" cy="369332"/>
                </a:xfrm>
                <a:prstGeom prst="rect">
                  <a:avLst/>
                </a:prstGeom>
                <a:solidFill>
                  <a:schemeClr val="bg1"/>
                </a:solidFill>
              </p:spPr>
              <p:txBody>
                <a:bodyPr wrap="square" rtlCol="0">
                  <a:spAutoFit/>
                </a:bodyPr>
                <a:lstStyle/>
                <a:p>
                  <a:r>
                    <a:rPr lang="en-US" dirty="0">
                      <a:solidFill>
                        <a:schemeClr val="tx1">
                          <a:lumMod val="75000"/>
                          <a:lumOff val="25000"/>
                        </a:schemeClr>
                      </a:solidFill>
                    </a:rPr>
                    <a:t>SLEEP PRESSURE</a:t>
                  </a:r>
                </a:p>
              </p:txBody>
            </p:sp>
            <p:cxnSp>
              <p:nvCxnSpPr>
                <p:cNvPr id="41" name="Straight Connector 40"/>
                <p:cNvCxnSpPr/>
                <p:nvPr/>
              </p:nvCxnSpPr>
              <p:spPr>
                <a:xfrm flipV="1">
                  <a:off x="7713117" y="2852998"/>
                  <a:ext cx="2323322" cy="942826"/>
                </a:xfrm>
                <a:prstGeom prst="line">
                  <a:avLst/>
                </a:prstGeom>
                <a:ln w="28575">
                  <a:solidFill>
                    <a:srgbClr val="3E578E"/>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163049" y="1774373"/>
                  <a:ext cx="1921073" cy="737117"/>
                </a:xfrm>
                <a:prstGeom prst="line">
                  <a:avLst/>
                </a:prstGeom>
                <a:ln w="28575">
                  <a:solidFill>
                    <a:srgbClr val="3E578E"/>
                  </a:solidFill>
                  <a:prstDash val="dash"/>
                </a:ln>
              </p:spPr>
              <p:style>
                <a:lnRef idx="1">
                  <a:schemeClr val="accent1"/>
                </a:lnRef>
                <a:fillRef idx="0">
                  <a:schemeClr val="accent1"/>
                </a:fillRef>
                <a:effectRef idx="0">
                  <a:schemeClr val="accent1"/>
                </a:effectRef>
                <a:fontRef idx="minor">
                  <a:schemeClr val="tx1"/>
                </a:fontRef>
              </p:style>
            </p:cxnSp>
          </p:grpSp>
          <p:sp>
            <p:nvSpPr>
              <p:cNvPr id="47" name="Freeform 46"/>
              <p:cNvSpPr/>
              <p:nvPr/>
            </p:nvSpPr>
            <p:spPr>
              <a:xfrm>
                <a:off x="6163049" y="2500604"/>
                <a:ext cx="1562698" cy="1296955"/>
              </a:xfrm>
              <a:custGeom>
                <a:avLst/>
                <a:gdLst>
                  <a:gd name="connsiteX0" fmla="*/ 0 w 1492898"/>
                  <a:gd name="connsiteY0" fmla="*/ 0 h 1306286"/>
                  <a:gd name="connsiteX1" fmla="*/ 597160 w 1492898"/>
                  <a:gd name="connsiteY1" fmla="*/ 746449 h 1306286"/>
                  <a:gd name="connsiteX2" fmla="*/ 1492898 w 1492898"/>
                  <a:gd name="connsiteY2" fmla="*/ 1306286 h 1306286"/>
                </a:gdLst>
                <a:ahLst/>
                <a:cxnLst>
                  <a:cxn ang="0">
                    <a:pos x="connsiteX0" y="connsiteY0"/>
                  </a:cxn>
                  <a:cxn ang="0">
                    <a:pos x="connsiteX1" y="connsiteY1"/>
                  </a:cxn>
                  <a:cxn ang="0">
                    <a:pos x="connsiteX2" y="connsiteY2"/>
                  </a:cxn>
                </a:cxnLst>
                <a:rect l="l" t="t" r="r" b="b"/>
                <a:pathLst>
                  <a:path w="1492898" h="1306286">
                    <a:moveTo>
                      <a:pt x="0" y="0"/>
                    </a:moveTo>
                    <a:cubicBezTo>
                      <a:pt x="174172" y="264367"/>
                      <a:pt x="348344" y="528735"/>
                      <a:pt x="597160" y="746449"/>
                    </a:cubicBezTo>
                    <a:cubicBezTo>
                      <a:pt x="845976" y="964163"/>
                      <a:pt x="1143000" y="1192764"/>
                      <a:pt x="1492898" y="1306286"/>
                    </a:cubicBezTo>
                  </a:path>
                </a:pathLst>
              </a:custGeom>
              <a:noFill/>
              <a:ln w="28575">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 name="Straight Connector 4"/>
            <p:cNvCxnSpPr/>
            <p:nvPr/>
          </p:nvCxnSpPr>
          <p:spPr>
            <a:xfrm flipV="1">
              <a:off x="2985796" y="2511490"/>
              <a:ext cx="3177253" cy="1273448"/>
            </a:xfrm>
            <a:prstGeom prst="line">
              <a:avLst/>
            </a:prstGeom>
            <a:ln w="28575">
              <a:solidFill>
                <a:srgbClr val="3E578E"/>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72EEFD70-982A-4C9D-A330-55DB925819BC}"/>
              </a:ext>
            </a:extLst>
          </p:cNvPr>
          <p:cNvGrpSpPr/>
          <p:nvPr/>
        </p:nvGrpSpPr>
        <p:grpSpPr>
          <a:xfrm>
            <a:off x="5699563" y="1187116"/>
            <a:ext cx="1074216" cy="968029"/>
            <a:chOff x="5699563" y="1187116"/>
            <a:chExt cx="1074216" cy="968029"/>
          </a:xfrm>
        </p:grpSpPr>
        <p:sp>
          <p:nvSpPr>
            <p:cNvPr id="44" name="TextBox 43">
              <a:extLst>
                <a:ext uri="{FF2B5EF4-FFF2-40B4-BE49-F238E27FC236}">
                  <a16:creationId xmlns:a16="http://schemas.microsoft.com/office/drawing/2014/main" id="{FC8FE96F-B14B-4D05-A652-28491CD1300E}"/>
                </a:ext>
              </a:extLst>
            </p:cNvPr>
            <p:cNvSpPr txBox="1"/>
            <p:nvPr/>
          </p:nvSpPr>
          <p:spPr>
            <a:xfrm>
              <a:off x="5699563" y="1187116"/>
              <a:ext cx="1074216" cy="646331"/>
            </a:xfrm>
            <a:prstGeom prst="rect">
              <a:avLst/>
            </a:prstGeom>
            <a:solidFill>
              <a:schemeClr val="bg1"/>
            </a:solidFill>
          </p:spPr>
          <p:txBody>
            <a:bodyPr wrap="square" rtlCol="0">
              <a:spAutoFit/>
            </a:bodyPr>
            <a:lstStyle/>
            <a:p>
              <a:pPr algn="ctr"/>
              <a:r>
                <a:rPr lang="en-US" dirty="0">
                  <a:solidFill>
                    <a:schemeClr val="tx1">
                      <a:lumMod val="75000"/>
                      <a:lumOff val="25000"/>
                    </a:schemeClr>
                  </a:solidFill>
                </a:rPr>
                <a:t>FALL</a:t>
              </a:r>
            </a:p>
            <a:p>
              <a:pPr algn="ctr"/>
              <a:r>
                <a:rPr lang="en-US" dirty="0">
                  <a:solidFill>
                    <a:schemeClr val="tx1">
                      <a:lumMod val="75000"/>
                      <a:lumOff val="25000"/>
                    </a:schemeClr>
                  </a:solidFill>
                </a:rPr>
                <a:t>ASLEEP</a:t>
              </a:r>
            </a:p>
          </p:txBody>
        </p:sp>
        <p:sp>
          <p:nvSpPr>
            <p:cNvPr id="3" name="Arrow: Up 2">
              <a:extLst>
                <a:ext uri="{FF2B5EF4-FFF2-40B4-BE49-F238E27FC236}">
                  <a16:creationId xmlns:a16="http://schemas.microsoft.com/office/drawing/2014/main" id="{DEE5B4BA-C281-4E76-9562-687CEB3BBDDD}"/>
                </a:ext>
              </a:extLst>
            </p:cNvPr>
            <p:cNvSpPr/>
            <p:nvPr/>
          </p:nvSpPr>
          <p:spPr>
            <a:xfrm>
              <a:off x="6126480" y="1833447"/>
              <a:ext cx="312328" cy="321698"/>
            </a:xfrm>
            <a:prstGeom prst="upArrow">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5E4243EF-C8D8-4E25-9A8F-87579C8C500F}"/>
              </a:ext>
            </a:extLst>
          </p:cNvPr>
          <p:cNvGrpSpPr/>
          <p:nvPr/>
        </p:nvGrpSpPr>
        <p:grpSpPr>
          <a:xfrm>
            <a:off x="7361216" y="2366568"/>
            <a:ext cx="1158764" cy="694252"/>
            <a:chOff x="7361216" y="2366568"/>
            <a:chExt cx="1158764" cy="694252"/>
          </a:xfrm>
        </p:grpSpPr>
        <p:sp>
          <p:nvSpPr>
            <p:cNvPr id="48" name="TextBox 47">
              <a:extLst>
                <a:ext uri="{FF2B5EF4-FFF2-40B4-BE49-F238E27FC236}">
                  <a16:creationId xmlns:a16="http://schemas.microsoft.com/office/drawing/2014/main" id="{7DB95A73-09BC-442E-8567-896B0C334EFD}"/>
                </a:ext>
              </a:extLst>
            </p:cNvPr>
            <p:cNvSpPr txBox="1"/>
            <p:nvPr/>
          </p:nvSpPr>
          <p:spPr>
            <a:xfrm>
              <a:off x="7361216" y="2366568"/>
              <a:ext cx="1158764" cy="369332"/>
            </a:xfrm>
            <a:prstGeom prst="rect">
              <a:avLst/>
            </a:prstGeom>
            <a:solidFill>
              <a:schemeClr val="bg1"/>
            </a:solidFill>
          </p:spPr>
          <p:txBody>
            <a:bodyPr wrap="square" rtlCol="0">
              <a:spAutoFit/>
            </a:bodyPr>
            <a:lstStyle/>
            <a:p>
              <a:r>
                <a:rPr lang="en-US" dirty="0">
                  <a:solidFill>
                    <a:schemeClr val="tx1">
                      <a:lumMod val="75000"/>
                      <a:lumOff val="25000"/>
                    </a:schemeClr>
                  </a:solidFill>
                </a:rPr>
                <a:t>WAKE UP</a:t>
              </a:r>
            </a:p>
          </p:txBody>
        </p:sp>
        <p:sp>
          <p:nvSpPr>
            <p:cNvPr id="50" name="Arrow: Up 49">
              <a:extLst>
                <a:ext uri="{FF2B5EF4-FFF2-40B4-BE49-F238E27FC236}">
                  <a16:creationId xmlns:a16="http://schemas.microsoft.com/office/drawing/2014/main" id="{48F31EF7-9E6D-4F0C-9F7E-810F0647A564}"/>
                </a:ext>
              </a:extLst>
            </p:cNvPr>
            <p:cNvSpPr/>
            <p:nvPr/>
          </p:nvSpPr>
          <p:spPr>
            <a:xfrm>
              <a:off x="7713963" y="2739122"/>
              <a:ext cx="312328" cy="321698"/>
            </a:xfrm>
            <a:prstGeom prst="upArrow">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08230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ppt_x"/>
                                          </p:val>
                                        </p:tav>
                                        <p:tav tm="100000">
                                          <p:val>
                                            <p:strVal val="#ppt_x"/>
                                          </p:val>
                                        </p:tav>
                                      </p:tavLst>
                                    </p:anim>
                                    <p:anim calcmode="lin" valueType="num">
                                      <p:cBhvr additive="base">
                                        <p:cTn id="8"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Misaligned Sleep Regulation</a:t>
            </a:r>
          </a:p>
        </p:txBody>
      </p:sp>
      <p:sp>
        <p:nvSpPr>
          <p:cNvPr id="4" name="Slide Number Placeholder 3"/>
          <p:cNvSpPr>
            <a:spLocks noGrp="1"/>
          </p:cNvSpPr>
          <p:nvPr>
            <p:ph type="sldNum" sz="quarter" idx="12"/>
          </p:nvPr>
        </p:nvSpPr>
        <p:spPr/>
        <p:txBody>
          <a:bodyPr/>
          <a:lstStyle/>
          <a:p>
            <a:fld id="{20C916DC-B21F-42C8-BDC3-D172FB33DFF5}" type="slidenum">
              <a:rPr lang="en-US" smtClean="0"/>
              <a:pPr/>
              <a:t>23</a:t>
            </a:fld>
            <a:endParaRPr lang="en-US"/>
          </a:p>
        </p:txBody>
      </p:sp>
      <p:sp>
        <p:nvSpPr>
          <p:cNvPr id="31" name="Rectangle 30"/>
          <p:cNvSpPr/>
          <p:nvPr/>
        </p:nvSpPr>
        <p:spPr>
          <a:xfrm>
            <a:off x="7549959" y="5554896"/>
            <a:ext cx="808115" cy="587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955337" y="4507087"/>
            <a:ext cx="1126671" cy="461665"/>
          </a:xfrm>
          <a:prstGeom prst="rect">
            <a:avLst/>
          </a:prstGeom>
          <a:noFill/>
        </p:spPr>
        <p:txBody>
          <a:bodyPr wrap="square" rtlCol="0">
            <a:spAutoFit/>
          </a:bodyPr>
          <a:lstStyle/>
          <a:p>
            <a:r>
              <a:rPr lang="en-US" sz="2400" dirty="0">
                <a:solidFill>
                  <a:schemeClr val="tx1">
                    <a:lumMod val="75000"/>
                    <a:lumOff val="25000"/>
                  </a:schemeClr>
                </a:solidFill>
              </a:rPr>
              <a:t>WORK</a:t>
            </a:r>
          </a:p>
        </p:txBody>
      </p:sp>
      <p:sp>
        <p:nvSpPr>
          <p:cNvPr id="15" name="TextBox 14"/>
          <p:cNvSpPr txBox="1"/>
          <p:nvPr/>
        </p:nvSpPr>
        <p:spPr>
          <a:xfrm>
            <a:off x="7150537" y="3987002"/>
            <a:ext cx="1207537" cy="461665"/>
          </a:xfrm>
          <a:prstGeom prst="rect">
            <a:avLst/>
          </a:prstGeom>
          <a:noFill/>
        </p:spPr>
        <p:txBody>
          <a:bodyPr wrap="square" rtlCol="0">
            <a:spAutoFit/>
          </a:bodyPr>
          <a:lstStyle/>
          <a:p>
            <a:r>
              <a:rPr lang="en-US" sz="2400" dirty="0">
                <a:solidFill>
                  <a:schemeClr val="tx1">
                    <a:lumMod val="75000"/>
                    <a:lumOff val="25000"/>
                  </a:schemeClr>
                </a:solidFill>
              </a:rPr>
              <a:t>WORK</a:t>
            </a:r>
          </a:p>
        </p:txBody>
      </p:sp>
      <p:sp>
        <p:nvSpPr>
          <p:cNvPr id="17" name="TextBox 16"/>
          <p:cNvSpPr txBox="1"/>
          <p:nvPr/>
        </p:nvSpPr>
        <p:spPr>
          <a:xfrm>
            <a:off x="3655771" y="3961582"/>
            <a:ext cx="934186" cy="461665"/>
          </a:xfrm>
          <a:prstGeom prst="rect">
            <a:avLst/>
          </a:prstGeom>
          <a:noFill/>
        </p:spPr>
        <p:txBody>
          <a:bodyPr wrap="square" rtlCol="0">
            <a:spAutoFit/>
          </a:bodyPr>
          <a:lstStyle/>
          <a:p>
            <a:r>
              <a:rPr lang="en-US" sz="2400" dirty="0">
                <a:solidFill>
                  <a:schemeClr val="tx1">
                    <a:lumMod val="75000"/>
                    <a:lumOff val="25000"/>
                  </a:schemeClr>
                </a:solidFill>
              </a:rPr>
              <a:t>SLEEP</a:t>
            </a:r>
          </a:p>
        </p:txBody>
      </p:sp>
      <p:grpSp>
        <p:nvGrpSpPr>
          <p:cNvPr id="46" name="Group 45"/>
          <p:cNvGrpSpPr/>
          <p:nvPr/>
        </p:nvGrpSpPr>
        <p:grpSpPr>
          <a:xfrm>
            <a:off x="5814261" y="5440310"/>
            <a:ext cx="480168" cy="577273"/>
            <a:chOff x="5551759" y="5386815"/>
            <a:chExt cx="480168" cy="577273"/>
          </a:xfrm>
        </p:grpSpPr>
        <p:sp>
          <p:nvSpPr>
            <p:cNvPr id="25" name="Moon 24"/>
            <p:cNvSpPr/>
            <p:nvPr/>
          </p:nvSpPr>
          <p:spPr>
            <a:xfrm rot="19280081">
              <a:off x="5551759" y="5459129"/>
              <a:ext cx="277490" cy="504959"/>
            </a:xfrm>
            <a:prstGeom prst="moon">
              <a:avLst/>
            </a:prstGeom>
            <a:solidFill>
              <a:srgbClr val="3E578E"/>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5781876" y="5386815"/>
              <a:ext cx="74645" cy="91673"/>
            </a:xfrm>
            <a:prstGeom prst="star5">
              <a:avLst/>
            </a:prstGeom>
            <a:solidFill>
              <a:srgbClr val="3E578E"/>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5775343" y="5600953"/>
              <a:ext cx="74645" cy="91673"/>
            </a:xfrm>
            <a:prstGeom prst="star5">
              <a:avLst/>
            </a:prstGeom>
            <a:solidFill>
              <a:srgbClr val="3E578E"/>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5-Point Star 27"/>
            <p:cNvSpPr/>
            <p:nvPr/>
          </p:nvSpPr>
          <p:spPr>
            <a:xfrm>
              <a:off x="5957282" y="5619934"/>
              <a:ext cx="74645" cy="91673"/>
            </a:xfrm>
            <a:prstGeom prst="star5">
              <a:avLst/>
            </a:prstGeom>
            <a:solidFill>
              <a:srgbClr val="3E578E"/>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ectangle 29"/>
          <p:cNvSpPr/>
          <p:nvPr/>
        </p:nvSpPr>
        <p:spPr>
          <a:xfrm>
            <a:off x="2663533" y="5504815"/>
            <a:ext cx="808115" cy="587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un 31"/>
          <p:cNvSpPr/>
          <p:nvPr/>
        </p:nvSpPr>
        <p:spPr>
          <a:xfrm>
            <a:off x="8300175" y="5452781"/>
            <a:ext cx="610222" cy="532967"/>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Sun 32"/>
          <p:cNvSpPr/>
          <p:nvPr/>
        </p:nvSpPr>
        <p:spPr>
          <a:xfrm>
            <a:off x="2701060" y="5467739"/>
            <a:ext cx="610222" cy="532967"/>
          </a:xfrm>
          <a:prstGeom prst="su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p:cNvGrpSpPr/>
          <p:nvPr/>
        </p:nvGrpSpPr>
        <p:grpSpPr>
          <a:xfrm>
            <a:off x="642794" y="2435277"/>
            <a:ext cx="9959892" cy="1158553"/>
            <a:chOff x="642794" y="2435277"/>
            <a:chExt cx="9959892" cy="1158553"/>
          </a:xfrm>
        </p:grpSpPr>
        <p:sp>
          <p:nvSpPr>
            <p:cNvPr id="6" name="TextBox 5"/>
            <p:cNvSpPr txBox="1"/>
            <p:nvPr/>
          </p:nvSpPr>
          <p:spPr>
            <a:xfrm>
              <a:off x="642794" y="3193023"/>
              <a:ext cx="1875879" cy="369332"/>
            </a:xfrm>
            <a:prstGeom prst="rect">
              <a:avLst/>
            </a:prstGeom>
            <a:noFill/>
          </p:spPr>
          <p:txBody>
            <a:bodyPr wrap="square" rtlCol="0">
              <a:spAutoFit/>
            </a:bodyPr>
            <a:lstStyle/>
            <a:p>
              <a:r>
                <a:rPr lang="en-US" dirty="0">
                  <a:solidFill>
                    <a:schemeClr val="tx1">
                      <a:lumMod val="75000"/>
                      <a:lumOff val="25000"/>
                    </a:schemeClr>
                  </a:solidFill>
                </a:rPr>
                <a:t>Circadian Rhythm</a:t>
              </a:r>
            </a:p>
          </p:txBody>
        </p:sp>
        <p:sp>
          <p:nvSpPr>
            <p:cNvPr id="9" name="Right Arrow 8"/>
            <p:cNvSpPr/>
            <p:nvPr/>
          </p:nvSpPr>
          <p:spPr>
            <a:xfrm>
              <a:off x="2480646" y="3193023"/>
              <a:ext cx="434567" cy="400807"/>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20281898">
              <a:off x="8175062" y="2624910"/>
              <a:ext cx="1886287" cy="369332"/>
            </a:xfrm>
            <a:prstGeom prst="rect">
              <a:avLst/>
            </a:prstGeom>
            <a:solidFill>
              <a:schemeClr val="bg1"/>
            </a:solidFill>
          </p:spPr>
          <p:txBody>
            <a:bodyPr wrap="square" rtlCol="0">
              <a:spAutoFit/>
            </a:bodyPr>
            <a:lstStyle/>
            <a:p>
              <a:r>
                <a:rPr lang="en-US" dirty="0">
                  <a:solidFill>
                    <a:schemeClr val="tx1">
                      <a:lumMod val="75000"/>
                      <a:lumOff val="25000"/>
                    </a:schemeClr>
                  </a:solidFill>
                </a:rPr>
                <a:t>WAKEFULNESS</a:t>
              </a:r>
            </a:p>
          </p:txBody>
        </p:sp>
        <p:sp>
          <p:nvSpPr>
            <p:cNvPr id="38" name="Freeform 37"/>
            <p:cNvSpPr/>
            <p:nvPr/>
          </p:nvSpPr>
          <p:spPr>
            <a:xfrm>
              <a:off x="2985796" y="2435277"/>
              <a:ext cx="7616890" cy="1101119"/>
            </a:xfrm>
            <a:custGeom>
              <a:avLst/>
              <a:gdLst>
                <a:gd name="connsiteX0" fmla="*/ 0 w 7063273"/>
                <a:gd name="connsiteY0" fmla="*/ 1082364 h 1101119"/>
                <a:gd name="connsiteX1" fmla="*/ 2743200 w 7063273"/>
                <a:gd name="connsiteY1" fmla="*/ 13 h 1101119"/>
                <a:gd name="connsiteX2" fmla="*/ 4170784 w 7063273"/>
                <a:gd name="connsiteY2" fmla="*/ 1101025 h 1101119"/>
                <a:gd name="connsiteX3" fmla="*/ 7063273 w 7063273"/>
                <a:gd name="connsiteY3" fmla="*/ 65327 h 1101119"/>
              </a:gdLst>
              <a:ahLst/>
              <a:cxnLst>
                <a:cxn ang="0">
                  <a:pos x="connsiteX0" y="connsiteY0"/>
                </a:cxn>
                <a:cxn ang="0">
                  <a:pos x="connsiteX1" y="connsiteY1"/>
                </a:cxn>
                <a:cxn ang="0">
                  <a:pos x="connsiteX2" y="connsiteY2"/>
                </a:cxn>
                <a:cxn ang="0">
                  <a:pos x="connsiteX3" y="connsiteY3"/>
                </a:cxn>
              </a:cxnLst>
              <a:rect l="l" t="t" r="r" b="b"/>
              <a:pathLst>
                <a:path w="7063273" h="1101119">
                  <a:moveTo>
                    <a:pt x="0" y="1082364"/>
                  </a:moveTo>
                  <a:cubicBezTo>
                    <a:pt x="1024034" y="539633"/>
                    <a:pt x="2048069" y="-3097"/>
                    <a:pt x="2743200" y="13"/>
                  </a:cubicBezTo>
                  <a:cubicBezTo>
                    <a:pt x="3438331" y="3123"/>
                    <a:pt x="3450772" y="1090139"/>
                    <a:pt x="4170784" y="1101025"/>
                  </a:cubicBezTo>
                  <a:cubicBezTo>
                    <a:pt x="4890796" y="1111911"/>
                    <a:pt x="6504992" y="183515"/>
                    <a:pt x="7063273" y="65327"/>
                  </a:cubicBezTo>
                </a:path>
              </a:pathLst>
            </a:cu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2" name="Straight Connector 51"/>
          <p:cNvCxnSpPr/>
          <p:nvPr/>
        </p:nvCxnSpPr>
        <p:spPr>
          <a:xfrm>
            <a:off x="2985796" y="2120884"/>
            <a:ext cx="0" cy="3022543"/>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985796" y="4376057"/>
            <a:ext cx="7287208" cy="933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7528841" y="3313501"/>
            <a:ext cx="337850"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79"/>
          <p:cNvGrpSpPr/>
          <p:nvPr/>
        </p:nvGrpSpPr>
        <p:grpSpPr>
          <a:xfrm>
            <a:off x="607104" y="1365463"/>
            <a:ext cx="8928782" cy="1617493"/>
            <a:chOff x="607104" y="1367614"/>
            <a:chExt cx="8928782" cy="1617493"/>
          </a:xfrm>
        </p:grpSpPr>
        <p:grpSp>
          <p:nvGrpSpPr>
            <p:cNvPr id="77" name="Group 76"/>
            <p:cNvGrpSpPr/>
            <p:nvPr/>
          </p:nvGrpSpPr>
          <p:grpSpPr>
            <a:xfrm>
              <a:off x="607104" y="1367614"/>
              <a:ext cx="8928782" cy="1617493"/>
              <a:chOff x="607104" y="1367614"/>
              <a:chExt cx="8928782" cy="1617493"/>
            </a:xfrm>
          </p:grpSpPr>
          <p:sp>
            <p:nvSpPr>
              <p:cNvPr id="8" name="TextBox 7"/>
              <p:cNvSpPr txBox="1"/>
              <p:nvPr/>
            </p:nvSpPr>
            <p:spPr>
              <a:xfrm>
                <a:off x="607104" y="2371854"/>
                <a:ext cx="2055137" cy="369332"/>
              </a:xfrm>
              <a:prstGeom prst="rect">
                <a:avLst/>
              </a:prstGeom>
              <a:noFill/>
            </p:spPr>
            <p:txBody>
              <a:bodyPr wrap="square" rtlCol="0">
                <a:spAutoFit/>
              </a:bodyPr>
              <a:lstStyle/>
              <a:p>
                <a:r>
                  <a:rPr lang="en-US" dirty="0">
                    <a:solidFill>
                      <a:schemeClr val="tx1">
                        <a:lumMod val="75000"/>
                        <a:lumOff val="25000"/>
                      </a:schemeClr>
                    </a:solidFill>
                  </a:rPr>
                  <a:t>Sleep Pressure</a:t>
                </a:r>
              </a:p>
            </p:txBody>
          </p:sp>
          <p:sp>
            <p:nvSpPr>
              <p:cNvPr id="11" name="Right Arrow 10"/>
              <p:cNvSpPr/>
              <p:nvPr/>
            </p:nvSpPr>
            <p:spPr>
              <a:xfrm>
                <a:off x="2444957" y="2356116"/>
                <a:ext cx="434567" cy="400807"/>
              </a:xfrm>
              <a:prstGeom prst="rightArrow">
                <a:avLst/>
              </a:prstGeom>
              <a:solidFill>
                <a:srgbClr val="3E578E"/>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rot="20527845">
                <a:off x="7540258" y="1367614"/>
                <a:ext cx="1875879" cy="369332"/>
              </a:xfrm>
              <a:prstGeom prst="rect">
                <a:avLst/>
              </a:prstGeom>
              <a:noFill/>
            </p:spPr>
            <p:txBody>
              <a:bodyPr wrap="square" rtlCol="0">
                <a:spAutoFit/>
              </a:bodyPr>
              <a:lstStyle/>
              <a:p>
                <a:r>
                  <a:rPr lang="en-US" dirty="0">
                    <a:solidFill>
                      <a:schemeClr val="tx1">
                        <a:lumMod val="75000"/>
                        <a:lumOff val="25000"/>
                      </a:schemeClr>
                    </a:solidFill>
                  </a:rPr>
                  <a:t>SLEEP PRESSURE</a:t>
                </a:r>
              </a:p>
            </p:txBody>
          </p:sp>
          <p:cxnSp>
            <p:nvCxnSpPr>
              <p:cNvPr id="43" name="Straight Connector 42"/>
              <p:cNvCxnSpPr/>
              <p:nvPr/>
            </p:nvCxnSpPr>
            <p:spPr>
              <a:xfrm flipV="1">
                <a:off x="4751481" y="1474940"/>
                <a:ext cx="4784405" cy="1510167"/>
              </a:xfrm>
              <a:prstGeom prst="line">
                <a:avLst/>
              </a:prstGeom>
              <a:ln w="28575">
                <a:solidFill>
                  <a:srgbClr val="3E578E"/>
                </a:solidFill>
                <a:prstDash val="solid"/>
              </a:ln>
            </p:spPr>
            <p:style>
              <a:lnRef idx="1">
                <a:schemeClr val="accent1"/>
              </a:lnRef>
              <a:fillRef idx="0">
                <a:schemeClr val="accent1"/>
              </a:fillRef>
              <a:effectRef idx="0">
                <a:schemeClr val="accent1"/>
              </a:effectRef>
              <a:fontRef idx="minor">
                <a:schemeClr val="tx1"/>
              </a:fontRef>
            </p:style>
          </p:cxnSp>
        </p:grpSp>
        <p:sp>
          <p:nvSpPr>
            <p:cNvPr id="47" name="Freeform 46"/>
            <p:cNvSpPr/>
            <p:nvPr/>
          </p:nvSpPr>
          <p:spPr>
            <a:xfrm>
              <a:off x="3758021" y="2356116"/>
              <a:ext cx="1004346" cy="627825"/>
            </a:xfrm>
            <a:custGeom>
              <a:avLst/>
              <a:gdLst>
                <a:gd name="connsiteX0" fmla="*/ 0 w 1492898"/>
                <a:gd name="connsiteY0" fmla="*/ 0 h 1306286"/>
                <a:gd name="connsiteX1" fmla="*/ 597160 w 1492898"/>
                <a:gd name="connsiteY1" fmla="*/ 746449 h 1306286"/>
                <a:gd name="connsiteX2" fmla="*/ 1492898 w 1492898"/>
                <a:gd name="connsiteY2" fmla="*/ 1306286 h 1306286"/>
              </a:gdLst>
              <a:ahLst/>
              <a:cxnLst>
                <a:cxn ang="0">
                  <a:pos x="connsiteX0" y="connsiteY0"/>
                </a:cxn>
                <a:cxn ang="0">
                  <a:pos x="connsiteX1" y="connsiteY1"/>
                </a:cxn>
                <a:cxn ang="0">
                  <a:pos x="connsiteX2" y="connsiteY2"/>
                </a:cxn>
              </a:cxnLst>
              <a:rect l="l" t="t" r="r" b="b"/>
              <a:pathLst>
                <a:path w="1492898" h="1306286">
                  <a:moveTo>
                    <a:pt x="0" y="0"/>
                  </a:moveTo>
                  <a:cubicBezTo>
                    <a:pt x="174172" y="264367"/>
                    <a:pt x="348344" y="528735"/>
                    <a:pt x="597160" y="746449"/>
                  </a:cubicBezTo>
                  <a:cubicBezTo>
                    <a:pt x="845976" y="964163"/>
                    <a:pt x="1143000" y="1192764"/>
                    <a:pt x="1492898" y="1306286"/>
                  </a:cubicBezTo>
                </a:path>
              </a:pathLst>
            </a:custGeom>
            <a:noFill/>
            <a:ln w="28575">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 name="Straight Connector 4"/>
          <p:cNvCxnSpPr/>
          <p:nvPr/>
        </p:nvCxnSpPr>
        <p:spPr>
          <a:xfrm flipV="1">
            <a:off x="2985796" y="2353965"/>
            <a:ext cx="788829" cy="334807"/>
          </a:xfrm>
          <a:prstGeom prst="line">
            <a:avLst/>
          </a:prstGeom>
          <a:ln w="28575">
            <a:solidFill>
              <a:srgbClr val="3E578E"/>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2697929" y="5143427"/>
            <a:ext cx="1158764" cy="369332"/>
          </a:xfrm>
          <a:prstGeom prst="rect">
            <a:avLst/>
          </a:prstGeom>
          <a:noFill/>
        </p:spPr>
        <p:txBody>
          <a:bodyPr wrap="square" rtlCol="0">
            <a:spAutoFit/>
          </a:bodyPr>
          <a:lstStyle/>
          <a:p>
            <a:r>
              <a:rPr lang="en-US" dirty="0">
                <a:solidFill>
                  <a:schemeClr val="tx1">
                    <a:lumMod val="75000"/>
                    <a:lumOff val="25000"/>
                  </a:schemeClr>
                </a:solidFill>
              </a:rPr>
              <a:t>7:00 AM</a:t>
            </a:r>
          </a:p>
        </p:txBody>
      </p:sp>
      <p:sp>
        <p:nvSpPr>
          <p:cNvPr id="65" name="TextBox 64"/>
          <p:cNvSpPr txBox="1"/>
          <p:nvPr/>
        </p:nvSpPr>
        <p:spPr>
          <a:xfrm>
            <a:off x="8092543" y="4556654"/>
            <a:ext cx="1158764" cy="369332"/>
          </a:xfrm>
          <a:prstGeom prst="rect">
            <a:avLst/>
          </a:prstGeom>
          <a:solidFill>
            <a:schemeClr val="bg1"/>
          </a:solidFill>
        </p:spPr>
        <p:txBody>
          <a:bodyPr wrap="square" rtlCol="0">
            <a:spAutoFit/>
          </a:bodyPr>
          <a:lstStyle/>
          <a:p>
            <a:r>
              <a:rPr lang="en-US" dirty="0">
                <a:solidFill>
                  <a:schemeClr val="tx1">
                    <a:lumMod val="75000"/>
                    <a:lumOff val="25000"/>
                  </a:schemeClr>
                </a:solidFill>
              </a:rPr>
              <a:t>7:00 AM</a:t>
            </a:r>
          </a:p>
        </p:txBody>
      </p:sp>
      <p:sp>
        <p:nvSpPr>
          <p:cNvPr id="66" name="TextBox 65"/>
          <p:cNvSpPr txBox="1"/>
          <p:nvPr/>
        </p:nvSpPr>
        <p:spPr>
          <a:xfrm>
            <a:off x="6387666" y="4544578"/>
            <a:ext cx="1158764" cy="369332"/>
          </a:xfrm>
          <a:prstGeom prst="rect">
            <a:avLst/>
          </a:prstGeom>
          <a:solidFill>
            <a:schemeClr val="bg1"/>
          </a:solidFill>
        </p:spPr>
        <p:txBody>
          <a:bodyPr wrap="square" rtlCol="0">
            <a:spAutoFit/>
          </a:bodyPr>
          <a:lstStyle/>
          <a:p>
            <a:r>
              <a:rPr lang="en-US" dirty="0">
                <a:solidFill>
                  <a:schemeClr val="tx1">
                    <a:lumMod val="75000"/>
                    <a:lumOff val="25000"/>
                  </a:schemeClr>
                </a:solidFill>
              </a:rPr>
              <a:t>11:00 PM</a:t>
            </a:r>
          </a:p>
        </p:txBody>
      </p:sp>
      <p:sp>
        <p:nvSpPr>
          <p:cNvPr id="67" name="Freeform 66"/>
          <p:cNvSpPr/>
          <p:nvPr/>
        </p:nvSpPr>
        <p:spPr>
          <a:xfrm>
            <a:off x="3749449" y="2353965"/>
            <a:ext cx="1677551" cy="1898753"/>
          </a:xfrm>
          <a:custGeom>
            <a:avLst/>
            <a:gdLst>
              <a:gd name="connsiteX0" fmla="*/ 0 w 1492898"/>
              <a:gd name="connsiteY0" fmla="*/ 0 h 1306286"/>
              <a:gd name="connsiteX1" fmla="*/ 597160 w 1492898"/>
              <a:gd name="connsiteY1" fmla="*/ 746449 h 1306286"/>
              <a:gd name="connsiteX2" fmla="*/ 1492898 w 1492898"/>
              <a:gd name="connsiteY2" fmla="*/ 1306286 h 1306286"/>
            </a:gdLst>
            <a:ahLst/>
            <a:cxnLst>
              <a:cxn ang="0">
                <a:pos x="connsiteX0" y="connsiteY0"/>
              </a:cxn>
              <a:cxn ang="0">
                <a:pos x="connsiteX1" y="connsiteY1"/>
              </a:cxn>
              <a:cxn ang="0">
                <a:pos x="connsiteX2" y="connsiteY2"/>
              </a:cxn>
            </a:cxnLst>
            <a:rect l="l" t="t" r="r" b="b"/>
            <a:pathLst>
              <a:path w="1492898" h="1306286">
                <a:moveTo>
                  <a:pt x="0" y="0"/>
                </a:moveTo>
                <a:cubicBezTo>
                  <a:pt x="174172" y="264367"/>
                  <a:pt x="348344" y="528735"/>
                  <a:pt x="597160" y="746449"/>
                </a:cubicBezTo>
                <a:cubicBezTo>
                  <a:pt x="845976" y="964163"/>
                  <a:pt x="1143000" y="1192764"/>
                  <a:pt x="1492898" y="1306286"/>
                </a:cubicBezTo>
              </a:path>
            </a:pathLst>
          </a:custGeom>
          <a:noFill/>
          <a:ln w="28575">
            <a:solidFill>
              <a:srgbClr val="3E57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p:nvPr/>
        </p:nvCxnSpPr>
        <p:spPr>
          <a:xfrm flipH="1">
            <a:off x="3469430" y="4146638"/>
            <a:ext cx="2218" cy="38118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4707116" y="4146638"/>
            <a:ext cx="2218" cy="38118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6741048" y="4156706"/>
            <a:ext cx="2218" cy="38118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8575505" y="4156706"/>
            <a:ext cx="2218" cy="38118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3032642" y="4546586"/>
            <a:ext cx="1158764" cy="369332"/>
          </a:xfrm>
          <a:prstGeom prst="rect">
            <a:avLst/>
          </a:prstGeom>
          <a:noFill/>
        </p:spPr>
        <p:txBody>
          <a:bodyPr wrap="square" rtlCol="0">
            <a:spAutoFit/>
          </a:bodyPr>
          <a:lstStyle/>
          <a:p>
            <a:r>
              <a:rPr lang="en-US" dirty="0">
                <a:solidFill>
                  <a:schemeClr val="tx1">
                    <a:lumMod val="75000"/>
                    <a:lumOff val="25000"/>
                  </a:schemeClr>
                </a:solidFill>
              </a:rPr>
              <a:t>8:00 AM</a:t>
            </a:r>
          </a:p>
        </p:txBody>
      </p:sp>
      <p:sp>
        <p:nvSpPr>
          <p:cNvPr id="73" name="TextBox 72"/>
          <p:cNvSpPr txBox="1"/>
          <p:nvPr/>
        </p:nvSpPr>
        <p:spPr>
          <a:xfrm>
            <a:off x="4315200" y="4555749"/>
            <a:ext cx="1158764" cy="369332"/>
          </a:xfrm>
          <a:prstGeom prst="rect">
            <a:avLst/>
          </a:prstGeom>
          <a:noFill/>
        </p:spPr>
        <p:txBody>
          <a:bodyPr wrap="square" rtlCol="0">
            <a:spAutoFit/>
          </a:bodyPr>
          <a:lstStyle/>
          <a:p>
            <a:r>
              <a:rPr lang="en-US" dirty="0">
                <a:solidFill>
                  <a:schemeClr val="tx1">
                    <a:lumMod val="75000"/>
                    <a:lumOff val="25000"/>
                  </a:schemeClr>
                </a:solidFill>
              </a:rPr>
              <a:t>1:00 PM</a:t>
            </a:r>
          </a:p>
        </p:txBody>
      </p:sp>
      <p:sp>
        <p:nvSpPr>
          <p:cNvPr id="44" name="Rectangle 43"/>
          <p:cNvSpPr/>
          <p:nvPr/>
        </p:nvSpPr>
        <p:spPr>
          <a:xfrm>
            <a:off x="9843655" y="2419285"/>
            <a:ext cx="889659" cy="7497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BB1829E8-7921-4805-8AF8-E0D048486FC7}"/>
              </a:ext>
            </a:extLst>
          </p:cNvPr>
          <p:cNvGrpSpPr/>
          <p:nvPr/>
        </p:nvGrpSpPr>
        <p:grpSpPr>
          <a:xfrm>
            <a:off x="3188837" y="1293999"/>
            <a:ext cx="1074216" cy="968029"/>
            <a:chOff x="5699563" y="1187116"/>
            <a:chExt cx="1074216" cy="968029"/>
          </a:xfrm>
        </p:grpSpPr>
        <p:sp>
          <p:nvSpPr>
            <p:cNvPr id="57" name="TextBox 56">
              <a:extLst>
                <a:ext uri="{FF2B5EF4-FFF2-40B4-BE49-F238E27FC236}">
                  <a16:creationId xmlns:a16="http://schemas.microsoft.com/office/drawing/2014/main" id="{C0790F03-C458-4360-BA97-A632AEE87C2A}"/>
                </a:ext>
              </a:extLst>
            </p:cNvPr>
            <p:cNvSpPr txBox="1"/>
            <p:nvPr/>
          </p:nvSpPr>
          <p:spPr>
            <a:xfrm>
              <a:off x="5699563" y="1187116"/>
              <a:ext cx="1074216" cy="646331"/>
            </a:xfrm>
            <a:prstGeom prst="rect">
              <a:avLst/>
            </a:prstGeom>
            <a:solidFill>
              <a:schemeClr val="bg1"/>
            </a:solidFill>
          </p:spPr>
          <p:txBody>
            <a:bodyPr wrap="square" rtlCol="0">
              <a:spAutoFit/>
            </a:bodyPr>
            <a:lstStyle/>
            <a:p>
              <a:pPr algn="ctr"/>
              <a:r>
                <a:rPr lang="en-US" dirty="0">
                  <a:solidFill>
                    <a:schemeClr val="tx1">
                      <a:lumMod val="75000"/>
                      <a:lumOff val="25000"/>
                    </a:schemeClr>
                  </a:solidFill>
                </a:rPr>
                <a:t>FALL</a:t>
              </a:r>
            </a:p>
            <a:p>
              <a:pPr algn="ctr"/>
              <a:r>
                <a:rPr lang="en-US" dirty="0">
                  <a:solidFill>
                    <a:schemeClr val="tx1">
                      <a:lumMod val="75000"/>
                      <a:lumOff val="25000"/>
                    </a:schemeClr>
                  </a:solidFill>
                </a:rPr>
                <a:t>ASLEEP</a:t>
              </a:r>
            </a:p>
          </p:txBody>
        </p:sp>
        <p:sp>
          <p:nvSpPr>
            <p:cNvPr id="62" name="Arrow: Up 61">
              <a:extLst>
                <a:ext uri="{FF2B5EF4-FFF2-40B4-BE49-F238E27FC236}">
                  <a16:creationId xmlns:a16="http://schemas.microsoft.com/office/drawing/2014/main" id="{1059C1F0-022B-4491-AA2F-BD53F8F4B390}"/>
                </a:ext>
              </a:extLst>
            </p:cNvPr>
            <p:cNvSpPr/>
            <p:nvPr/>
          </p:nvSpPr>
          <p:spPr>
            <a:xfrm>
              <a:off x="6126480" y="1833447"/>
              <a:ext cx="312328" cy="321698"/>
            </a:xfrm>
            <a:prstGeom prst="upArrow">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C05B60F7-1ADE-4934-AC2C-606DAC9A360E}"/>
              </a:ext>
            </a:extLst>
          </p:cNvPr>
          <p:cNvGrpSpPr/>
          <p:nvPr/>
        </p:nvGrpSpPr>
        <p:grpSpPr>
          <a:xfrm>
            <a:off x="4089573" y="1371327"/>
            <a:ext cx="1158764" cy="1215371"/>
            <a:chOff x="7361216" y="2366568"/>
            <a:chExt cx="1158764" cy="1215371"/>
          </a:xfrm>
        </p:grpSpPr>
        <p:sp>
          <p:nvSpPr>
            <p:cNvPr id="75" name="TextBox 74">
              <a:extLst>
                <a:ext uri="{FF2B5EF4-FFF2-40B4-BE49-F238E27FC236}">
                  <a16:creationId xmlns:a16="http://schemas.microsoft.com/office/drawing/2014/main" id="{71A65684-6A62-41C6-8C8A-013F9890226B}"/>
                </a:ext>
              </a:extLst>
            </p:cNvPr>
            <p:cNvSpPr txBox="1"/>
            <p:nvPr/>
          </p:nvSpPr>
          <p:spPr>
            <a:xfrm>
              <a:off x="7361216" y="2366568"/>
              <a:ext cx="1158764" cy="923330"/>
            </a:xfrm>
            <a:prstGeom prst="rect">
              <a:avLst/>
            </a:prstGeom>
            <a:solidFill>
              <a:schemeClr val="bg1"/>
            </a:solidFill>
          </p:spPr>
          <p:txBody>
            <a:bodyPr wrap="square" rtlCol="0">
              <a:spAutoFit/>
            </a:bodyPr>
            <a:lstStyle/>
            <a:p>
              <a:pPr algn="ctr"/>
              <a:r>
                <a:rPr lang="en-US" dirty="0">
                  <a:solidFill>
                    <a:schemeClr val="tx1">
                      <a:lumMod val="75000"/>
                      <a:lumOff val="25000"/>
                    </a:schemeClr>
                  </a:solidFill>
                </a:rPr>
                <a:t>WAKE</a:t>
              </a:r>
            </a:p>
            <a:p>
              <a:pPr algn="ctr"/>
              <a:r>
                <a:rPr lang="en-US" dirty="0">
                  <a:solidFill>
                    <a:schemeClr val="tx1">
                      <a:lumMod val="75000"/>
                      <a:lumOff val="25000"/>
                    </a:schemeClr>
                  </a:solidFill>
                </a:rPr>
                <a:t>UP TOO EARLY</a:t>
              </a:r>
            </a:p>
          </p:txBody>
        </p:sp>
        <p:sp>
          <p:nvSpPr>
            <p:cNvPr id="78" name="Arrow: Up 77">
              <a:extLst>
                <a:ext uri="{FF2B5EF4-FFF2-40B4-BE49-F238E27FC236}">
                  <a16:creationId xmlns:a16="http://schemas.microsoft.com/office/drawing/2014/main" id="{22B0DD7C-25A3-4B54-8E67-0FA638BBB7DF}"/>
                </a:ext>
              </a:extLst>
            </p:cNvPr>
            <p:cNvSpPr/>
            <p:nvPr/>
          </p:nvSpPr>
          <p:spPr>
            <a:xfrm>
              <a:off x="7858679" y="3260241"/>
              <a:ext cx="312328" cy="321698"/>
            </a:xfrm>
            <a:prstGeom prst="upArrow">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85553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10179"/>
            <a:ext cx="4061860" cy="3856343"/>
          </a:xfrm>
        </p:spPr>
        <p:txBody>
          <a:bodyPr>
            <a:normAutofit/>
          </a:bodyPr>
          <a:lstStyle/>
          <a:p>
            <a:pPr algn="ctr"/>
            <a:r>
              <a:rPr lang="en-US" sz="5400" dirty="0">
                <a:latin typeface="Lucida Handwriting" panose="03010101010101010101" pitchFamily="66" charset="0"/>
              </a:rPr>
              <a:t>Eat</a:t>
            </a:r>
            <a:br>
              <a:rPr lang="en-US" sz="5400" dirty="0">
                <a:latin typeface="Lucida Handwriting" panose="03010101010101010101" pitchFamily="66" charset="0"/>
              </a:rPr>
            </a:br>
            <a:br>
              <a:rPr lang="en-US" sz="5400" dirty="0">
                <a:latin typeface="Lucida Handwriting" panose="03010101010101010101" pitchFamily="66" charset="0"/>
              </a:rPr>
            </a:br>
            <a:r>
              <a:rPr lang="en-US" cap="all" dirty="0"/>
              <a:t>What &amp; when</a:t>
            </a:r>
          </a:p>
        </p:txBody>
      </p:sp>
      <p:sp>
        <p:nvSpPr>
          <p:cNvPr id="4" name="Slide Number Placeholder 3"/>
          <p:cNvSpPr>
            <a:spLocks noGrp="1"/>
          </p:cNvSpPr>
          <p:nvPr>
            <p:ph type="sldNum" sz="quarter" idx="12"/>
          </p:nvPr>
        </p:nvSpPr>
        <p:spPr/>
        <p:txBody>
          <a:bodyPr/>
          <a:lstStyle/>
          <a:p>
            <a:fld id="{20C916DC-B21F-42C8-BDC3-D172FB33DFF5}" type="slidenum">
              <a:rPr lang="en-US" smtClean="0"/>
              <a:pPr/>
              <a:t>24</a:t>
            </a:fld>
            <a:endParaRPr lang="en-US"/>
          </a:p>
        </p:txBody>
      </p:sp>
      <p:grpSp>
        <p:nvGrpSpPr>
          <p:cNvPr id="3" name="Group 2">
            <a:extLst>
              <a:ext uri="{FF2B5EF4-FFF2-40B4-BE49-F238E27FC236}">
                <a16:creationId xmlns:a16="http://schemas.microsoft.com/office/drawing/2014/main" id="{9298EFCA-98F6-402A-B255-FC82FD9EDA85}"/>
              </a:ext>
            </a:extLst>
          </p:cNvPr>
          <p:cNvGrpSpPr/>
          <p:nvPr/>
        </p:nvGrpSpPr>
        <p:grpSpPr>
          <a:xfrm>
            <a:off x="5933978" y="1443636"/>
            <a:ext cx="4392326" cy="3762005"/>
            <a:chOff x="6390125" y="441276"/>
            <a:chExt cx="2204185" cy="1908115"/>
          </a:xfrm>
        </p:grpSpPr>
        <p:sp>
          <p:nvSpPr>
            <p:cNvPr id="13" name="Rectangle: Rounded Corners 12">
              <a:extLst>
                <a:ext uri="{FF2B5EF4-FFF2-40B4-BE49-F238E27FC236}">
                  <a16:creationId xmlns:a16="http://schemas.microsoft.com/office/drawing/2014/main" id="{B5B4F06C-2750-4F33-9EBD-CEBBCAB34521}"/>
                </a:ext>
              </a:extLst>
            </p:cNvPr>
            <p:cNvSpPr/>
            <p:nvPr/>
          </p:nvSpPr>
          <p:spPr>
            <a:xfrm>
              <a:off x="6390125" y="625643"/>
              <a:ext cx="2204185" cy="141491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7" descr="Table setting with solid fill">
              <a:extLst>
                <a:ext uri="{FF2B5EF4-FFF2-40B4-BE49-F238E27FC236}">
                  <a16:creationId xmlns:a16="http://schemas.microsoft.com/office/drawing/2014/main" id="{78BE62D1-0F94-4820-AB07-CF9218298C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74969" y="441276"/>
              <a:ext cx="1908115" cy="1908115"/>
            </a:xfrm>
            <a:prstGeom prst="rect">
              <a:avLst/>
            </a:prstGeom>
          </p:spPr>
        </p:pic>
      </p:grpSp>
    </p:spTree>
    <p:custDataLst>
      <p:tags r:id="rId1"/>
    </p:custDataLst>
    <p:extLst>
      <p:ext uri="{BB962C8B-B14F-4D97-AF65-F5344CB8AC3E}">
        <p14:creationId xmlns:p14="http://schemas.microsoft.com/office/powerpoint/2010/main" val="4090562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45034-9248-4554-BD6A-654227290BC3}"/>
              </a:ext>
            </a:extLst>
          </p:cNvPr>
          <p:cNvSpPr>
            <a:spLocks noGrp="1"/>
          </p:cNvSpPr>
          <p:nvPr>
            <p:ph type="title"/>
          </p:nvPr>
        </p:nvSpPr>
        <p:spPr/>
        <p:txBody>
          <a:bodyPr/>
          <a:lstStyle/>
          <a:p>
            <a:r>
              <a:rPr lang="en-US" dirty="0"/>
              <a:t>Eat Good. Feel Good.</a:t>
            </a:r>
          </a:p>
        </p:txBody>
      </p:sp>
      <p:sp>
        <p:nvSpPr>
          <p:cNvPr id="3" name="Content Placeholder 2">
            <a:extLst>
              <a:ext uri="{FF2B5EF4-FFF2-40B4-BE49-F238E27FC236}">
                <a16:creationId xmlns:a16="http://schemas.microsoft.com/office/drawing/2014/main" id="{4094574B-7ECD-43FB-9AA6-386B4AE79FFC}"/>
              </a:ext>
            </a:extLst>
          </p:cNvPr>
          <p:cNvSpPr>
            <a:spLocks noGrp="1"/>
          </p:cNvSpPr>
          <p:nvPr>
            <p:ph sz="half" idx="1"/>
          </p:nvPr>
        </p:nvSpPr>
        <p:spPr>
          <a:xfrm>
            <a:off x="1097280" y="1366345"/>
            <a:ext cx="4937760" cy="4614577"/>
          </a:xfrm>
        </p:spPr>
        <p:txBody>
          <a:bodyPr/>
          <a:lstStyle/>
          <a:p>
            <a:pPr marL="514350" indent="-514350">
              <a:buFont typeface="+mj-lt"/>
              <a:buAutoNum type="arabicPeriod"/>
            </a:pPr>
            <a:r>
              <a:rPr lang="en-US" dirty="0"/>
              <a:t>Eat real food</a:t>
            </a:r>
          </a:p>
          <a:p>
            <a:pPr marL="514350" indent="-514350">
              <a:buFont typeface="+mj-lt"/>
              <a:buAutoNum type="arabicPeriod"/>
            </a:pPr>
            <a:r>
              <a:rPr lang="en-US" dirty="0"/>
              <a:t>Find a new routine</a:t>
            </a:r>
          </a:p>
          <a:p>
            <a:pPr marL="514350" indent="-514350">
              <a:buFont typeface="+mj-lt"/>
              <a:buAutoNum type="arabicPeriod"/>
            </a:pPr>
            <a:r>
              <a:rPr lang="en-US" dirty="0"/>
              <a:t>Protein before work</a:t>
            </a:r>
          </a:p>
          <a:p>
            <a:pPr marL="514350" indent="-514350">
              <a:buFont typeface="+mj-lt"/>
              <a:buAutoNum type="arabicPeriod"/>
            </a:pPr>
            <a:r>
              <a:rPr lang="en-US" dirty="0"/>
              <a:t>Carbohydrates at last meal/snack</a:t>
            </a:r>
          </a:p>
          <a:p>
            <a:pPr marL="514350" indent="-514350">
              <a:buFont typeface="+mj-lt"/>
              <a:buAutoNum type="arabicPeriod"/>
            </a:pPr>
            <a:r>
              <a:rPr lang="en-US" dirty="0"/>
              <a:t>Pick the right snacks</a:t>
            </a:r>
          </a:p>
          <a:p>
            <a:pPr marL="514350" indent="-514350">
              <a:buFont typeface="+mj-lt"/>
              <a:buAutoNum type="arabicPeriod"/>
            </a:pPr>
            <a:r>
              <a:rPr lang="en-US" dirty="0"/>
              <a:t>Enjoy your meals</a:t>
            </a:r>
          </a:p>
          <a:p>
            <a:pPr marL="514350" indent="-514350">
              <a:buFont typeface="+mj-lt"/>
              <a:buAutoNum type="arabicPeriod"/>
            </a:pPr>
            <a:r>
              <a:rPr lang="en-US" dirty="0"/>
              <a:t>Stay hydrated</a:t>
            </a:r>
          </a:p>
          <a:p>
            <a:endParaRPr lang="en-US" dirty="0"/>
          </a:p>
        </p:txBody>
      </p:sp>
      <p:pic>
        <p:nvPicPr>
          <p:cNvPr id="14" name="Content Placeholder 13">
            <a:extLst>
              <a:ext uri="{FF2B5EF4-FFF2-40B4-BE49-F238E27FC236}">
                <a16:creationId xmlns:a16="http://schemas.microsoft.com/office/drawing/2014/main" id="{9C848F6B-CFA6-4DE9-8E9A-079177483DE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6569519" y="1617300"/>
            <a:ext cx="4527395" cy="3390769"/>
          </a:xfrm>
          <a:prstGeom prst="rect">
            <a:avLst/>
          </a:prstGeom>
        </p:spPr>
      </p:pic>
      <p:sp>
        <p:nvSpPr>
          <p:cNvPr id="4" name="Slide Number Placeholder 3">
            <a:extLst>
              <a:ext uri="{FF2B5EF4-FFF2-40B4-BE49-F238E27FC236}">
                <a16:creationId xmlns:a16="http://schemas.microsoft.com/office/drawing/2014/main" id="{F24712C1-D2F7-4115-AE7B-85D4A09F93D2}"/>
              </a:ext>
            </a:extLst>
          </p:cNvPr>
          <p:cNvSpPr>
            <a:spLocks noGrp="1"/>
          </p:cNvSpPr>
          <p:nvPr>
            <p:ph type="sldNum" sz="quarter" idx="12"/>
          </p:nvPr>
        </p:nvSpPr>
        <p:spPr>
          <a:xfrm>
            <a:off x="9788711" y="4204039"/>
            <a:ext cx="1312025" cy="365125"/>
          </a:xfrm>
        </p:spPr>
        <p:txBody>
          <a:bodyPr/>
          <a:lstStyle/>
          <a:p>
            <a:fld id="{20C916DC-B21F-42C8-BDC3-D172FB33DFF5}" type="slidenum">
              <a:rPr lang="en-US" smtClean="0"/>
              <a:pPr/>
              <a:t>25</a:t>
            </a:fld>
            <a:endParaRPr lang="en-US"/>
          </a:p>
        </p:txBody>
      </p:sp>
      <p:pic>
        <p:nvPicPr>
          <p:cNvPr id="19" name="Picture 18">
            <a:extLst>
              <a:ext uri="{FF2B5EF4-FFF2-40B4-BE49-F238E27FC236}">
                <a16:creationId xmlns:a16="http://schemas.microsoft.com/office/drawing/2014/main" id="{1BAB3B50-2F97-4444-9448-6470EAA9CC35}"/>
              </a:ext>
            </a:extLst>
          </p:cNvPr>
          <p:cNvPicPr>
            <a:picLocks noChangeAspect="1"/>
          </p:cNvPicPr>
          <p:nvPr/>
        </p:nvPicPr>
        <p:blipFill rotWithShape="1">
          <a:blip r:embed="rId4"/>
          <a:srcRect l="27005" t="14564" r="349" b="11913"/>
          <a:stretch/>
        </p:blipFill>
        <p:spPr>
          <a:xfrm>
            <a:off x="6569519" y="1366345"/>
            <a:ext cx="4400818" cy="4453865"/>
          </a:xfrm>
          <a:prstGeom prst="ellipse">
            <a:avLst/>
          </a:prstGeom>
          <a:ln w="38100">
            <a:noFill/>
          </a:ln>
        </p:spPr>
      </p:pic>
      <p:pic>
        <p:nvPicPr>
          <p:cNvPr id="1026" name="Picture 2" descr="See the source image">
            <a:extLst>
              <a:ext uri="{FF2B5EF4-FFF2-40B4-BE49-F238E27FC236}">
                <a16:creationId xmlns:a16="http://schemas.microsoft.com/office/drawing/2014/main" id="{82722587-12C0-454A-9911-1C8DF2983B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8205" y="1801250"/>
            <a:ext cx="4858589" cy="324067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3E486972-9375-494A-984B-7027CDC74E95}"/>
              </a:ext>
            </a:extLst>
          </p:cNvPr>
          <p:cNvPicPr>
            <a:picLocks noChangeAspect="1"/>
          </p:cNvPicPr>
          <p:nvPr/>
        </p:nvPicPr>
        <p:blipFill rotWithShape="1">
          <a:blip r:embed="rId6"/>
          <a:srcRect l="8971" t="9524" r="7069" b="7778"/>
          <a:stretch/>
        </p:blipFill>
        <p:spPr>
          <a:xfrm>
            <a:off x="6336162" y="1652593"/>
            <a:ext cx="4884220" cy="3204886"/>
          </a:xfrm>
          <a:prstGeom prst="rect">
            <a:avLst/>
          </a:prstGeom>
        </p:spPr>
      </p:pic>
      <p:pic>
        <p:nvPicPr>
          <p:cNvPr id="1028" name="Picture 4" descr="See the source image">
            <a:extLst>
              <a:ext uri="{FF2B5EF4-FFF2-40B4-BE49-F238E27FC236}">
                <a16:creationId xmlns:a16="http://schemas.microsoft.com/office/drawing/2014/main" id="{119CB758-1701-46BA-B65C-B1509CBF1A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5689" y="1794049"/>
            <a:ext cx="4890632" cy="27574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A6699AF9-1319-4E96-A237-31B51ADE77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60058" y="1654886"/>
            <a:ext cx="5015268" cy="33263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ee the source image">
            <a:extLst>
              <a:ext uri="{FF2B5EF4-FFF2-40B4-BE49-F238E27FC236}">
                <a16:creationId xmlns:a16="http://schemas.microsoft.com/office/drawing/2014/main" id="{0B5EBFEC-DC27-4F12-B134-1B2B1E166A2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0058" y="1767515"/>
            <a:ext cx="5015268" cy="3335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25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10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20"/>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0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102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10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1030"/>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C645DDF-5D47-48A6-ACDE-4A45FBD1ACA2}"/>
              </a:ext>
            </a:extLst>
          </p:cNvPr>
          <p:cNvGrpSpPr/>
          <p:nvPr/>
        </p:nvGrpSpPr>
        <p:grpSpPr>
          <a:xfrm>
            <a:off x="5933978" y="1607419"/>
            <a:ext cx="4392325" cy="3214837"/>
            <a:chOff x="9500012" y="505683"/>
            <a:chExt cx="2204185" cy="1648414"/>
          </a:xfrm>
        </p:grpSpPr>
        <p:sp>
          <p:nvSpPr>
            <p:cNvPr id="17" name="Rectangle: Rounded Corners 16">
              <a:extLst>
                <a:ext uri="{FF2B5EF4-FFF2-40B4-BE49-F238E27FC236}">
                  <a16:creationId xmlns:a16="http://schemas.microsoft.com/office/drawing/2014/main" id="{54F78261-58A2-4A0F-8A82-AA7ECE903BD0}"/>
                </a:ext>
              </a:extLst>
            </p:cNvPr>
            <p:cNvSpPr/>
            <p:nvPr/>
          </p:nvSpPr>
          <p:spPr>
            <a:xfrm>
              <a:off x="9500012" y="622434"/>
              <a:ext cx="2204185" cy="1414914"/>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Connections with solid fill">
              <a:extLst>
                <a:ext uri="{FF2B5EF4-FFF2-40B4-BE49-F238E27FC236}">
                  <a16:creationId xmlns:a16="http://schemas.microsoft.com/office/drawing/2014/main" id="{BF54190B-F666-4610-93C9-5DDBA3EDBC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77897" y="505683"/>
              <a:ext cx="1648414" cy="1648414"/>
            </a:xfrm>
            <a:prstGeom prst="rect">
              <a:avLst/>
            </a:prstGeom>
          </p:spPr>
        </p:pic>
      </p:grpSp>
      <p:sp>
        <p:nvSpPr>
          <p:cNvPr id="2" name="Title 1"/>
          <p:cNvSpPr>
            <a:spLocks noGrp="1"/>
          </p:cNvSpPr>
          <p:nvPr>
            <p:ph type="title"/>
          </p:nvPr>
        </p:nvSpPr>
        <p:spPr>
          <a:xfrm>
            <a:off x="1" y="1210179"/>
            <a:ext cx="4061860" cy="3856343"/>
          </a:xfrm>
        </p:spPr>
        <p:txBody>
          <a:bodyPr>
            <a:normAutofit/>
          </a:bodyPr>
          <a:lstStyle/>
          <a:p>
            <a:pPr algn="ctr"/>
            <a:r>
              <a:rPr lang="en-US" sz="5400" dirty="0">
                <a:latin typeface="Lucida Handwriting" panose="03010101010101010101" pitchFamily="66" charset="0"/>
              </a:rPr>
              <a:t>Socialize</a:t>
            </a:r>
            <a:br>
              <a:rPr lang="en-US" sz="5400" dirty="0">
                <a:latin typeface="Lucida Handwriting" panose="03010101010101010101" pitchFamily="66" charset="0"/>
              </a:rPr>
            </a:br>
            <a:br>
              <a:rPr lang="en-US" sz="5400" dirty="0">
                <a:latin typeface="Lucida Handwriting" panose="03010101010101010101" pitchFamily="66" charset="0"/>
              </a:rPr>
            </a:br>
            <a:r>
              <a:rPr lang="en-US" cap="all" dirty="0"/>
              <a:t>How to Live </a:t>
            </a:r>
            <a:br>
              <a:rPr lang="en-US" cap="all" dirty="0"/>
            </a:br>
            <a:r>
              <a:rPr lang="en-US" cap="all" dirty="0"/>
              <a:t>your best life</a:t>
            </a:r>
          </a:p>
        </p:txBody>
      </p:sp>
      <p:sp>
        <p:nvSpPr>
          <p:cNvPr id="4" name="Slide Number Placeholder 3"/>
          <p:cNvSpPr>
            <a:spLocks noGrp="1"/>
          </p:cNvSpPr>
          <p:nvPr>
            <p:ph type="sldNum" sz="quarter" idx="12"/>
          </p:nvPr>
        </p:nvSpPr>
        <p:spPr/>
        <p:txBody>
          <a:bodyPr/>
          <a:lstStyle/>
          <a:p>
            <a:fld id="{20C916DC-B21F-42C8-BDC3-D172FB33DFF5}" type="slidenum">
              <a:rPr lang="en-US" smtClean="0"/>
              <a:pPr/>
              <a:t>26</a:t>
            </a:fld>
            <a:endParaRPr lang="en-US"/>
          </a:p>
        </p:txBody>
      </p:sp>
    </p:spTree>
    <p:custDataLst>
      <p:tags r:id="rId1"/>
    </p:custDataLst>
    <p:extLst>
      <p:ext uri="{BB962C8B-B14F-4D97-AF65-F5344CB8AC3E}">
        <p14:creationId xmlns:p14="http://schemas.microsoft.com/office/powerpoint/2010/main" val="2305228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C64C6-9F9F-43A7-861A-348EF4B21F9C}"/>
              </a:ext>
            </a:extLst>
          </p:cNvPr>
          <p:cNvSpPr>
            <a:spLocks noGrp="1"/>
          </p:cNvSpPr>
          <p:nvPr>
            <p:ph type="title"/>
          </p:nvPr>
        </p:nvSpPr>
        <p:spPr/>
        <p:txBody>
          <a:bodyPr/>
          <a:lstStyle/>
          <a:p>
            <a:r>
              <a:rPr lang="en-US" dirty="0"/>
              <a:t>Remember…</a:t>
            </a:r>
          </a:p>
        </p:txBody>
      </p:sp>
      <p:pic>
        <p:nvPicPr>
          <p:cNvPr id="5" name="Content Placeholder 4">
            <a:extLst>
              <a:ext uri="{FF2B5EF4-FFF2-40B4-BE49-F238E27FC236}">
                <a16:creationId xmlns:a16="http://schemas.microsoft.com/office/drawing/2014/main" id="{D27A8DB5-69C6-4EE2-8BAB-69A43F3F27C5}"/>
              </a:ext>
            </a:extLst>
          </p:cNvPr>
          <p:cNvPicPr>
            <a:picLocks noGrp="1" noChangeAspect="1"/>
          </p:cNvPicPr>
          <p:nvPr>
            <p:ph idx="1"/>
          </p:nvPr>
        </p:nvPicPr>
        <p:blipFill>
          <a:blip r:embed="rId2"/>
          <a:stretch>
            <a:fillRect/>
          </a:stretch>
        </p:blipFill>
        <p:spPr>
          <a:xfrm>
            <a:off x="3355806" y="1513490"/>
            <a:ext cx="5480388" cy="2844252"/>
          </a:xfrm>
          <a:prstGeom prst="rect">
            <a:avLst/>
          </a:prstGeom>
        </p:spPr>
      </p:pic>
      <p:sp>
        <p:nvSpPr>
          <p:cNvPr id="4" name="Slide Number Placeholder 3">
            <a:extLst>
              <a:ext uri="{FF2B5EF4-FFF2-40B4-BE49-F238E27FC236}">
                <a16:creationId xmlns:a16="http://schemas.microsoft.com/office/drawing/2014/main" id="{F0F6EC14-0E8F-47CF-BF40-5ECE1932E2AA}"/>
              </a:ext>
            </a:extLst>
          </p:cNvPr>
          <p:cNvSpPr>
            <a:spLocks noGrp="1"/>
          </p:cNvSpPr>
          <p:nvPr>
            <p:ph type="sldNum" sz="quarter" idx="12"/>
          </p:nvPr>
        </p:nvSpPr>
        <p:spPr/>
        <p:txBody>
          <a:bodyPr/>
          <a:lstStyle/>
          <a:p>
            <a:fld id="{20C916DC-B21F-42C8-BDC3-D172FB33DFF5}" type="slidenum">
              <a:rPr lang="en-US" smtClean="0"/>
              <a:pPr/>
              <a:t>27</a:t>
            </a:fld>
            <a:endParaRPr lang="en-US"/>
          </a:p>
        </p:txBody>
      </p:sp>
      <p:sp>
        <p:nvSpPr>
          <p:cNvPr id="6" name="TextBox 5">
            <a:extLst>
              <a:ext uri="{FF2B5EF4-FFF2-40B4-BE49-F238E27FC236}">
                <a16:creationId xmlns:a16="http://schemas.microsoft.com/office/drawing/2014/main" id="{FA9F42B9-2A29-4438-9AE3-B1124D3960F2}"/>
              </a:ext>
            </a:extLst>
          </p:cNvPr>
          <p:cNvSpPr txBox="1"/>
          <p:nvPr/>
        </p:nvSpPr>
        <p:spPr>
          <a:xfrm>
            <a:off x="1864535" y="4593020"/>
            <a:ext cx="8523890" cy="923330"/>
          </a:xfrm>
          <a:prstGeom prst="rect">
            <a:avLst/>
          </a:prstGeom>
          <a:noFill/>
        </p:spPr>
        <p:txBody>
          <a:bodyPr wrap="square" rtlCol="0">
            <a:spAutoFit/>
          </a:bodyPr>
          <a:lstStyle/>
          <a:p>
            <a:pPr algn="ctr"/>
            <a:r>
              <a:rPr lang="en-US" sz="5400" dirty="0">
                <a:solidFill>
                  <a:srgbClr val="D2492A"/>
                </a:solidFill>
                <a:latin typeface="Arial Black" panose="020B0A04020102020204" pitchFamily="34" charset="0"/>
              </a:rPr>
              <a:t>People are important!</a:t>
            </a:r>
          </a:p>
        </p:txBody>
      </p:sp>
    </p:spTree>
    <p:extLst>
      <p:ext uri="{BB962C8B-B14F-4D97-AF65-F5344CB8AC3E}">
        <p14:creationId xmlns:p14="http://schemas.microsoft.com/office/powerpoint/2010/main" val="3949865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19B23-4AA9-4E0D-82EF-DD08E8F14F42}"/>
              </a:ext>
            </a:extLst>
          </p:cNvPr>
          <p:cNvSpPr>
            <a:spLocks noGrp="1"/>
          </p:cNvSpPr>
          <p:nvPr>
            <p:ph type="title"/>
          </p:nvPr>
        </p:nvSpPr>
        <p:spPr/>
        <p:txBody>
          <a:bodyPr/>
          <a:lstStyle/>
          <a:p>
            <a:r>
              <a:rPr lang="en-US" dirty="0"/>
              <a:t>Surviving Shift Work</a:t>
            </a:r>
          </a:p>
        </p:txBody>
      </p:sp>
      <p:sp>
        <p:nvSpPr>
          <p:cNvPr id="4" name="Slide Number Placeholder 3">
            <a:extLst>
              <a:ext uri="{FF2B5EF4-FFF2-40B4-BE49-F238E27FC236}">
                <a16:creationId xmlns:a16="http://schemas.microsoft.com/office/drawing/2014/main" id="{326D02CD-C460-4B21-B128-636244AC8523}"/>
              </a:ext>
            </a:extLst>
          </p:cNvPr>
          <p:cNvSpPr>
            <a:spLocks noGrp="1"/>
          </p:cNvSpPr>
          <p:nvPr>
            <p:ph type="sldNum" sz="quarter" idx="12"/>
          </p:nvPr>
        </p:nvSpPr>
        <p:spPr/>
        <p:txBody>
          <a:bodyPr/>
          <a:lstStyle/>
          <a:p>
            <a:fld id="{20C916DC-B21F-42C8-BDC3-D172FB33DFF5}" type="slidenum">
              <a:rPr lang="en-US" smtClean="0"/>
              <a:pPr/>
              <a:t>28</a:t>
            </a:fld>
            <a:endParaRPr lang="en-US"/>
          </a:p>
        </p:txBody>
      </p:sp>
      <p:sp>
        <p:nvSpPr>
          <p:cNvPr id="6" name="Rectangle: Rounded Corners 5">
            <a:extLst>
              <a:ext uri="{FF2B5EF4-FFF2-40B4-BE49-F238E27FC236}">
                <a16:creationId xmlns:a16="http://schemas.microsoft.com/office/drawing/2014/main" id="{4ADBCA5F-F686-43B0-8092-75E42A7D656A}"/>
              </a:ext>
            </a:extLst>
          </p:cNvPr>
          <p:cNvSpPr/>
          <p:nvPr/>
        </p:nvSpPr>
        <p:spPr>
          <a:xfrm>
            <a:off x="1431170" y="1414671"/>
            <a:ext cx="2722195" cy="4296010"/>
          </a:xfrm>
          <a:prstGeom prst="roundRect">
            <a:avLst/>
          </a:prstGeom>
          <a:solidFill>
            <a:schemeClr val="bg1"/>
          </a:solidFill>
          <a:ln w="254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83CF2074-E8A0-4D87-974B-2BE016F90EC4}"/>
              </a:ext>
            </a:extLst>
          </p:cNvPr>
          <p:cNvSpPr/>
          <p:nvPr/>
        </p:nvSpPr>
        <p:spPr>
          <a:xfrm>
            <a:off x="4541057" y="1414671"/>
            <a:ext cx="2722195" cy="4296010"/>
          </a:xfrm>
          <a:prstGeom prst="roundRect">
            <a:avLst/>
          </a:prstGeom>
          <a:solidFill>
            <a:schemeClr val="bg1"/>
          </a:solid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6FBF7A6-CA84-4A59-979D-505CA190F9CF}"/>
              </a:ext>
            </a:extLst>
          </p:cNvPr>
          <p:cNvSpPr/>
          <p:nvPr/>
        </p:nvSpPr>
        <p:spPr>
          <a:xfrm>
            <a:off x="7650944" y="1414671"/>
            <a:ext cx="2722195" cy="4296010"/>
          </a:xfrm>
          <a:prstGeom prst="roundRect">
            <a:avLst/>
          </a:prstGeom>
          <a:solidFill>
            <a:schemeClr val="bg1"/>
          </a:solidFill>
          <a:ln w="25400">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BA281DF-C8D8-403F-9705-1FD8709CEE0D}"/>
              </a:ext>
            </a:extLst>
          </p:cNvPr>
          <p:cNvSpPr/>
          <p:nvPr/>
        </p:nvSpPr>
        <p:spPr>
          <a:xfrm>
            <a:off x="1690174" y="1700463"/>
            <a:ext cx="2204185" cy="1414914"/>
          </a:xfrm>
          <a:prstGeom prst="roundRect">
            <a:avLst/>
          </a:prstGeom>
          <a:solidFill>
            <a:srgbClr val="3E578E"/>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1A66964-B219-44FF-9684-7EFCF4564457}"/>
              </a:ext>
            </a:extLst>
          </p:cNvPr>
          <p:cNvSpPr/>
          <p:nvPr/>
        </p:nvSpPr>
        <p:spPr>
          <a:xfrm>
            <a:off x="4800061" y="1703672"/>
            <a:ext cx="2204185" cy="1414914"/>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D647956-CCBB-40F9-8B47-C170D139DF83}"/>
              </a:ext>
            </a:extLst>
          </p:cNvPr>
          <p:cNvSpPr/>
          <p:nvPr/>
        </p:nvSpPr>
        <p:spPr>
          <a:xfrm>
            <a:off x="7909948" y="1700463"/>
            <a:ext cx="2204185" cy="1414914"/>
          </a:xfrm>
          <a:prstGeom prst="roundRect">
            <a:avLst/>
          </a:prstGeom>
          <a:solidFill>
            <a:srgbClr val="D2492A"/>
          </a:solidFill>
          <a:ln>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Sleep with solid fill">
            <a:extLst>
              <a:ext uri="{FF2B5EF4-FFF2-40B4-BE49-F238E27FC236}">
                <a16:creationId xmlns:a16="http://schemas.microsoft.com/office/drawing/2014/main" id="{0044531F-9CA4-46B0-A059-2B17499528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34941" y="1414671"/>
            <a:ext cx="1908115" cy="1908115"/>
          </a:xfrm>
          <a:prstGeom prst="rect">
            <a:avLst/>
          </a:prstGeom>
        </p:spPr>
      </p:pic>
      <p:pic>
        <p:nvPicPr>
          <p:cNvPr id="13" name="Content Placeholder 7" descr="Table setting with solid fill">
            <a:extLst>
              <a:ext uri="{FF2B5EF4-FFF2-40B4-BE49-F238E27FC236}">
                <a16:creationId xmlns:a16="http://schemas.microsoft.com/office/drawing/2014/main" id="{537887A6-E403-46EA-8C46-14F111CC1B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84905" y="1519305"/>
            <a:ext cx="1908115" cy="1908115"/>
          </a:xfrm>
          <a:prstGeom prst="rect">
            <a:avLst/>
          </a:prstGeom>
        </p:spPr>
      </p:pic>
      <p:pic>
        <p:nvPicPr>
          <p:cNvPr id="14" name="Graphic 13" descr="Connections with solid fill">
            <a:extLst>
              <a:ext uri="{FF2B5EF4-FFF2-40B4-BE49-F238E27FC236}">
                <a16:creationId xmlns:a16="http://schemas.microsoft.com/office/drawing/2014/main" id="{12D32686-EFFE-40E9-B8F1-5E10BA4F6D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87833" y="1583712"/>
            <a:ext cx="1648414" cy="1648414"/>
          </a:xfrm>
          <a:prstGeom prst="rect">
            <a:avLst/>
          </a:prstGeom>
        </p:spPr>
      </p:pic>
      <p:sp>
        <p:nvSpPr>
          <p:cNvPr id="15" name="TextBox 14">
            <a:extLst>
              <a:ext uri="{FF2B5EF4-FFF2-40B4-BE49-F238E27FC236}">
                <a16:creationId xmlns:a16="http://schemas.microsoft.com/office/drawing/2014/main" id="{8EE0960E-DE30-414A-AF26-70895BC0297D}"/>
              </a:ext>
            </a:extLst>
          </p:cNvPr>
          <p:cNvSpPr txBox="1"/>
          <p:nvPr/>
        </p:nvSpPr>
        <p:spPr>
          <a:xfrm>
            <a:off x="2155194" y="3259344"/>
            <a:ext cx="1274143" cy="523220"/>
          </a:xfrm>
          <a:prstGeom prst="rect">
            <a:avLst/>
          </a:prstGeom>
          <a:noFill/>
        </p:spPr>
        <p:txBody>
          <a:bodyPr wrap="square" rtlCol="0">
            <a:spAutoFit/>
          </a:bodyPr>
          <a:lstStyle/>
          <a:p>
            <a:pPr algn="ctr"/>
            <a:r>
              <a:rPr lang="en-US" sz="2800" dirty="0">
                <a:solidFill>
                  <a:srgbClr val="3E578E"/>
                </a:solidFill>
                <a:latin typeface="Arial Black" panose="020B0A04020102020204" pitchFamily="34" charset="0"/>
              </a:rPr>
              <a:t>Sleep</a:t>
            </a:r>
          </a:p>
        </p:txBody>
      </p:sp>
      <p:sp>
        <p:nvSpPr>
          <p:cNvPr id="16" name="TextBox 15">
            <a:extLst>
              <a:ext uri="{FF2B5EF4-FFF2-40B4-BE49-F238E27FC236}">
                <a16:creationId xmlns:a16="http://schemas.microsoft.com/office/drawing/2014/main" id="{5607481D-156C-49D1-87D7-F441D1D791CB}"/>
              </a:ext>
            </a:extLst>
          </p:cNvPr>
          <p:cNvSpPr txBox="1"/>
          <p:nvPr/>
        </p:nvSpPr>
        <p:spPr>
          <a:xfrm>
            <a:off x="5247587" y="3256308"/>
            <a:ext cx="1309132" cy="523220"/>
          </a:xfrm>
          <a:prstGeom prst="rect">
            <a:avLst/>
          </a:prstGeom>
          <a:noFill/>
        </p:spPr>
        <p:txBody>
          <a:bodyPr wrap="square" rtlCol="0">
            <a:spAutoFit/>
          </a:bodyPr>
          <a:lstStyle/>
          <a:p>
            <a:pPr algn="ctr"/>
            <a:r>
              <a:rPr lang="en-US" sz="2800" dirty="0">
                <a:solidFill>
                  <a:srgbClr val="92D050"/>
                </a:solidFill>
                <a:latin typeface="Arial Black" panose="020B0A04020102020204" pitchFamily="34" charset="0"/>
              </a:rPr>
              <a:t>Eat</a:t>
            </a:r>
          </a:p>
        </p:txBody>
      </p:sp>
      <p:sp>
        <p:nvSpPr>
          <p:cNvPr id="17" name="TextBox 16">
            <a:extLst>
              <a:ext uri="{FF2B5EF4-FFF2-40B4-BE49-F238E27FC236}">
                <a16:creationId xmlns:a16="http://schemas.microsoft.com/office/drawing/2014/main" id="{3D9C2D89-BB4D-455E-BE78-E4A0783851DA}"/>
              </a:ext>
            </a:extLst>
          </p:cNvPr>
          <p:cNvSpPr txBox="1"/>
          <p:nvPr/>
        </p:nvSpPr>
        <p:spPr>
          <a:xfrm>
            <a:off x="8107363" y="3256308"/>
            <a:ext cx="2006770" cy="523220"/>
          </a:xfrm>
          <a:prstGeom prst="rect">
            <a:avLst/>
          </a:prstGeom>
          <a:noFill/>
        </p:spPr>
        <p:txBody>
          <a:bodyPr wrap="square" rtlCol="0">
            <a:spAutoFit/>
          </a:bodyPr>
          <a:lstStyle/>
          <a:p>
            <a:pPr algn="ctr"/>
            <a:r>
              <a:rPr lang="en-US" sz="2800" dirty="0">
                <a:solidFill>
                  <a:srgbClr val="D2492A"/>
                </a:solidFill>
                <a:latin typeface="Arial Black" panose="020B0A04020102020204" pitchFamily="34" charset="0"/>
              </a:rPr>
              <a:t>Socialize</a:t>
            </a:r>
          </a:p>
        </p:txBody>
      </p:sp>
      <p:sp>
        <p:nvSpPr>
          <p:cNvPr id="18" name="Arrow: Left-Right 17">
            <a:extLst>
              <a:ext uri="{FF2B5EF4-FFF2-40B4-BE49-F238E27FC236}">
                <a16:creationId xmlns:a16="http://schemas.microsoft.com/office/drawing/2014/main" id="{816D890A-E84E-4472-8356-463C915B1B0B}"/>
              </a:ext>
            </a:extLst>
          </p:cNvPr>
          <p:cNvSpPr/>
          <p:nvPr/>
        </p:nvSpPr>
        <p:spPr>
          <a:xfrm>
            <a:off x="1690173" y="4088532"/>
            <a:ext cx="8423959" cy="1185755"/>
          </a:xfrm>
          <a:prstGeom prst="leftRightArrow">
            <a:avLst/>
          </a:prstGeom>
          <a:solidFill>
            <a:schemeClr val="tx1">
              <a:lumMod val="75000"/>
              <a:lumOff val="25000"/>
            </a:schemeClr>
          </a:solidFill>
          <a:ln>
            <a:solidFill>
              <a:schemeClr val="tx1">
                <a:lumMod val="75000"/>
                <a:lumOff val="25000"/>
              </a:schemeClr>
            </a:solidFill>
          </a:ln>
        </p:spPr>
        <p:style>
          <a:lnRef idx="2">
            <a:scrgbClr r="0" g="0" b="0"/>
          </a:lnRef>
          <a:fillRef idx="1">
            <a:scrgbClr r="0" g="0" b="0"/>
          </a:fillRef>
          <a:effectRef idx="0">
            <a:schemeClr val="dk2">
              <a:tint val="60000"/>
              <a:hueOff val="0"/>
              <a:satOff val="0"/>
              <a:lumOff val="0"/>
              <a:alphaOff val="0"/>
            </a:schemeClr>
          </a:effectRef>
          <a:fontRef idx="minor">
            <a:schemeClr val="dk1">
              <a:hueOff val="0"/>
              <a:satOff val="0"/>
              <a:lumOff val="0"/>
              <a:alphaOff val="0"/>
            </a:schemeClr>
          </a:fontRef>
        </p:style>
      </p:sp>
      <p:sp>
        <p:nvSpPr>
          <p:cNvPr id="19" name="TextBox 18">
            <a:extLst>
              <a:ext uri="{FF2B5EF4-FFF2-40B4-BE49-F238E27FC236}">
                <a16:creationId xmlns:a16="http://schemas.microsoft.com/office/drawing/2014/main" id="{1A398BC2-F946-428E-8D7F-D4C8B3CEE718}"/>
              </a:ext>
            </a:extLst>
          </p:cNvPr>
          <p:cNvSpPr txBox="1"/>
          <p:nvPr/>
        </p:nvSpPr>
        <p:spPr>
          <a:xfrm>
            <a:off x="2292679" y="4419799"/>
            <a:ext cx="7218946" cy="523220"/>
          </a:xfrm>
          <a:prstGeom prst="rect">
            <a:avLst/>
          </a:prstGeom>
          <a:noFill/>
        </p:spPr>
        <p:txBody>
          <a:bodyPr wrap="square" rtlCol="0">
            <a:spAutoFit/>
          </a:bodyPr>
          <a:lstStyle/>
          <a:p>
            <a:pPr algn="ctr"/>
            <a:r>
              <a:rPr lang="en-US" sz="2800" dirty="0">
                <a:solidFill>
                  <a:schemeClr val="bg1"/>
                </a:solidFill>
                <a:latin typeface="Arial Black" panose="020B0A04020102020204" pitchFamily="34" charset="0"/>
              </a:rPr>
              <a:t>When and how do I do </a:t>
            </a:r>
            <a:r>
              <a:rPr lang="en-US" sz="2800" b="1" dirty="0">
                <a:solidFill>
                  <a:schemeClr val="bg1"/>
                </a:solidFill>
                <a:latin typeface="Lucida Handwriting" panose="03010101010101010101" pitchFamily="66" charset="0"/>
              </a:rPr>
              <a:t>Life</a:t>
            </a:r>
            <a:r>
              <a:rPr lang="en-US" sz="2800" dirty="0">
                <a:solidFill>
                  <a:schemeClr val="bg1"/>
                </a:solidFill>
                <a:latin typeface="Lucida Handwriting" panose="03010101010101010101" pitchFamily="66" charset="0"/>
              </a:rPr>
              <a:t> </a:t>
            </a:r>
            <a:r>
              <a:rPr lang="en-US" sz="2800" dirty="0">
                <a:solidFill>
                  <a:schemeClr val="bg1"/>
                </a:solidFill>
                <a:latin typeface="Arial Black" panose="020B0A04020102020204" pitchFamily="34" charset="0"/>
              </a:rPr>
              <a:t>?</a:t>
            </a:r>
          </a:p>
        </p:txBody>
      </p:sp>
    </p:spTree>
    <p:extLst>
      <p:ext uri="{BB962C8B-B14F-4D97-AF65-F5344CB8AC3E}">
        <p14:creationId xmlns:p14="http://schemas.microsoft.com/office/powerpoint/2010/main" val="28299612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10179"/>
            <a:ext cx="4061860" cy="3856343"/>
          </a:xfrm>
        </p:spPr>
        <p:txBody>
          <a:bodyPr>
            <a:normAutofit/>
          </a:bodyPr>
          <a:lstStyle/>
          <a:p>
            <a:pPr algn="ctr"/>
            <a:r>
              <a:rPr lang="en-US" sz="5400" dirty="0">
                <a:latin typeface="Lucida Handwriting" panose="03010101010101010101" pitchFamily="66" charset="0"/>
              </a:rPr>
              <a:t>Shift Work Strategies</a:t>
            </a:r>
            <a:br>
              <a:rPr lang="en-US" sz="5400" dirty="0">
                <a:latin typeface="Lucida Handwriting" panose="03010101010101010101" pitchFamily="66" charset="0"/>
              </a:rPr>
            </a:br>
            <a:br>
              <a:rPr lang="en-US" sz="5400" dirty="0">
                <a:latin typeface="Lucida Handwriting" panose="03010101010101010101" pitchFamily="66" charset="0"/>
              </a:rPr>
            </a:br>
            <a:r>
              <a:rPr lang="en-US" cap="all" dirty="0"/>
              <a:t>schedule </a:t>
            </a:r>
            <a:br>
              <a:rPr lang="en-US" cap="all" dirty="0"/>
            </a:br>
            <a:r>
              <a:rPr lang="en-US" cap="all" dirty="0"/>
              <a:t>your life</a:t>
            </a:r>
          </a:p>
        </p:txBody>
      </p:sp>
      <p:sp>
        <p:nvSpPr>
          <p:cNvPr id="4" name="Slide Number Placeholder 3"/>
          <p:cNvSpPr>
            <a:spLocks noGrp="1"/>
          </p:cNvSpPr>
          <p:nvPr>
            <p:ph type="sldNum" sz="quarter" idx="12"/>
          </p:nvPr>
        </p:nvSpPr>
        <p:spPr/>
        <p:txBody>
          <a:bodyPr/>
          <a:lstStyle/>
          <a:p>
            <a:fld id="{20C916DC-B21F-42C8-BDC3-D172FB33DFF5}" type="slidenum">
              <a:rPr lang="en-US" smtClean="0"/>
              <a:pPr/>
              <a:t>29</a:t>
            </a:fld>
            <a:endParaRPr lang="en-US"/>
          </a:p>
        </p:txBody>
      </p:sp>
      <p:pic>
        <p:nvPicPr>
          <p:cNvPr id="8" name="Content Placeholder 7" descr="Table setting with solid fill">
            <a:extLst>
              <a:ext uri="{FF2B5EF4-FFF2-40B4-BE49-F238E27FC236}">
                <a16:creationId xmlns:a16="http://schemas.microsoft.com/office/drawing/2014/main" id="{9B86D1BE-5DB9-48CF-8825-EB811689DAA8}"/>
              </a:ext>
            </a:extLst>
          </p:cNvPr>
          <p:cNvPicPr>
            <a:picLocks noGrp="1" noChangeAspect="1"/>
          </p:cNvPicPr>
          <p:nvPr>
            <p:ph idx="1"/>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38048" y="2072818"/>
            <a:ext cx="1908115" cy="1908115"/>
          </a:xfrm>
        </p:spPr>
      </p:pic>
      <p:pic>
        <p:nvPicPr>
          <p:cNvPr id="10" name="Graphic 9" descr="Sleep with solid fill">
            <a:extLst>
              <a:ext uri="{FF2B5EF4-FFF2-40B4-BE49-F238E27FC236}">
                <a16:creationId xmlns:a16="http://schemas.microsoft.com/office/drawing/2014/main" id="{6E3ED10E-9AA1-4FAA-B539-881B54443F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91386" y="2072818"/>
            <a:ext cx="1908115" cy="1908115"/>
          </a:xfrm>
          <a:prstGeom prst="rect">
            <a:avLst/>
          </a:prstGeom>
        </p:spPr>
      </p:pic>
      <p:pic>
        <p:nvPicPr>
          <p:cNvPr id="12" name="Graphic 11" descr="Connections with solid fill">
            <a:extLst>
              <a:ext uri="{FF2B5EF4-FFF2-40B4-BE49-F238E27FC236}">
                <a16:creationId xmlns:a16="http://schemas.microsoft.com/office/drawing/2014/main" id="{2C4AD531-7B1D-4C68-AB47-017759156B0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36410" y="2072818"/>
            <a:ext cx="1908115" cy="1908115"/>
          </a:xfrm>
          <a:prstGeom prst="rect">
            <a:avLst/>
          </a:prstGeom>
        </p:spPr>
      </p:pic>
      <p:sp>
        <p:nvSpPr>
          <p:cNvPr id="14" name="TextBox 13">
            <a:extLst>
              <a:ext uri="{FF2B5EF4-FFF2-40B4-BE49-F238E27FC236}">
                <a16:creationId xmlns:a16="http://schemas.microsoft.com/office/drawing/2014/main" id="{88230862-10E1-4E8F-A456-F51DAFC44B9D}"/>
              </a:ext>
            </a:extLst>
          </p:cNvPr>
          <p:cNvSpPr txBox="1"/>
          <p:nvPr/>
        </p:nvSpPr>
        <p:spPr>
          <a:xfrm>
            <a:off x="7429027" y="4040354"/>
            <a:ext cx="1126156" cy="523220"/>
          </a:xfrm>
          <a:prstGeom prst="rect">
            <a:avLst/>
          </a:prstGeom>
          <a:noFill/>
        </p:spPr>
        <p:txBody>
          <a:bodyPr wrap="square" rtlCol="0">
            <a:spAutoFit/>
          </a:bodyPr>
          <a:lstStyle/>
          <a:p>
            <a:pPr algn="ctr"/>
            <a:r>
              <a:rPr lang="en-US" sz="2800" dirty="0">
                <a:solidFill>
                  <a:schemeClr val="accent2"/>
                </a:solidFill>
                <a:latin typeface="Arial Black" panose="020B0A04020102020204" pitchFamily="34" charset="0"/>
              </a:rPr>
              <a:t>Eat</a:t>
            </a:r>
          </a:p>
        </p:txBody>
      </p:sp>
      <p:sp>
        <p:nvSpPr>
          <p:cNvPr id="15" name="TextBox 14">
            <a:extLst>
              <a:ext uri="{FF2B5EF4-FFF2-40B4-BE49-F238E27FC236}">
                <a16:creationId xmlns:a16="http://schemas.microsoft.com/office/drawing/2014/main" id="{ADC58ADA-E4BD-487E-9BAC-E0418895A6EC}"/>
              </a:ext>
            </a:extLst>
          </p:cNvPr>
          <p:cNvSpPr txBox="1"/>
          <p:nvPr/>
        </p:nvSpPr>
        <p:spPr>
          <a:xfrm>
            <a:off x="5090877" y="4038097"/>
            <a:ext cx="1309132" cy="523220"/>
          </a:xfrm>
          <a:prstGeom prst="rect">
            <a:avLst/>
          </a:prstGeom>
          <a:noFill/>
        </p:spPr>
        <p:txBody>
          <a:bodyPr wrap="square" rtlCol="0">
            <a:spAutoFit/>
          </a:bodyPr>
          <a:lstStyle/>
          <a:p>
            <a:pPr algn="ctr"/>
            <a:r>
              <a:rPr lang="en-US" sz="2800" dirty="0">
                <a:solidFill>
                  <a:schemeClr val="accent2"/>
                </a:solidFill>
                <a:latin typeface="Arial Black" panose="020B0A04020102020204" pitchFamily="34" charset="0"/>
              </a:rPr>
              <a:t>Sleep</a:t>
            </a:r>
          </a:p>
        </p:txBody>
      </p:sp>
      <p:sp>
        <p:nvSpPr>
          <p:cNvPr id="16" name="TextBox 15">
            <a:extLst>
              <a:ext uri="{FF2B5EF4-FFF2-40B4-BE49-F238E27FC236}">
                <a16:creationId xmlns:a16="http://schemas.microsoft.com/office/drawing/2014/main" id="{F5BC8C4B-5352-4AFF-A744-6CF6F520E75B}"/>
              </a:ext>
            </a:extLst>
          </p:cNvPr>
          <p:cNvSpPr txBox="1"/>
          <p:nvPr/>
        </p:nvSpPr>
        <p:spPr>
          <a:xfrm>
            <a:off x="9496282" y="4038097"/>
            <a:ext cx="2006770" cy="523220"/>
          </a:xfrm>
          <a:prstGeom prst="rect">
            <a:avLst/>
          </a:prstGeom>
          <a:noFill/>
        </p:spPr>
        <p:txBody>
          <a:bodyPr wrap="square" rtlCol="0">
            <a:spAutoFit/>
          </a:bodyPr>
          <a:lstStyle/>
          <a:p>
            <a:pPr algn="ctr"/>
            <a:r>
              <a:rPr lang="en-US" sz="2800" dirty="0">
                <a:solidFill>
                  <a:schemeClr val="accent2"/>
                </a:solidFill>
                <a:latin typeface="Arial Black" panose="020B0A04020102020204" pitchFamily="34" charset="0"/>
              </a:rPr>
              <a:t>Socialize</a:t>
            </a:r>
          </a:p>
        </p:txBody>
      </p:sp>
    </p:spTree>
    <p:custDataLst>
      <p:tags r:id="rId1"/>
    </p:custDataLst>
    <p:extLst>
      <p:ext uri="{BB962C8B-B14F-4D97-AF65-F5344CB8AC3E}">
        <p14:creationId xmlns:p14="http://schemas.microsoft.com/office/powerpoint/2010/main" val="2823871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797130"/>
          </a:xfrm>
        </p:spPr>
        <p:txBody>
          <a:bodyPr anchor="b">
            <a:normAutofit/>
          </a:bodyPr>
          <a:lstStyle/>
          <a:p>
            <a:r>
              <a:rPr lang="en-US" dirty="0"/>
              <a:t>Facts about Shift Work</a:t>
            </a:r>
          </a:p>
        </p:txBody>
      </p:sp>
      <p:sp>
        <p:nvSpPr>
          <p:cNvPr id="4" name="Slide Number Placeholder 3"/>
          <p:cNvSpPr>
            <a:spLocks noGrp="1"/>
          </p:cNvSpPr>
          <p:nvPr>
            <p:ph type="sldNum" sz="quarter" idx="12"/>
          </p:nvPr>
        </p:nvSpPr>
        <p:spPr>
          <a:xfrm>
            <a:off x="9843655" y="6401842"/>
            <a:ext cx="1312025" cy="365125"/>
          </a:xfrm>
        </p:spPr>
        <p:txBody>
          <a:bodyPr anchor="ctr">
            <a:normAutofit/>
          </a:bodyPr>
          <a:lstStyle/>
          <a:p>
            <a:pPr>
              <a:spcAft>
                <a:spcPts val="600"/>
              </a:spcAft>
            </a:pPr>
            <a:fld id="{20C916DC-B21F-42C8-BDC3-D172FB33DFF5}" type="slidenum">
              <a:rPr lang="en-US" smtClean="0"/>
              <a:pPr>
                <a:spcAft>
                  <a:spcPts val="600"/>
                </a:spcAft>
              </a:pPr>
              <a:t>3</a:t>
            </a:fld>
            <a:endParaRPr lang="en-US"/>
          </a:p>
        </p:txBody>
      </p:sp>
      <p:graphicFrame>
        <p:nvGraphicFramePr>
          <p:cNvPr id="35" name="Content Placeholder 4">
            <a:extLst>
              <a:ext uri="{FF2B5EF4-FFF2-40B4-BE49-F238E27FC236}">
                <a16:creationId xmlns:a16="http://schemas.microsoft.com/office/drawing/2014/main" id="{C39F7ABE-087B-4C38-B9A1-728893DDCA02}"/>
              </a:ext>
            </a:extLst>
          </p:cNvPr>
          <p:cNvGraphicFramePr>
            <a:graphicFrameLocks noGrp="1"/>
          </p:cNvGraphicFramePr>
          <p:nvPr>
            <p:ph idx="1"/>
            <p:extLst>
              <p:ext uri="{D42A27DB-BD31-4B8C-83A1-F6EECF244321}">
                <p14:modId xmlns:p14="http://schemas.microsoft.com/office/powerpoint/2010/main" val="606245584"/>
              </p:ext>
            </p:extLst>
          </p:nvPr>
        </p:nvGraphicFramePr>
        <p:xfrm>
          <a:off x="1097280" y="1217409"/>
          <a:ext cx="10058400" cy="48303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2937924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8A50-AA49-473A-B4B9-2B2A7858A77A}"/>
              </a:ext>
            </a:extLst>
          </p:cNvPr>
          <p:cNvSpPr>
            <a:spLocks noGrp="1"/>
          </p:cNvSpPr>
          <p:nvPr>
            <p:ph type="title"/>
          </p:nvPr>
        </p:nvSpPr>
        <p:spPr/>
        <p:txBody>
          <a:bodyPr>
            <a:normAutofit fontScale="90000"/>
          </a:bodyPr>
          <a:lstStyle/>
          <a:p>
            <a:r>
              <a:rPr lang="en-US" dirty="0"/>
              <a:t>Strategy #1</a:t>
            </a:r>
            <a:br>
              <a:rPr lang="en-US" dirty="0"/>
            </a:br>
            <a:r>
              <a:rPr lang="en-US" sz="2700" cap="all" dirty="0"/>
              <a:t>sleep all at once</a:t>
            </a:r>
            <a:endParaRPr lang="en-US" sz="2700" dirty="0"/>
          </a:p>
        </p:txBody>
      </p:sp>
      <p:sp>
        <p:nvSpPr>
          <p:cNvPr id="5" name="Slide Number Placeholder 4">
            <a:extLst>
              <a:ext uri="{FF2B5EF4-FFF2-40B4-BE49-F238E27FC236}">
                <a16:creationId xmlns:a16="http://schemas.microsoft.com/office/drawing/2014/main" id="{B91626C9-A132-44E5-AE5B-C1F4AF9D8BAE}"/>
              </a:ext>
            </a:extLst>
          </p:cNvPr>
          <p:cNvSpPr>
            <a:spLocks noGrp="1"/>
          </p:cNvSpPr>
          <p:nvPr>
            <p:ph type="sldNum" sz="quarter" idx="12"/>
          </p:nvPr>
        </p:nvSpPr>
        <p:spPr/>
        <p:txBody>
          <a:bodyPr/>
          <a:lstStyle/>
          <a:p>
            <a:fld id="{20C916DC-B21F-42C8-BDC3-D172FB33DFF5}" type="slidenum">
              <a:rPr lang="en-US" smtClean="0"/>
              <a:pPr/>
              <a:t>30</a:t>
            </a:fld>
            <a:endParaRPr lang="en-US"/>
          </a:p>
        </p:txBody>
      </p:sp>
      <p:pic>
        <p:nvPicPr>
          <p:cNvPr id="14" name="Content Placeholder 13">
            <a:extLst>
              <a:ext uri="{FF2B5EF4-FFF2-40B4-BE49-F238E27FC236}">
                <a16:creationId xmlns:a16="http://schemas.microsoft.com/office/drawing/2014/main" id="{6DAFEFEB-DF56-4451-ABD1-7A0761B82ABD}"/>
              </a:ext>
            </a:extLst>
          </p:cNvPr>
          <p:cNvPicPr>
            <a:picLocks noGrp="1" noChangeAspect="1"/>
          </p:cNvPicPr>
          <p:nvPr>
            <p:ph sz="half" idx="1"/>
          </p:nvPr>
        </p:nvPicPr>
        <p:blipFill>
          <a:blip r:embed="rId2"/>
          <a:stretch>
            <a:fillRect/>
          </a:stretch>
        </p:blipFill>
        <p:spPr>
          <a:xfrm>
            <a:off x="1096963" y="1931978"/>
            <a:ext cx="4938712" cy="3294082"/>
          </a:xfrm>
          <a:prstGeom prst="rect">
            <a:avLst/>
          </a:prstGeom>
        </p:spPr>
      </p:pic>
      <p:grpSp>
        <p:nvGrpSpPr>
          <p:cNvPr id="25" name="Group 24">
            <a:extLst>
              <a:ext uri="{FF2B5EF4-FFF2-40B4-BE49-F238E27FC236}">
                <a16:creationId xmlns:a16="http://schemas.microsoft.com/office/drawing/2014/main" id="{3BF3390C-5E44-400E-8367-15930A41526C}"/>
              </a:ext>
            </a:extLst>
          </p:cNvPr>
          <p:cNvGrpSpPr/>
          <p:nvPr/>
        </p:nvGrpSpPr>
        <p:grpSpPr>
          <a:xfrm>
            <a:off x="6810696" y="1176987"/>
            <a:ext cx="4218622" cy="4629794"/>
            <a:chOff x="6810696" y="1176987"/>
            <a:chExt cx="4218622" cy="4629794"/>
          </a:xfrm>
        </p:grpSpPr>
        <p:sp>
          <p:nvSpPr>
            <p:cNvPr id="15" name="Rectangle 14">
              <a:extLst>
                <a:ext uri="{FF2B5EF4-FFF2-40B4-BE49-F238E27FC236}">
                  <a16:creationId xmlns:a16="http://schemas.microsoft.com/office/drawing/2014/main" id="{4A1EBAAF-3FA7-450B-B639-3FFC437EF44F}"/>
                </a:ext>
              </a:extLst>
            </p:cNvPr>
            <p:cNvSpPr/>
            <p:nvPr/>
          </p:nvSpPr>
          <p:spPr>
            <a:xfrm>
              <a:off x="8371934" y="4640657"/>
              <a:ext cx="2657384" cy="862130"/>
            </a:xfrm>
            <a:prstGeom prst="rect">
              <a:avLst/>
            </a:prstGeom>
            <a:solidFill>
              <a:schemeClr val="bg1"/>
            </a:solidFill>
            <a:ln w="25400">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464F90-DDAD-418B-B6CF-223A8DBC772B}"/>
                </a:ext>
              </a:extLst>
            </p:cNvPr>
            <p:cNvSpPr/>
            <p:nvPr/>
          </p:nvSpPr>
          <p:spPr>
            <a:xfrm>
              <a:off x="8037563" y="4418836"/>
              <a:ext cx="756051" cy="985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F9D5FEB-F714-4F3A-B156-76E631AB4D64}"/>
                </a:ext>
              </a:extLst>
            </p:cNvPr>
            <p:cNvSpPr/>
            <p:nvPr/>
          </p:nvSpPr>
          <p:spPr>
            <a:xfrm>
              <a:off x="8336638" y="3162062"/>
              <a:ext cx="2657384" cy="862130"/>
            </a:xfrm>
            <a:prstGeom prst="rect">
              <a:avLst/>
            </a:prstGeom>
            <a:solidFill>
              <a:schemeClr val="bg1"/>
            </a:solidFill>
            <a:ln w="25400">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2215A0F-DE89-491E-824A-7F34C042B1FA}"/>
                </a:ext>
              </a:extLst>
            </p:cNvPr>
            <p:cNvSpPr/>
            <p:nvPr/>
          </p:nvSpPr>
          <p:spPr>
            <a:xfrm>
              <a:off x="8037563" y="2933700"/>
              <a:ext cx="756051" cy="985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90C4810-BDE9-49EB-824A-3A2DF80EE52B}"/>
                </a:ext>
              </a:extLst>
            </p:cNvPr>
            <p:cNvSpPr/>
            <p:nvPr/>
          </p:nvSpPr>
          <p:spPr>
            <a:xfrm>
              <a:off x="8334244" y="1683467"/>
              <a:ext cx="2657384" cy="862130"/>
            </a:xfrm>
            <a:prstGeom prst="rect">
              <a:avLst/>
            </a:prstGeom>
            <a:solidFill>
              <a:schemeClr val="bg1"/>
            </a:solidFill>
            <a:ln w="25400">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BDE799-8BC7-46D8-A92E-131FCDE9C8F3}"/>
                </a:ext>
              </a:extLst>
            </p:cNvPr>
            <p:cNvSpPr/>
            <p:nvPr/>
          </p:nvSpPr>
          <p:spPr>
            <a:xfrm>
              <a:off x="8037563" y="1439238"/>
              <a:ext cx="756051" cy="985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341DCBE-6F6C-4551-9DB0-15A8743B6B81}"/>
                </a:ext>
              </a:extLst>
            </p:cNvPr>
            <p:cNvSpPr txBox="1"/>
            <p:nvPr/>
          </p:nvSpPr>
          <p:spPr>
            <a:xfrm>
              <a:off x="7941672" y="2804644"/>
              <a:ext cx="894051" cy="1323439"/>
            </a:xfrm>
            <a:prstGeom prst="rect">
              <a:avLst/>
            </a:prstGeom>
            <a:noFill/>
          </p:spPr>
          <p:txBody>
            <a:bodyPr wrap="square" rtlCol="0">
              <a:spAutoFit/>
            </a:bodyPr>
            <a:lstStyle/>
            <a:p>
              <a:r>
                <a:rPr lang="en-US" sz="80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2</a:t>
              </a:r>
            </a:p>
          </p:txBody>
        </p:sp>
        <p:sp>
          <p:nvSpPr>
            <p:cNvPr id="17" name="Rectangle 16">
              <a:extLst>
                <a:ext uri="{FF2B5EF4-FFF2-40B4-BE49-F238E27FC236}">
                  <a16:creationId xmlns:a16="http://schemas.microsoft.com/office/drawing/2014/main" id="{D753DAC1-9F4A-4577-A800-24F4A0862E7C}"/>
                </a:ext>
              </a:extLst>
            </p:cNvPr>
            <p:cNvSpPr/>
            <p:nvPr/>
          </p:nvSpPr>
          <p:spPr>
            <a:xfrm>
              <a:off x="8037563" y="4436316"/>
              <a:ext cx="668155" cy="926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1EF8F49-2A8F-442E-837C-BE423D7C1732}"/>
                </a:ext>
              </a:extLst>
            </p:cNvPr>
            <p:cNvSpPr txBox="1"/>
            <p:nvPr/>
          </p:nvSpPr>
          <p:spPr>
            <a:xfrm>
              <a:off x="7941673" y="4260149"/>
              <a:ext cx="654424" cy="1323439"/>
            </a:xfrm>
            <a:prstGeom prst="rect">
              <a:avLst/>
            </a:prstGeom>
            <a:noFill/>
          </p:spPr>
          <p:txBody>
            <a:bodyPr wrap="square" rtlCol="0">
              <a:spAutoFit/>
            </a:bodyPr>
            <a:lstStyle/>
            <a:p>
              <a:r>
                <a:rPr lang="en-US" sz="80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3</a:t>
              </a:r>
            </a:p>
          </p:txBody>
        </p:sp>
        <p:sp>
          <p:nvSpPr>
            <p:cNvPr id="9" name="Rectangle 8">
              <a:extLst>
                <a:ext uri="{FF2B5EF4-FFF2-40B4-BE49-F238E27FC236}">
                  <a16:creationId xmlns:a16="http://schemas.microsoft.com/office/drawing/2014/main" id="{8A4F97A2-B329-4117-9F3D-5339C08DC33B}"/>
                </a:ext>
              </a:extLst>
            </p:cNvPr>
            <p:cNvSpPr/>
            <p:nvPr/>
          </p:nvSpPr>
          <p:spPr>
            <a:xfrm rot="16200000">
              <a:off x="5157519" y="2830164"/>
              <a:ext cx="4629794" cy="1323439"/>
            </a:xfrm>
            <a:prstGeom prst="rect">
              <a:avLst/>
            </a:prstGeom>
            <a:noFill/>
          </p:spPr>
          <p:txBody>
            <a:bodyPr wrap="none" lIns="91440" tIns="45720" rIns="91440" bIns="45720">
              <a:spAutoFit/>
            </a:bodyPr>
            <a:lstStyle/>
            <a:p>
              <a:pPr algn="ctr"/>
              <a:r>
                <a:rPr lang="en-US" sz="8000" b="0" cap="none" spc="0" dirty="0">
                  <a:ln w="0"/>
                  <a:solidFill>
                    <a:srgbClr val="D2492A"/>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Guidelines</a:t>
              </a:r>
            </a:p>
          </p:txBody>
        </p:sp>
        <p:sp>
          <p:nvSpPr>
            <p:cNvPr id="8" name="TextBox 7">
              <a:extLst>
                <a:ext uri="{FF2B5EF4-FFF2-40B4-BE49-F238E27FC236}">
                  <a16:creationId xmlns:a16="http://schemas.microsoft.com/office/drawing/2014/main" id="{AE7F7496-F39E-4B77-9116-82701A32111A}"/>
                </a:ext>
              </a:extLst>
            </p:cNvPr>
            <p:cNvSpPr txBox="1"/>
            <p:nvPr/>
          </p:nvSpPr>
          <p:spPr>
            <a:xfrm>
              <a:off x="7972337" y="1364720"/>
              <a:ext cx="593097" cy="1323439"/>
            </a:xfrm>
            <a:prstGeom prst="rect">
              <a:avLst/>
            </a:prstGeom>
            <a:noFill/>
          </p:spPr>
          <p:txBody>
            <a:bodyPr wrap="square" rtlCol="0">
              <a:spAutoFit/>
            </a:bodyPr>
            <a:lstStyle/>
            <a:p>
              <a:r>
                <a:rPr lang="en-US" sz="80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1</a:t>
              </a:r>
            </a:p>
          </p:txBody>
        </p:sp>
        <p:sp>
          <p:nvSpPr>
            <p:cNvPr id="6" name="TextBox 5">
              <a:extLst>
                <a:ext uri="{FF2B5EF4-FFF2-40B4-BE49-F238E27FC236}">
                  <a16:creationId xmlns:a16="http://schemas.microsoft.com/office/drawing/2014/main" id="{86DB4DD4-B560-4A4F-9461-5BC04D0995E6}"/>
                </a:ext>
              </a:extLst>
            </p:cNvPr>
            <p:cNvSpPr txBox="1"/>
            <p:nvPr/>
          </p:nvSpPr>
          <p:spPr>
            <a:xfrm>
              <a:off x="8866493" y="1787419"/>
              <a:ext cx="2162822" cy="646331"/>
            </a:xfrm>
            <a:prstGeom prst="rect">
              <a:avLst/>
            </a:prstGeom>
            <a:noFill/>
          </p:spPr>
          <p:txBody>
            <a:bodyPr wrap="square" rtlCol="0">
              <a:spAutoFit/>
            </a:bodyPr>
            <a:lstStyle/>
            <a:p>
              <a:r>
                <a:rPr lang="en-US" dirty="0"/>
                <a:t>5-6 hours between meals</a:t>
              </a:r>
            </a:p>
          </p:txBody>
        </p:sp>
        <p:sp>
          <p:nvSpPr>
            <p:cNvPr id="18" name="TextBox 17">
              <a:extLst>
                <a:ext uri="{FF2B5EF4-FFF2-40B4-BE49-F238E27FC236}">
                  <a16:creationId xmlns:a16="http://schemas.microsoft.com/office/drawing/2014/main" id="{E7A8301D-053B-4DBA-BB23-81DF705CA3CB}"/>
                </a:ext>
              </a:extLst>
            </p:cNvPr>
            <p:cNvSpPr txBox="1"/>
            <p:nvPr/>
          </p:nvSpPr>
          <p:spPr>
            <a:xfrm>
              <a:off x="8866493" y="3261668"/>
              <a:ext cx="2162823" cy="646331"/>
            </a:xfrm>
            <a:prstGeom prst="rect">
              <a:avLst/>
            </a:prstGeom>
            <a:noFill/>
          </p:spPr>
          <p:txBody>
            <a:bodyPr wrap="square" rtlCol="0">
              <a:spAutoFit/>
            </a:bodyPr>
            <a:lstStyle/>
            <a:p>
              <a:r>
                <a:rPr lang="en-US" dirty="0"/>
                <a:t>4 hours between last meal and bedtime</a:t>
              </a:r>
            </a:p>
          </p:txBody>
        </p:sp>
        <p:sp>
          <p:nvSpPr>
            <p:cNvPr id="19" name="TextBox 18">
              <a:extLst>
                <a:ext uri="{FF2B5EF4-FFF2-40B4-BE49-F238E27FC236}">
                  <a16:creationId xmlns:a16="http://schemas.microsoft.com/office/drawing/2014/main" id="{9C010E1B-24DF-4B13-9083-142BD445ACDA}"/>
                </a:ext>
              </a:extLst>
            </p:cNvPr>
            <p:cNvSpPr txBox="1"/>
            <p:nvPr/>
          </p:nvSpPr>
          <p:spPr>
            <a:xfrm>
              <a:off x="8866493" y="4887056"/>
              <a:ext cx="2153931" cy="369332"/>
            </a:xfrm>
            <a:prstGeom prst="rect">
              <a:avLst/>
            </a:prstGeom>
            <a:noFill/>
          </p:spPr>
          <p:txBody>
            <a:bodyPr wrap="square" rtlCol="0">
              <a:spAutoFit/>
            </a:bodyPr>
            <a:lstStyle/>
            <a:p>
              <a:r>
                <a:rPr lang="en-US" dirty="0"/>
                <a:t>8 hours of sleep</a:t>
              </a:r>
            </a:p>
          </p:txBody>
        </p:sp>
      </p:grpSp>
    </p:spTree>
    <p:extLst>
      <p:ext uri="{BB962C8B-B14F-4D97-AF65-F5344CB8AC3E}">
        <p14:creationId xmlns:p14="http://schemas.microsoft.com/office/powerpoint/2010/main" val="615203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Box 80"/>
          <p:cNvSpPr txBox="1"/>
          <p:nvPr/>
        </p:nvSpPr>
        <p:spPr>
          <a:xfrm>
            <a:off x="3143347" y="3553307"/>
            <a:ext cx="5744547" cy="369332"/>
          </a:xfrm>
          <a:prstGeom prst="rect">
            <a:avLst/>
          </a:prstGeom>
          <a:noFill/>
        </p:spPr>
        <p:txBody>
          <a:bodyPr wrap="square" rtlCol="0">
            <a:spAutoFit/>
          </a:bodyPr>
          <a:lstStyle/>
          <a:p>
            <a:r>
              <a:rPr lang="en-US" dirty="0"/>
              <a:t>6     8     10    12     2     4     6     8     10    12     2     4      6      8</a:t>
            </a:r>
          </a:p>
        </p:txBody>
      </p:sp>
      <p:sp>
        <p:nvSpPr>
          <p:cNvPr id="2" name="Title 1"/>
          <p:cNvSpPr>
            <a:spLocks noGrp="1"/>
          </p:cNvSpPr>
          <p:nvPr>
            <p:ph type="title"/>
          </p:nvPr>
        </p:nvSpPr>
        <p:spPr/>
        <p:txBody>
          <a:bodyPr>
            <a:normAutofit fontScale="90000"/>
          </a:bodyPr>
          <a:lstStyle/>
          <a:p>
            <a:r>
              <a:rPr lang="en-US" dirty="0"/>
              <a:t>Strategy #1</a:t>
            </a:r>
            <a:br>
              <a:rPr lang="en-US" dirty="0"/>
            </a:br>
            <a:r>
              <a:rPr lang="en-US" sz="2700" cap="all" dirty="0"/>
              <a:t>sleep all at once</a:t>
            </a:r>
          </a:p>
        </p:txBody>
      </p:sp>
      <p:sp>
        <p:nvSpPr>
          <p:cNvPr id="4" name="Slide Number Placeholder 3"/>
          <p:cNvSpPr>
            <a:spLocks noGrp="1"/>
          </p:cNvSpPr>
          <p:nvPr>
            <p:ph type="sldNum" sz="quarter" idx="12"/>
          </p:nvPr>
        </p:nvSpPr>
        <p:spPr/>
        <p:txBody>
          <a:bodyPr/>
          <a:lstStyle/>
          <a:p>
            <a:fld id="{20C916DC-B21F-42C8-BDC3-D172FB33DFF5}" type="slidenum">
              <a:rPr lang="en-US" smtClean="0"/>
              <a:pPr/>
              <a:t>31</a:t>
            </a:fld>
            <a:endParaRPr lang="en-US"/>
          </a:p>
        </p:txBody>
      </p:sp>
      <p:cxnSp>
        <p:nvCxnSpPr>
          <p:cNvPr id="6" name="Straight Connector 5"/>
          <p:cNvCxnSpPr/>
          <p:nvPr/>
        </p:nvCxnSpPr>
        <p:spPr>
          <a:xfrm>
            <a:off x="3141321" y="3564060"/>
            <a:ext cx="561197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670055" y="3936256"/>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278170" y="2522924"/>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40236" y="3936256"/>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44022" y="2522924"/>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41451" y="2522924"/>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584317" y="3936256"/>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581207" y="2522924"/>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822179" y="3936256"/>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247887" y="2522924"/>
            <a:ext cx="0" cy="671804"/>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141320" y="3194728"/>
            <a:ext cx="5744547" cy="369332"/>
          </a:xfrm>
          <a:prstGeom prst="rect">
            <a:avLst/>
          </a:prstGeom>
          <a:noFill/>
        </p:spPr>
        <p:txBody>
          <a:bodyPr wrap="square" rtlCol="0">
            <a:spAutoFit/>
          </a:bodyPr>
          <a:lstStyle/>
          <a:p>
            <a:r>
              <a:rPr lang="en-US" dirty="0"/>
              <a:t>6     8     10    12     2     4     6     8     10    12     2     4      6      8</a:t>
            </a:r>
          </a:p>
        </p:txBody>
      </p:sp>
      <p:sp>
        <p:nvSpPr>
          <p:cNvPr id="32" name="TextBox 31"/>
          <p:cNvSpPr txBox="1"/>
          <p:nvPr/>
        </p:nvSpPr>
        <p:spPr>
          <a:xfrm>
            <a:off x="2737771" y="1955840"/>
            <a:ext cx="1080796" cy="584775"/>
          </a:xfrm>
          <a:prstGeom prst="rect">
            <a:avLst/>
          </a:prstGeom>
          <a:noFill/>
        </p:spPr>
        <p:txBody>
          <a:bodyPr wrap="square" rtlCol="0">
            <a:spAutoFit/>
          </a:bodyPr>
          <a:lstStyle/>
          <a:p>
            <a:pPr algn="ctr"/>
            <a:r>
              <a:rPr lang="en-US" sz="1600" dirty="0"/>
              <a:t>Wake/ Breakfast</a:t>
            </a:r>
          </a:p>
        </p:txBody>
      </p:sp>
      <p:sp>
        <p:nvSpPr>
          <p:cNvPr id="33" name="TextBox 32"/>
          <p:cNvSpPr txBox="1"/>
          <p:nvPr/>
        </p:nvSpPr>
        <p:spPr>
          <a:xfrm>
            <a:off x="4003624" y="2202061"/>
            <a:ext cx="1080796" cy="338554"/>
          </a:xfrm>
          <a:prstGeom prst="rect">
            <a:avLst/>
          </a:prstGeom>
          <a:noFill/>
        </p:spPr>
        <p:txBody>
          <a:bodyPr wrap="square" rtlCol="0">
            <a:spAutoFit/>
          </a:bodyPr>
          <a:lstStyle/>
          <a:p>
            <a:pPr algn="ctr"/>
            <a:r>
              <a:rPr lang="en-US" sz="1600" dirty="0"/>
              <a:t>Lunch</a:t>
            </a:r>
          </a:p>
        </p:txBody>
      </p:sp>
      <p:sp>
        <p:nvSpPr>
          <p:cNvPr id="34" name="TextBox 33"/>
          <p:cNvSpPr txBox="1"/>
          <p:nvPr/>
        </p:nvSpPr>
        <p:spPr>
          <a:xfrm>
            <a:off x="5201053" y="2202061"/>
            <a:ext cx="1080796" cy="338554"/>
          </a:xfrm>
          <a:prstGeom prst="rect">
            <a:avLst/>
          </a:prstGeom>
          <a:noFill/>
        </p:spPr>
        <p:txBody>
          <a:bodyPr wrap="square" rtlCol="0">
            <a:spAutoFit/>
          </a:bodyPr>
          <a:lstStyle/>
          <a:p>
            <a:pPr algn="ctr"/>
            <a:r>
              <a:rPr lang="en-US" sz="1600" dirty="0"/>
              <a:t>Dinner</a:t>
            </a:r>
          </a:p>
        </p:txBody>
      </p:sp>
      <p:sp>
        <p:nvSpPr>
          <p:cNvPr id="35" name="TextBox 34"/>
          <p:cNvSpPr txBox="1"/>
          <p:nvPr/>
        </p:nvSpPr>
        <p:spPr>
          <a:xfrm>
            <a:off x="6014214" y="1925321"/>
            <a:ext cx="1080796" cy="584775"/>
          </a:xfrm>
          <a:prstGeom prst="rect">
            <a:avLst/>
          </a:prstGeom>
          <a:noFill/>
        </p:spPr>
        <p:txBody>
          <a:bodyPr wrap="square" rtlCol="0">
            <a:spAutoFit/>
          </a:bodyPr>
          <a:lstStyle/>
          <a:p>
            <a:pPr algn="ctr"/>
            <a:r>
              <a:rPr lang="en-US" sz="1600" dirty="0"/>
              <a:t>Bed</a:t>
            </a:r>
          </a:p>
          <a:p>
            <a:pPr algn="ctr"/>
            <a:r>
              <a:rPr lang="en-US" sz="1600" dirty="0"/>
              <a:t>Time</a:t>
            </a:r>
          </a:p>
        </p:txBody>
      </p:sp>
      <p:sp>
        <p:nvSpPr>
          <p:cNvPr id="36" name="TextBox 35"/>
          <p:cNvSpPr txBox="1"/>
          <p:nvPr/>
        </p:nvSpPr>
        <p:spPr>
          <a:xfrm>
            <a:off x="7680509" y="1932550"/>
            <a:ext cx="1080796" cy="584775"/>
          </a:xfrm>
          <a:prstGeom prst="rect">
            <a:avLst/>
          </a:prstGeom>
          <a:noFill/>
        </p:spPr>
        <p:txBody>
          <a:bodyPr wrap="square" rtlCol="0">
            <a:spAutoFit/>
          </a:bodyPr>
          <a:lstStyle/>
          <a:p>
            <a:pPr algn="ctr"/>
            <a:r>
              <a:rPr lang="en-US" sz="1600" dirty="0"/>
              <a:t>Wake/ Breakfast</a:t>
            </a:r>
          </a:p>
        </p:txBody>
      </p:sp>
      <p:grpSp>
        <p:nvGrpSpPr>
          <p:cNvPr id="73" name="Group 72"/>
          <p:cNvGrpSpPr/>
          <p:nvPr/>
        </p:nvGrpSpPr>
        <p:grpSpPr>
          <a:xfrm>
            <a:off x="4683205" y="2694762"/>
            <a:ext cx="919065" cy="358579"/>
            <a:chOff x="3905639" y="2598060"/>
            <a:chExt cx="919065" cy="358579"/>
          </a:xfrm>
        </p:grpSpPr>
        <p:sp>
          <p:nvSpPr>
            <p:cNvPr id="41" name="Left-Right Arrow 40"/>
            <p:cNvSpPr/>
            <p:nvPr/>
          </p:nvSpPr>
          <p:spPr>
            <a:xfrm>
              <a:off x="3905639" y="2598060"/>
              <a:ext cx="919065"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4011383" y="2623461"/>
              <a:ext cx="732452" cy="307777"/>
            </a:xfrm>
            <a:prstGeom prst="rect">
              <a:avLst/>
            </a:prstGeom>
            <a:noFill/>
          </p:spPr>
          <p:txBody>
            <a:bodyPr wrap="square" rtlCol="0">
              <a:spAutoFit/>
            </a:bodyPr>
            <a:lstStyle/>
            <a:p>
              <a:pPr algn="ctr"/>
              <a:r>
                <a:rPr lang="en-US" sz="1400" dirty="0">
                  <a:solidFill>
                    <a:srgbClr val="3E578E"/>
                  </a:solidFill>
                </a:rPr>
                <a:t>5-6 </a:t>
              </a:r>
              <a:r>
                <a:rPr lang="en-US" sz="1400" dirty="0" err="1">
                  <a:solidFill>
                    <a:srgbClr val="3E578E"/>
                  </a:solidFill>
                </a:rPr>
                <a:t>hrs</a:t>
              </a:r>
              <a:endParaRPr lang="en-US" sz="1400" dirty="0">
                <a:solidFill>
                  <a:srgbClr val="3E578E"/>
                </a:solidFill>
              </a:endParaRPr>
            </a:p>
          </p:txBody>
        </p:sp>
      </p:grpSp>
      <p:grpSp>
        <p:nvGrpSpPr>
          <p:cNvPr id="72" name="Group 71"/>
          <p:cNvGrpSpPr/>
          <p:nvPr/>
        </p:nvGrpSpPr>
        <p:grpSpPr>
          <a:xfrm>
            <a:off x="3444179" y="2694762"/>
            <a:ext cx="919065" cy="358579"/>
            <a:chOff x="2666613" y="2598060"/>
            <a:chExt cx="919065" cy="358579"/>
          </a:xfrm>
        </p:grpSpPr>
        <p:sp>
          <p:nvSpPr>
            <p:cNvPr id="44" name="Left-Right Arrow 43"/>
            <p:cNvSpPr/>
            <p:nvPr/>
          </p:nvSpPr>
          <p:spPr>
            <a:xfrm>
              <a:off x="2666613" y="2598060"/>
              <a:ext cx="919065"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2772357" y="2623461"/>
              <a:ext cx="728954" cy="307777"/>
            </a:xfrm>
            <a:prstGeom prst="rect">
              <a:avLst/>
            </a:prstGeom>
            <a:noFill/>
          </p:spPr>
          <p:txBody>
            <a:bodyPr wrap="square" rtlCol="0">
              <a:spAutoFit/>
            </a:bodyPr>
            <a:lstStyle/>
            <a:p>
              <a:pPr algn="ctr"/>
              <a:r>
                <a:rPr lang="en-US" sz="1400" dirty="0">
                  <a:solidFill>
                    <a:srgbClr val="3E578E"/>
                  </a:solidFill>
                </a:rPr>
                <a:t>5-6 </a:t>
              </a:r>
              <a:r>
                <a:rPr lang="en-US" sz="1400" dirty="0" err="1">
                  <a:solidFill>
                    <a:srgbClr val="3E578E"/>
                  </a:solidFill>
                </a:rPr>
                <a:t>hrs</a:t>
              </a:r>
              <a:endParaRPr lang="en-US" sz="1400" dirty="0">
                <a:solidFill>
                  <a:srgbClr val="3E578E"/>
                </a:solidFill>
              </a:endParaRPr>
            </a:p>
          </p:txBody>
        </p:sp>
      </p:grpSp>
      <p:grpSp>
        <p:nvGrpSpPr>
          <p:cNvPr id="74" name="Group 73"/>
          <p:cNvGrpSpPr/>
          <p:nvPr/>
        </p:nvGrpSpPr>
        <p:grpSpPr>
          <a:xfrm>
            <a:off x="5829703" y="2694762"/>
            <a:ext cx="672970" cy="358579"/>
            <a:chOff x="5052137" y="2598060"/>
            <a:chExt cx="672970" cy="358579"/>
          </a:xfrm>
        </p:grpSpPr>
        <p:sp>
          <p:nvSpPr>
            <p:cNvPr id="46" name="Left-Right Arrow 45"/>
            <p:cNvSpPr/>
            <p:nvPr/>
          </p:nvSpPr>
          <p:spPr>
            <a:xfrm>
              <a:off x="5052137" y="2598060"/>
              <a:ext cx="672970"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5122103" y="2623461"/>
              <a:ext cx="550909" cy="307777"/>
            </a:xfrm>
            <a:prstGeom prst="rect">
              <a:avLst/>
            </a:prstGeom>
            <a:noFill/>
          </p:spPr>
          <p:txBody>
            <a:bodyPr wrap="square" rtlCol="0">
              <a:spAutoFit/>
            </a:bodyPr>
            <a:lstStyle/>
            <a:p>
              <a:pPr algn="ctr"/>
              <a:r>
                <a:rPr lang="en-US" sz="1400" dirty="0">
                  <a:solidFill>
                    <a:srgbClr val="3E578E"/>
                  </a:solidFill>
                </a:rPr>
                <a:t>4 </a:t>
              </a:r>
              <a:r>
                <a:rPr lang="en-US" sz="1400" dirty="0" err="1">
                  <a:solidFill>
                    <a:srgbClr val="3E578E"/>
                  </a:solidFill>
                </a:rPr>
                <a:t>hrs</a:t>
              </a:r>
              <a:endParaRPr lang="en-US" sz="1400" dirty="0">
                <a:solidFill>
                  <a:srgbClr val="3E578E"/>
                </a:solidFill>
              </a:endParaRPr>
            </a:p>
          </p:txBody>
        </p:sp>
      </p:grpSp>
      <p:grpSp>
        <p:nvGrpSpPr>
          <p:cNvPr id="75" name="Group 74"/>
          <p:cNvGrpSpPr/>
          <p:nvPr/>
        </p:nvGrpSpPr>
        <p:grpSpPr>
          <a:xfrm>
            <a:off x="6744744" y="2684578"/>
            <a:ext cx="1352438" cy="358579"/>
            <a:chOff x="5931931" y="2598060"/>
            <a:chExt cx="1352438" cy="358579"/>
          </a:xfrm>
        </p:grpSpPr>
        <p:sp>
          <p:nvSpPr>
            <p:cNvPr id="48" name="Left-Right Arrow 47"/>
            <p:cNvSpPr/>
            <p:nvPr/>
          </p:nvSpPr>
          <p:spPr>
            <a:xfrm>
              <a:off x="5931931" y="2598060"/>
              <a:ext cx="1352438"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6037675" y="2623461"/>
              <a:ext cx="1165558" cy="307777"/>
            </a:xfrm>
            <a:prstGeom prst="rect">
              <a:avLst/>
            </a:prstGeom>
            <a:noFill/>
          </p:spPr>
          <p:txBody>
            <a:bodyPr wrap="square" rtlCol="0">
              <a:spAutoFit/>
            </a:bodyPr>
            <a:lstStyle/>
            <a:p>
              <a:pPr algn="ctr"/>
              <a:r>
                <a:rPr lang="en-US" sz="1400" dirty="0">
                  <a:solidFill>
                    <a:srgbClr val="3E578E"/>
                  </a:solidFill>
                </a:rPr>
                <a:t>8 </a:t>
              </a:r>
              <a:r>
                <a:rPr lang="en-US" sz="1400" dirty="0" err="1">
                  <a:solidFill>
                    <a:srgbClr val="3E578E"/>
                  </a:solidFill>
                </a:rPr>
                <a:t>hrs</a:t>
              </a:r>
              <a:endParaRPr lang="en-US" sz="1400" dirty="0">
                <a:solidFill>
                  <a:srgbClr val="3E578E"/>
                </a:solidFill>
              </a:endParaRPr>
            </a:p>
          </p:txBody>
        </p:sp>
      </p:grpSp>
      <p:sp>
        <p:nvSpPr>
          <p:cNvPr id="50" name="TextBox 49"/>
          <p:cNvSpPr txBox="1"/>
          <p:nvPr/>
        </p:nvSpPr>
        <p:spPr>
          <a:xfrm>
            <a:off x="3131990" y="4608060"/>
            <a:ext cx="1080796" cy="584775"/>
          </a:xfrm>
          <a:prstGeom prst="rect">
            <a:avLst/>
          </a:prstGeom>
          <a:noFill/>
        </p:spPr>
        <p:txBody>
          <a:bodyPr wrap="square" rtlCol="0">
            <a:spAutoFit/>
          </a:bodyPr>
          <a:lstStyle/>
          <a:p>
            <a:pPr algn="ctr"/>
            <a:r>
              <a:rPr lang="en-US" sz="1600" dirty="0"/>
              <a:t>Bed</a:t>
            </a:r>
          </a:p>
          <a:p>
            <a:pPr algn="ctr"/>
            <a:r>
              <a:rPr lang="en-US" sz="1600" dirty="0"/>
              <a:t>Time</a:t>
            </a:r>
          </a:p>
        </p:txBody>
      </p:sp>
      <p:sp>
        <p:nvSpPr>
          <p:cNvPr id="51" name="TextBox 50"/>
          <p:cNvSpPr txBox="1"/>
          <p:nvPr/>
        </p:nvSpPr>
        <p:spPr>
          <a:xfrm>
            <a:off x="4799838" y="4608060"/>
            <a:ext cx="1080796" cy="584775"/>
          </a:xfrm>
          <a:prstGeom prst="rect">
            <a:avLst/>
          </a:prstGeom>
          <a:noFill/>
        </p:spPr>
        <p:txBody>
          <a:bodyPr wrap="square" rtlCol="0">
            <a:spAutoFit/>
          </a:bodyPr>
          <a:lstStyle/>
          <a:p>
            <a:pPr algn="ctr"/>
            <a:r>
              <a:rPr lang="en-US" sz="1600" dirty="0"/>
              <a:t>Wake/ Meal</a:t>
            </a:r>
          </a:p>
        </p:txBody>
      </p:sp>
      <p:sp>
        <p:nvSpPr>
          <p:cNvPr id="52" name="TextBox 51"/>
          <p:cNvSpPr txBox="1"/>
          <p:nvPr/>
        </p:nvSpPr>
        <p:spPr>
          <a:xfrm>
            <a:off x="6040809" y="4608060"/>
            <a:ext cx="1080796" cy="338554"/>
          </a:xfrm>
          <a:prstGeom prst="rect">
            <a:avLst/>
          </a:prstGeom>
          <a:noFill/>
        </p:spPr>
        <p:txBody>
          <a:bodyPr wrap="square" rtlCol="0">
            <a:spAutoFit/>
          </a:bodyPr>
          <a:lstStyle/>
          <a:p>
            <a:pPr algn="ctr"/>
            <a:r>
              <a:rPr lang="en-US" sz="1600" dirty="0"/>
              <a:t>Meal</a:t>
            </a:r>
          </a:p>
        </p:txBody>
      </p:sp>
      <p:sp>
        <p:nvSpPr>
          <p:cNvPr id="53" name="TextBox 52"/>
          <p:cNvSpPr txBox="1"/>
          <p:nvPr/>
        </p:nvSpPr>
        <p:spPr>
          <a:xfrm>
            <a:off x="7281781" y="4608060"/>
            <a:ext cx="1080796" cy="338554"/>
          </a:xfrm>
          <a:prstGeom prst="rect">
            <a:avLst/>
          </a:prstGeom>
          <a:noFill/>
        </p:spPr>
        <p:txBody>
          <a:bodyPr wrap="square" rtlCol="0">
            <a:spAutoFit/>
          </a:bodyPr>
          <a:lstStyle/>
          <a:p>
            <a:pPr algn="ctr"/>
            <a:r>
              <a:rPr lang="en-US" sz="1600" dirty="0"/>
              <a:t>Meal</a:t>
            </a:r>
          </a:p>
        </p:txBody>
      </p:sp>
      <p:sp>
        <p:nvSpPr>
          <p:cNvPr id="54" name="TextBox 53"/>
          <p:cNvSpPr txBox="1"/>
          <p:nvPr/>
        </p:nvSpPr>
        <p:spPr>
          <a:xfrm>
            <a:off x="8115267" y="4532793"/>
            <a:ext cx="1080796" cy="584775"/>
          </a:xfrm>
          <a:prstGeom prst="rect">
            <a:avLst/>
          </a:prstGeom>
          <a:noFill/>
        </p:spPr>
        <p:txBody>
          <a:bodyPr wrap="square" rtlCol="0">
            <a:spAutoFit/>
          </a:bodyPr>
          <a:lstStyle/>
          <a:p>
            <a:pPr algn="ctr"/>
            <a:r>
              <a:rPr lang="en-US" sz="1600" dirty="0"/>
              <a:t>Bed</a:t>
            </a:r>
          </a:p>
          <a:p>
            <a:pPr algn="ctr"/>
            <a:r>
              <a:rPr lang="en-US" sz="1600" dirty="0"/>
              <a:t>Time</a:t>
            </a:r>
          </a:p>
        </p:txBody>
      </p:sp>
      <p:grpSp>
        <p:nvGrpSpPr>
          <p:cNvPr id="76" name="Group 75"/>
          <p:cNvGrpSpPr/>
          <p:nvPr/>
        </p:nvGrpSpPr>
        <p:grpSpPr>
          <a:xfrm>
            <a:off x="3839285" y="4089707"/>
            <a:ext cx="1352438" cy="358579"/>
            <a:chOff x="3061719" y="3764399"/>
            <a:chExt cx="1352438" cy="358579"/>
          </a:xfrm>
        </p:grpSpPr>
        <p:sp>
          <p:nvSpPr>
            <p:cNvPr id="62" name="Left-Right Arrow 61"/>
            <p:cNvSpPr/>
            <p:nvPr/>
          </p:nvSpPr>
          <p:spPr>
            <a:xfrm>
              <a:off x="3061719" y="3764399"/>
              <a:ext cx="1352438"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3167463" y="3789800"/>
              <a:ext cx="1165558" cy="307777"/>
            </a:xfrm>
            <a:prstGeom prst="rect">
              <a:avLst/>
            </a:prstGeom>
            <a:noFill/>
          </p:spPr>
          <p:txBody>
            <a:bodyPr wrap="square" rtlCol="0">
              <a:spAutoFit/>
            </a:bodyPr>
            <a:lstStyle/>
            <a:p>
              <a:pPr algn="ctr"/>
              <a:r>
                <a:rPr lang="en-US" sz="1400" dirty="0">
                  <a:solidFill>
                    <a:srgbClr val="3E578E"/>
                  </a:solidFill>
                </a:rPr>
                <a:t>8 </a:t>
              </a:r>
              <a:r>
                <a:rPr lang="en-US" sz="1400" dirty="0" err="1">
                  <a:solidFill>
                    <a:srgbClr val="3E578E"/>
                  </a:solidFill>
                </a:rPr>
                <a:t>hrs</a:t>
              </a:r>
              <a:endParaRPr lang="en-US" sz="1400" dirty="0">
                <a:solidFill>
                  <a:srgbClr val="3E578E"/>
                </a:solidFill>
              </a:endParaRPr>
            </a:p>
          </p:txBody>
        </p:sp>
      </p:grpSp>
      <p:grpSp>
        <p:nvGrpSpPr>
          <p:cNvPr id="79" name="Group 78"/>
          <p:cNvGrpSpPr/>
          <p:nvPr/>
        </p:nvGrpSpPr>
        <p:grpSpPr>
          <a:xfrm>
            <a:off x="7911402" y="4089707"/>
            <a:ext cx="672970" cy="358579"/>
            <a:chOff x="7133836" y="3764399"/>
            <a:chExt cx="672970" cy="358579"/>
          </a:xfrm>
        </p:grpSpPr>
        <p:sp>
          <p:nvSpPr>
            <p:cNvPr id="64" name="Left-Right Arrow 63"/>
            <p:cNvSpPr/>
            <p:nvPr/>
          </p:nvSpPr>
          <p:spPr>
            <a:xfrm>
              <a:off x="7133836" y="3764399"/>
              <a:ext cx="672970"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7203802" y="3789800"/>
              <a:ext cx="550909" cy="307777"/>
            </a:xfrm>
            <a:prstGeom prst="rect">
              <a:avLst/>
            </a:prstGeom>
            <a:noFill/>
          </p:spPr>
          <p:txBody>
            <a:bodyPr wrap="square" rtlCol="0">
              <a:spAutoFit/>
            </a:bodyPr>
            <a:lstStyle/>
            <a:p>
              <a:pPr algn="ctr"/>
              <a:r>
                <a:rPr lang="en-US" sz="1400" dirty="0">
                  <a:solidFill>
                    <a:srgbClr val="3E578E"/>
                  </a:solidFill>
                </a:rPr>
                <a:t>4 </a:t>
              </a:r>
              <a:r>
                <a:rPr lang="en-US" sz="1400" dirty="0" err="1">
                  <a:solidFill>
                    <a:srgbClr val="3E578E"/>
                  </a:solidFill>
                </a:rPr>
                <a:t>hrs</a:t>
              </a:r>
              <a:endParaRPr lang="en-US" sz="1400" dirty="0">
                <a:solidFill>
                  <a:srgbClr val="3E578E"/>
                </a:solidFill>
              </a:endParaRPr>
            </a:p>
          </p:txBody>
        </p:sp>
      </p:grpSp>
      <p:grpSp>
        <p:nvGrpSpPr>
          <p:cNvPr id="77" name="Group 76"/>
          <p:cNvGrpSpPr/>
          <p:nvPr/>
        </p:nvGrpSpPr>
        <p:grpSpPr>
          <a:xfrm>
            <a:off x="5512268" y="4089707"/>
            <a:ext cx="919065" cy="358579"/>
            <a:chOff x="4734702" y="3764399"/>
            <a:chExt cx="919065" cy="358579"/>
          </a:xfrm>
        </p:grpSpPr>
        <p:sp>
          <p:nvSpPr>
            <p:cNvPr id="66" name="Left-Right Arrow 65"/>
            <p:cNvSpPr/>
            <p:nvPr/>
          </p:nvSpPr>
          <p:spPr>
            <a:xfrm>
              <a:off x="4734702" y="3764399"/>
              <a:ext cx="919065"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4840446" y="3789800"/>
              <a:ext cx="732452" cy="307777"/>
            </a:xfrm>
            <a:prstGeom prst="rect">
              <a:avLst/>
            </a:prstGeom>
            <a:noFill/>
          </p:spPr>
          <p:txBody>
            <a:bodyPr wrap="square" rtlCol="0">
              <a:spAutoFit/>
            </a:bodyPr>
            <a:lstStyle/>
            <a:p>
              <a:pPr algn="ctr"/>
              <a:r>
                <a:rPr lang="en-US" sz="1400" dirty="0">
                  <a:solidFill>
                    <a:srgbClr val="3E578E"/>
                  </a:solidFill>
                </a:rPr>
                <a:t>5-6 </a:t>
              </a:r>
              <a:r>
                <a:rPr lang="en-US" sz="1400" dirty="0" err="1">
                  <a:solidFill>
                    <a:srgbClr val="3E578E"/>
                  </a:solidFill>
                </a:rPr>
                <a:t>hrs</a:t>
              </a:r>
              <a:endParaRPr lang="en-US" sz="1400" dirty="0">
                <a:solidFill>
                  <a:srgbClr val="3E578E"/>
                </a:solidFill>
              </a:endParaRPr>
            </a:p>
          </p:txBody>
        </p:sp>
      </p:grpSp>
      <p:grpSp>
        <p:nvGrpSpPr>
          <p:cNvPr id="78" name="Group 77"/>
          <p:cNvGrpSpPr/>
          <p:nvPr/>
        </p:nvGrpSpPr>
        <p:grpSpPr>
          <a:xfrm>
            <a:off x="6756159" y="4089707"/>
            <a:ext cx="919065" cy="358579"/>
            <a:chOff x="5978593" y="3764399"/>
            <a:chExt cx="919065" cy="358579"/>
          </a:xfrm>
        </p:grpSpPr>
        <p:sp>
          <p:nvSpPr>
            <p:cNvPr id="68" name="Left-Right Arrow 67"/>
            <p:cNvSpPr/>
            <p:nvPr/>
          </p:nvSpPr>
          <p:spPr>
            <a:xfrm>
              <a:off x="5978593" y="3764399"/>
              <a:ext cx="919065"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6084337" y="3789800"/>
              <a:ext cx="732452" cy="307777"/>
            </a:xfrm>
            <a:prstGeom prst="rect">
              <a:avLst/>
            </a:prstGeom>
            <a:noFill/>
          </p:spPr>
          <p:txBody>
            <a:bodyPr wrap="square" rtlCol="0">
              <a:spAutoFit/>
            </a:bodyPr>
            <a:lstStyle/>
            <a:p>
              <a:pPr algn="ctr"/>
              <a:r>
                <a:rPr lang="en-US" sz="1400" dirty="0">
                  <a:solidFill>
                    <a:srgbClr val="3E578E"/>
                  </a:solidFill>
                </a:rPr>
                <a:t>5-6 </a:t>
              </a:r>
              <a:r>
                <a:rPr lang="en-US" sz="1400" dirty="0" err="1">
                  <a:solidFill>
                    <a:srgbClr val="3E578E"/>
                  </a:solidFill>
                </a:rPr>
                <a:t>hrs</a:t>
              </a:r>
              <a:endParaRPr lang="en-US" sz="1400" dirty="0">
                <a:solidFill>
                  <a:srgbClr val="3E578E"/>
                </a:solidFill>
              </a:endParaRPr>
            </a:p>
          </p:txBody>
        </p:sp>
      </p:grpSp>
      <p:grpSp>
        <p:nvGrpSpPr>
          <p:cNvPr id="85" name="Group 84"/>
          <p:cNvGrpSpPr/>
          <p:nvPr/>
        </p:nvGrpSpPr>
        <p:grpSpPr>
          <a:xfrm>
            <a:off x="1185552" y="1871831"/>
            <a:ext cx="1603931" cy="1603931"/>
            <a:chOff x="407986" y="1775129"/>
            <a:chExt cx="1603931" cy="1603931"/>
          </a:xfrm>
        </p:grpSpPr>
        <p:pic>
          <p:nvPicPr>
            <p:cNvPr id="80" name="Picture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86" y="1775129"/>
              <a:ext cx="1603931" cy="1603931"/>
            </a:xfrm>
            <a:prstGeom prst="rect">
              <a:avLst/>
            </a:prstGeom>
          </p:spPr>
        </p:pic>
        <p:sp>
          <p:nvSpPr>
            <p:cNvPr id="70" name="TextBox 69"/>
            <p:cNvSpPr txBox="1"/>
            <p:nvPr/>
          </p:nvSpPr>
          <p:spPr>
            <a:xfrm>
              <a:off x="724759" y="2273543"/>
              <a:ext cx="970384" cy="646331"/>
            </a:xfrm>
            <a:prstGeom prst="rect">
              <a:avLst/>
            </a:prstGeom>
            <a:noFill/>
          </p:spPr>
          <p:txBody>
            <a:bodyPr wrap="square" rtlCol="0">
              <a:spAutoFit/>
            </a:bodyPr>
            <a:lstStyle/>
            <a:p>
              <a:pPr algn="ctr"/>
              <a:r>
                <a:rPr lang="en-US" b="1" dirty="0"/>
                <a:t>Day Shift</a:t>
              </a:r>
            </a:p>
          </p:txBody>
        </p:sp>
      </p:grpSp>
      <p:grpSp>
        <p:nvGrpSpPr>
          <p:cNvPr id="84" name="Group 83"/>
          <p:cNvGrpSpPr/>
          <p:nvPr/>
        </p:nvGrpSpPr>
        <p:grpSpPr>
          <a:xfrm>
            <a:off x="1307243" y="3707650"/>
            <a:ext cx="1589209" cy="1185795"/>
            <a:chOff x="454197" y="4552768"/>
            <a:chExt cx="1589209" cy="1185795"/>
          </a:xfrm>
        </p:grpSpPr>
        <p:pic>
          <p:nvPicPr>
            <p:cNvPr id="83" name="Picture 82"/>
            <p:cNvPicPr>
              <a:picLocks noChangeAspect="1"/>
            </p:cNvPicPr>
            <p:nvPr/>
          </p:nvPicPr>
          <p:blipFill>
            <a:blip r:embed="rId4"/>
            <a:stretch>
              <a:fillRect/>
            </a:stretch>
          </p:blipFill>
          <p:spPr>
            <a:xfrm>
              <a:off x="454197" y="4552768"/>
              <a:ext cx="1589209" cy="1185795"/>
            </a:xfrm>
            <a:prstGeom prst="rect">
              <a:avLst/>
            </a:prstGeom>
          </p:spPr>
        </p:pic>
        <p:sp>
          <p:nvSpPr>
            <p:cNvPr id="71" name="TextBox 70"/>
            <p:cNvSpPr txBox="1"/>
            <p:nvPr/>
          </p:nvSpPr>
          <p:spPr>
            <a:xfrm>
              <a:off x="592103" y="4860344"/>
              <a:ext cx="970384" cy="646331"/>
            </a:xfrm>
            <a:prstGeom prst="rect">
              <a:avLst/>
            </a:prstGeom>
            <a:noFill/>
          </p:spPr>
          <p:txBody>
            <a:bodyPr wrap="square" rtlCol="0">
              <a:spAutoFit/>
            </a:bodyPr>
            <a:lstStyle/>
            <a:p>
              <a:pPr algn="ctr"/>
              <a:r>
                <a:rPr lang="en-US" b="1" dirty="0">
                  <a:solidFill>
                    <a:schemeClr val="bg1"/>
                  </a:solidFill>
                </a:rPr>
                <a:t>Night Shift</a:t>
              </a:r>
            </a:p>
          </p:txBody>
        </p:sp>
      </p:grpSp>
      <p:sp>
        <p:nvSpPr>
          <p:cNvPr id="149" name="Rectangle 148"/>
          <p:cNvSpPr/>
          <p:nvPr/>
        </p:nvSpPr>
        <p:spPr>
          <a:xfrm>
            <a:off x="3666993" y="3237556"/>
            <a:ext cx="1874543" cy="282261"/>
          </a:xfrm>
          <a:prstGeom prst="rect">
            <a:avLst/>
          </a:prstGeom>
          <a:solidFill>
            <a:srgbClr val="FFC000">
              <a:alpha val="25000"/>
            </a:srgbClr>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6781122" y="3592848"/>
            <a:ext cx="1722969" cy="282261"/>
          </a:xfrm>
          <a:prstGeom prst="rect">
            <a:avLst/>
          </a:prstGeom>
          <a:solidFill>
            <a:srgbClr val="3E578E">
              <a:alpha val="25000"/>
            </a:srgbClr>
          </a:solid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165"/>
          <p:cNvSpPr/>
          <p:nvPr/>
        </p:nvSpPr>
        <p:spPr>
          <a:xfrm>
            <a:off x="5741451" y="1489641"/>
            <a:ext cx="839756" cy="3867667"/>
          </a:xfrm>
          <a:prstGeom prst="roundRect">
            <a:avLst/>
          </a:prstGeom>
          <a:solidFill>
            <a:srgbClr val="92D050">
              <a:alpha val="2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p:cNvSpPr txBox="1"/>
          <p:nvPr/>
        </p:nvSpPr>
        <p:spPr>
          <a:xfrm>
            <a:off x="5635707" y="5370136"/>
            <a:ext cx="1120452" cy="584775"/>
          </a:xfrm>
          <a:prstGeom prst="rect">
            <a:avLst/>
          </a:prstGeom>
          <a:noFill/>
        </p:spPr>
        <p:txBody>
          <a:bodyPr wrap="square" rtlCol="0">
            <a:spAutoFit/>
          </a:bodyPr>
          <a:lstStyle/>
          <a:p>
            <a:pPr algn="ctr"/>
            <a:r>
              <a:rPr lang="en-US" sz="1600" dirty="0"/>
              <a:t>Family/ Social Time</a:t>
            </a:r>
          </a:p>
        </p:txBody>
      </p:sp>
      <p:cxnSp>
        <p:nvCxnSpPr>
          <p:cNvPr id="23" name="Straight Connector 22"/>
          <p:cNvCxnSpPr/>
          <p:nvPr/>
        </p:nvCxnSpPr>
        <p:spPr>
          <a:xfrm>
            <a:off x="8682382" y="3936256"/>
            <a:ext cx="0" cy="671804"/>
          </a:xfrm>
          <a:prstGeom prst="line">
            <a:avLst/>
          </a:prstGeom>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462E154-B6B1-4A9F-BF40-37A17DEEDB32}"/>
              </a:ext>
            </a:extLst>
          </p:cNvPr>
          <p:cNvGrpSpPr/>
          <p:nvPr/>
        </p:nvGrpSpPr>
        <p:grpSpPr>
          <a:xfrm>
            <a:off x="9199404" y="1489641"/>
            <a:ext cx="2408032" cy="3745231"/>
            <a:chOff x="9199404" y="1489641"/>
            <a:chExt cx="2408032" cy="3745231"/>
          </a:xfrm>
        </p:grpSpPr>
        <p:graphicFrame>
          <p:nvGraphicFramePr>
            <p:cNvPr id="165" name="Diagram 164"/>
            <p:cNvGraphicFramePr/>
            <p:nvPr>
              <p:extLst>
                <p:ext uri="{D42A27DB-BD31-4B8C-83A1-F6EECF244321}">
                  <p14:modId xmlns:p14="http://schemas.microsoft.com/office/powerpoint/2010/main" val="2154791464"/>
                </p:ext>
              </p:extLst>
            </p:nvPr>
          </p:nvGraphicFramePr>
          <p:xfrm>
            <a:off x="9573892" y="2049981"/>
            <a:ext cx="1881936" cy="31848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9" name="TextBox 168"/>
            <p:cNvSpPr txBox="1"/>
            <p:nvPr/>
          </p:nvSpPr>
          <p:spPr>
            <a:xfrm>
              <a:off x="9409720" y="2167401"/>
              <a:ext cx="559615" cy="923330"/>
            </a:xfrm>
            <a:prstGeom prst="rect">
              <a:avLst/>
            </a:prstGeom>
            <a:noFill/>
          </p:spPr>
          <p:txBody>
            <a:bodyPr wrap="square" rtlCol="0">
              <a:spAutoFit/>
            </a:bodyPr>
            <a:lstStyle/>
            <a:p>
              <a:r>
                <a:rPr lang="en-US" sz="54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1</a:t>
              </a:r>
            </a:p>
          </p:txBody>
        </p:sp>
        <p:sp>
          <p:nvSpPr>
            <p:cNvPr id="173" name="TextBox 172"/>
            <p:cNvSpPr txBox="1"/>
            <p:nvPr/>
          </p:nvSpPr>
          <p:spPr>
            <a:xfrm>
              <a:off x="9351861" y="3166256"/>
              <a:ext cx="617479" cy="923330"/>
            </a:xfrm>
            <a:prstGeom prst="rect">
              <a:avLst/>
            </a:prstGeom>
            <a:noFill/>
          </p:spPr>
          <p:txBody>
            <a:bodyPr wrap="square" rtlCol="0">
              <a:spAutoFit/>
            </a:bodyPr>
            <a:lstStyle/>
            <a:p>
              <a:r>
                <a:rPr lang="en-US" sz="54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2</a:t>
              </a:r>
            </a:p>
          </p:txBody>
        </p:sp>
        <p:sp>
          <p:nvSpPr>
            <p:cNvPr id="174" name="TextBox 173"/>
            <p:cNvSpPr txBox="1"/>
            <p:nvPr/>
          </p:nvSpPr>
          <p:spPr>
            <a:xfrm>
              <a:off x="9380799" y="4194238"/>
              <a:ext cx="617479" cy="923330"/>
            </a:xfrm>
            <a:prstGeom prst="rect">
              <a:avLst/>
            </a:prstGeom>
            <a:noFill/>
          </p:spPr>
          <p:txBody>
            <a:bodyPr wrap="square" rtlCol="0">
              <a:spAutoFit/>
            </a:bodyPr>
            <a:lstStyle/>
            <a:p>
              <a:r>
                <a:rPr lang="en-US" sz="54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3</a:t>
              </a:r>
            </a:p>
          </p:txBody>
        </p:sp>
        <p:sp>
          <p:nvSpPr>
            <p:cNvPr id="82" name="Rectangle 81">
              <a:extLst>
                <a:ext uri="{FF2B5EF4-FFF2-40B4-BE49-F238E27FC236}">
                  <a16:creationId xmlns:a16="http://schemas.microsoft.com/office/drawing/2014/main" id="{B3D2F2F8-6CAF-4491-A1EC-7196A8285F5D}"/>
                </a:ext>
              </a:extLst>
            </p:cNvPr>
            <p:cNvSpPr/>
            <p:nvPr/>
          </p:nvSpPr>
          <p:spPr>
            <a:xfrm>
              <a:off x="9199404" y="1489641"/>
              <a:ext cx="2408032" cy="707886"/>
            </a:xfrm>
            <a:prstGeom prst="rect">
              <a:avLst/>
            </a:prstGeom>
            <a:noFill/>
          </p:spPr>
          <p:txBody>
            <a:bodyPr wrap="none" lIns="91440" tIns="45720" rIns="91440" bIns="45720">
              <a:spAutoFit/>
            </a:bodyPr>
            <a:lstStyle/>
            <a:p>
              <a:pPr algn="ctr"/>
              <a:r>
                <a:rPr lang="en-US" sz="4000" b="0" cap="none" spc="0" dirty="0">
                  <a:ln w="0"/>
                  <a:solidFill>
                    <a:srgbClr val="D2492A"/>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Guidelines</a:t>
              </a:r>
            </a:p>
          </p:txBody>
        </p:sp>
      </p:grpSp>
      <p:sp>
        <p:nvSpPr>
          <p:cNvPr id="5" name="Rectangle 4">
            <a:extLst>
              <a:ext uri="{FF2B5EF4-FFF2-40B4-BE49-F238E27FC236}">
                <a16:creationId xmlns:a16="http://schemas.microsoft.com/office/drawing/2014/main" id="{8F093748-4C18-4BE5-84E0-E7A8D2DD12DF}"/>
              </a:ext>
            </a:extLst>
          </p:cNvPr>
          <p:cNvSpPr/>
          <p:nvPr/>
        </p:nvSpPr>
        <p:spPr>
          <a:xfrm>
            <a:off x="8995475" y="1390075"/>
            <a:ext cx="2719095" cy="4259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362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6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6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50" grpId="0"/>
      <p:bldP spid="51" grpId="0"/>
      <p:bldP spid="52" grpId="0"/>
      <p:bldP spid="53" grpId="0"/>
      <p:bldP spid="54" grpId="0"/>
      <p:bldP spid="149" grpId="0" animBg="1"/>
      <p:bldP spid="150" grpId="0" animBg="1"/>
      <p:bldP spid="166" grpId="0" animBg="1"/>
      <p:bldP spid="167"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BAF57-9472-489B-922C-39DEEDCC6FB9}"/>
              </a:ext>
            </a:extLst>
          </p:cNvPr>
          <p:cNvSpPr>
            <a:spLocks noGrp="1"/>
          </p:cNvSpPr>
          <p:nvPr>
            <p:ph type="title"/>
          </p:nvPr>
        </p:nvSpPr>
        <p:spPr/>
        <p:txBody>
          <a:bodyPr>
            <a:normAutofit fontScale="90000"/>
          </a:bodyPr>
          <a:lstStyle/>
          <a:p>
            <a:r>
              <a:rPr kumimoji="0" lang="en-US"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rPr>
              <a:t>Strategy #2</a:t>
            </a:r>
            <a:br>
              <a:rPr kumimoji="0" lang="en-US"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rPr>
            </a:br>
            <a:r>
              <a:rPr kumimoji="0" lang="en-US" sz="2700" b="0" i="0" u="none" strike="noStrike" kern="1200" cap="all" spc="-50" normalizeH="0" baseline="0" noProof="0" dirty="0">
                <a:ln>
                  <a:noFill/>
                </a:ln>
                <a:solidFill>
                  <a:prstClr val="black">
                    <a:lumMod val="75000"/>
                    <a:lumOff val="25000"/>
                  </a:prstClr>
                </a:solidFill>
                <a:effectLst/>
                <a:uLnTx/>
                <a:uFillTx/>
                <a:latin typeface="Calibri Light" panose="020F0302020204030204"/>
                <a:ea typeface="+mj-ea"/>
                <a:cs typeface="+mj-cs"/>
              </a:rPr>
              <a:t>anchor your sleep</a:t>
            </a:r>
            <a:endParaRPr lang="en-US" sz="2700" dirty="0"/>
          </a:p>
        </p:txBody>
      </p:sp>
      <p:pic>
        <p:nvPicPr>
          <p:cNvPr id="9" name="Content Placeholder 8">
            <a:extLst>
              <a:ext uri="{FF2B5EF4-FFF2-40B4-BE49-F238E27FC236}">
                <a16:creationId xmlns:a16="http://schemas.microsoft.com/office/drawing/2014/main" id="{F1797934-EF78-4DB5-9271-795ED1A47314}"/>
              </a:ext>
            </a:extLst>
          </p:cNvPr>
          <p:cNvPicPr>
            <a:picLocks noGrp="1" noChangeAspect="1"/>
          </p:cNvPicPr>
          <p:nvPr>
            <p:ph sz="half" idx="1"/>
          </p:nvPr>
        </p:nvPicPr>
        <p:blipFill rotWithShape="1">
          <a:blip r:embed="rId2"/>
          <a:srcRect l="7039"/>
          <a:stretch/>
        </p:blipFill>
        <p:spPr>
          <a:xfrm>
            <a:off x="1097280" y="1920210"/>
            <a:ext cx="4998720" cy="3017580"/>
          </a:xfrm>
          <a:prstGeom prst="rect">
            <a:avLst/>
          </a:prstGeom>
        </p:spPr>
      </p:pic>
      <p:sp>
        <p:nvSpPr>
          <p:cNvPr id="4" name="Slide Number Placeholder 3">
            <a:extLst>
              <a:ext uri="{FF2B5EF4-FFF2-40B4-BE49-F238E27FC236}">
                <a16:creationId xmlns:a16="http://schemas.microsoft.com/office/drawing/2014/main" id="{85CF8B75-C796-4FAF-907D-27AFB2A9A54C}"/>
              </a:ext>
            </a:extLst>
          </p:cNvPr>
          <p:cNvSpPr>
            <a:spLocks noGrp="1"/>
          </p:cNvSpPr>
          <p:nvPr>
            <p:ph type="sldNum" sz="quarter" idx="12"/>
          </p:nvPr>
        </p:nvSpPr>
        <p:spPr/>
        <p:txBody>
          <a:bodyPr/>
          <a:lstStyle/>
          <a:p>
            <a:fld id="{20C916DC-B21F-42C8-BDC3-D172FB33DFF5}" type="slidenum">
              <a:rPr lang="en-US" smtClean="0"/>
              <a:pPr/>
              <a:t>32</a:t>
            </a:fld>
            <a:endParaRPr lang="en-US"/>
          </a:p>
        </p:txBody>
      </p:sp>
      <p:pic>
        <p:nvPicPr>
          <p:cNvPr id="11" name="Graphic 10" descr="Anchor with solid fill">
            <a:extLst>
              <a:ext uri="{FF2B5EF4-FFF2-40B4-BE49-F238E27FC236}">
                <a16:creationId xmlns:a16="http://schemas.microsoft.com/office/drawing/2014/main" id="{E52E9265-6A29-4BBF-BA54-CCD20F720CF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8779" y="3792354"/>
            <a:ext cx="1143348" cy="1143348"/>
          </a:xfrm>
          <a:prstGeom prst="rect">
            <a:avLst/>
          </a:prstGeom>
        </p:spPr>
      </p:pic>
      <p:grpSp>
        <p:nvGrpSpPr>
          <p:cNvPr id="10" name="Group 9">
            <a:extLst>
              <a:ext uri="{FF2B5EF4-FFF2-40B4-BE49-F238E27FC236}">
                <a16:creationId xmlns:a16="http://schemas.microsoft.com/office/drawing/2014/main" id="{CDA8D555-1E72-425F-8054-9673C0596C10}"/>
              </a:ext>
            </a:extLst>
          </p:cNvPr>
          <p:cNvGrpSpPr/>
          <p:nvPr/>
        </p:nvGrpSpPr>
        <p:grpSpPr>
          <a:xfrm>
            <a:off x="6810696" y="1176987"/>
            <a:ext cx="4218622" cy="4629794"/>
            <a:chOff x="6810696" y="1176987"/>
            <a:chExt cx="4218622" cy="4629794"/>
          </a:xfrm>
        </p:grpSpPr>
        <p:sp>
          <p:nvSpPr>
            <p:cNvPr id="12" name="Rectangle 11">
              <a:extLst>
                <a:ext uri="{FF2B5EF4-FFF2-40B4-BE49-F238E27FC236}">
                  <a16:creationId xmlns:a16="http://schemas.microsoft.com/office/drawing/2014/main" id="{CB938536-991C-4EDB-B8FB-680FE8F82F20}"/>
                </a:ext>
              </a:extLst>
            </p:cNvPr>
            <p:cNvSpPr/>
            <p:nvPr/>
          </p:nvSpPr>
          <p:spPr>
            <a:xfrm>
              <a:off x="8371934" y="4640657"/>
              <a:ext cx="2657384" cy="862130"/>
            </a:xfrm>
            <a:prstGeom prst="rect">
              <a:avLst/>
            </a:prstGeom>
            <a:solidFill>
              <a:schemeClr val="bg1"/>
            </a:solidFill>
            <a:ln w="25400">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9B805C0-8C1C-47AA-9251-F2D0077EF869}"/>
                </a:ext>
              </a:extLst>
            </p:cNvPr>
            <p:cNvSpPr/>
            <p:nvPr/>
          </p:nvSpPr>
          <p:spPr>
            <a:xfrm>
              <a:off x="8037563" y="4418836"/>
              <a:ext cx="756051" cy="985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003FE2C-53C7-4302-8B14-19CC2237F14A}"/>
                </a:ext>
              </a:extLst>
            </p:cNvPr>
            <p:cNvSpPr/>
            <p:nvPr/>
          </p:nvSpPr>
          <p:spPr>
            <a:xfrm>
              <a:off x="8336638" y="3162062"/>
              <a:ext cx="2657384" cy="862130"/>
            </a:xfrm>
            <a:prstGeom prst="rect">
              <a:avLst/>
            </a:prstGeom>
            <a:solidFill>
              <a:schemeClr val="bg1"/>
            </a:solidFill>
            <a:ln w="25400">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B6CAA13-FEF9-46BD-8C94-E9FC13A74926}"/>
                </a:ext>
              </a:extLst>
            </p:cNvPr>
            <p:cNvSpPr/>
            <p:nvPr/>
          </p:nvSpPr>
          <p:spPr>
            <a:xfrm>
              <a:off x="8037563" y="2933700"/>
              <a:ext cx="756051" cy="985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64ED634-9B3F-40FC-8F59-3EBB44715279}"/>
                </a:ext>
              </a:extLst>
            </p:cNvPr>
            <p:cNvSpPr/>
            <p:nvPr/>
          </p:nvSpPr>
          <p:spPr>
            <a:xfrm>
              <a:off x="8334244" y="1683467"/>
              <a:ext cx="2657384" cy="862130"/>
            </a:xfrm>
            <a:prstGeom prst="rect">
              <a:avLst/>
            </a:prstGeom>
            <a:solidFill>
              <a:schemeClr val="bg1"/>
            </a:solidFill>
            <a:ln w="25400">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D7556F7-9458-4F9B-BEF2-CC3DB88F1022}"/>
                </a:ext>
              </a:extLst>
            </p:cNvPr>
            <p:cNvSpPr/>
            <p:nvPr/>
          </p:nvSpPr>
          <p:spPr>
            <a:xfrm>
              <a:off x="8037563" y="1439238"/>
              <a:ext cx="756051" cy="985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BCA9371-D118-4767-BEDC-D512269B70FB}"/>
                </a:ext>
              </a:extLst>
            </p:cNvPr>
            <p:cNvSpPr txBox="1"/>
            <p:nvPr/>
          </p:nvSpPr>
          <p:spPr>
            <a:xfrm>
              <a:off x="7941672" y="2804644"/>
              <a:ext cx="894051" cy="1323439"/>
            </a:xfrm>
            <a:prstGeom prst="rect">
              <a:avLst/>
            </a:prstGeom>
            <a:noFill/>
          </p:spPr>
          <p:txBody>
            <a:bodyPr wrap="square" rtlCol="0">
              <a:spAutoFit/>
            </a:bodyPr>
            <a:lstStyle/>
            <a:p>
              <a:r>
                <a:rPr lang="en-US" sz="80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2</a:t>
              </a:r>
            </a:p>
          </p:txBody>
        </p:sp>
        <p:sp>
          <p:nvSpPr>
            <p:cNvPr id="19" name="Rectangle 18">
              <a:extLst>
                <a:ext uri="{FF2B5EF4-FFF2-40B4-BE49-F238E27FC236}">
                  <a16:creationId xmlns:a16="http://schemas.microsoft.com/office/drawing/2014/main" id="{ECF3CD32-994F-45A7-96BA-F2082F76C66A}"/>
                </a:ext>
              </a:extLst>
            </p:cNvPr>
            <p:cNvSpPr/>
            <p:nvPr/>
          </p:nvSpPr>
          <p:spPr>
            <a:xfrm>
              <a:off x="8037563" y="4436316"/>
              <a:ext cx="668155" cy="926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9D4B881-2E5C-4F2F-A4FE-4D28BD159E1B}"/>
                </a:ext>
              </a:extLst>
            </p:cNvPr>
            <p:cNvSpPr txBox="1"/>
            <p:nvPr/>
          </p:nvSpPr>
          <p:spPr>
            <a:xfrm>
              <a:off x="7941673" y="4260149"/>
              <a:ext cx="654424" cy="1323439"/>
            </a:xfrm>
            <a:prstGeom prst="rect">
              <a:avLst/>
            </a:prstGeom>
            <a:noFill/>
          </p:spPr>
          <p:txBody>
            <a:bodyPr wrap="square" rtlCol="0">
              <a:spAutoFit/>
            </a:bodyPr>
            <a:lstStyle/>
            <a:p>
              <a:r>
                <a:rPr lang="en-US" sz="80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3</a:t>
              </a:r>
            </a:p>
          </p:txBody>
        </p:sp>
        <p:sp>
          <p:nvSpPr>
            <p:cNvPr id="21" name="Rectangle 20">
              <a:extLst>
                <a:ext uri="{FF2B5EF4-FFF2-40B4-BE49-F238E27FC236}">
                  <a16:creationId xmlns:a16="http://schemas.microsoft.com/office/drawing/2014/main" id="{6C7A3E63-ECD0-4AD9-8F6C-AC07E42B0A49}"/>
                </a:ext>
              </a:extLst>
            </p:cNvPr>
            <p:cNvSpPr/>
            <p:nvPr/>
          </p:nvSpPr>
          <p:spPr>
            <a:xfrm rot="16200000">
              <a:off x="5157519" y="2830164"/>
              <a:ext cx="4629794" cy="1323439"/>
            </a:xfrm>
            <a:prstGeom prst="rect">
              <a:avLst/>
            </a:prstGeom>
            <a:noFill/>
          </p:spPr>
          <p:txBody>
            <a:bodyPr wrap="none" lIns="91440" tIns="45720" rIns="91440" bIns="45720">
              <a:spAutoFit/>
            </a:bodyPr>
            <a:lstStyle/>
            <a:p>
              <a:pPr algn="ctr"/>
              <a:r>
                <a:rPr lang="en-US" sz="8000" b="0" cap="none" spc="0" dirty="0">
                  <a:ln w="0"/>
                  <a:solidFill>
                    <a:srgbClr val="D2492A"/>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Guidelines</a:t>
              </a:r>
            </a:p>
          </p:txBody>
        </p:sp>
        <p:sp>
          <p:nvSpPr>
            <p:cNvPr id="22" name="TextBox 21">
              <a:extLst>
                <a:ext uri="{FF2B5EF4-FFF2-40B4-BE49-F238E27FC236}">
                  <a16:creationId xmlns:a16="http://schemas.microsoft.com/office/drawing/2014/main" id="{0DFD3052-97A0-47DF-B634-E164A3049B5B}"/>
                </a:ext>
              </a:extLst>
            </p:cNvPr>
            <p:cNvSpPr txBox="1"/>
            <p:nvPr/>
          </p:nvSpPr>
          <p:spPr>
            <a:xfrm>
              <a:off x="7972337" y="1364720"/>
              <a:ext cx="593097" cy="1323439"/>
            </a:xfrm>
            <a:prstGeom prst="rect">
              <a:avLst/>
            </a:prstGeom>
            <a:noFill/>
          </p:spPr>
          <p:txBody>
            <a:bodyPr wrap="square" rtlCol="0">
              <a:spAutoFit/>
            </a:bodyPr>
            <a:lstStyle/>
            <a:p>
              <a:r>
                <a:rPr lang="en-US" sz="80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1</a:t>
              </a:r>
            </a:p>
          </p:txBody>
        </p:sp>
        <p:sp>
          <p:nvSpPr>
            <p:cNvPr id="23" name="TextBox 22">
              <a:extLst>
                <a:ext uri="{FF2B5EF4-FFF2-40B4-BE49-F238E27FC236}">
                  <a16:creationId xmlns:a16="http://schemas.microsoft.com/office/drawing/2014/main" id="{C82E628D-12F7-43AF-BBE2-BF033DBF672D}"/>
                </a:ext>
              </a:extLst>
            </p:cNvPr>
            <p:cNvSpPr txBox="1"/>
            <p:nvPr/>
          </p:nvSpPr>
          <p:spPr>
            <a:xfrm>
              <a:off x="8866493" y="1787419"/>
              <a:ext cx="2162822" cy="646331"/>
            </a:xfrm>
            <a:prstGeom prst="rect">
              <a:avLst/>
            </a:prstGeom>
            <a:noFill/>
          </p:spPr>
          <p:txBody>
            <a:bodyPr wrap="square" rtlCol="0">
              <a:spAutoFit/>
            </a:bodyPr>
            <a:lstStyle/>
            <a:p>
              <a:r>
                <a:rPr lang="en-US" dirty="0"/>
                <a:t>5-6 hours between meals</a:t>
              </a:r>
            </a:p>
          </p:txBody>
        </p:sp>
        <p:sp>
          <p:nvSpPr>
            <p:cNvPr id="24" name="TextBox 23">
              <a:extLst>
                <a:ext uri="{FF2B5EF4-FFF2-40B4-BE49-F238E27FC236}">
                  <a16:creationId xmlns:a16="http://schemas.microsoft.com/office/drawing/2014/main" id="{10D7AD74-040F-4639-8D47-BF4B1C431AE3}"/>
                </a:ext>
              </a:extLst>
            </p:cNvPr>
            <p:cNvSpPr txBox="1"/>
            <p:nvPr/>
          </p:nvSpPr>
          <p:spPr>
            <a:xfrm>
              <a:off x="8866493" y="3261668"/>
              <a:ext cx="2162823" cy="646331"/>
            </a:xfrm>
            <a:prstGeom prst="rect">
              <a:avLst/>
            </a:prstGeom>
            <a:noFill/>
          </p:spPr>
          <p:txBody>
            <a:bodyPr wrap="square" rtlCol="0">
              <a:spAutoFit/>
            </a:bodyPr>
            <a:lstStyle/>
            <a:p>
              <a:r>
                <a:rPr lang="en-US" dirty="0"/>
                <a:t>4 hours between last meal and bedtime</a:t>
              </a:r>
            </a:p>
          </p:txBody>
        </p:sp>
        <p:sp>
          <p:nvSpPr>
            <p:cNvPr id="25" name="TextBox 24">
              <a:extLst>
                <a:ext uri="{FF2B5EF4-FFF2-40B4-BE49-F238E27FC236}">
                  <a16:creationId xmlns:a16="http://schemas.microsoft.com/office/drawing/2014/main" id="{47EE9F9A-BD47-4A7E-8277-A796CE23FB1E}"/>
                </a:ext>
              </a:extLst>
            </p:cNvPr>
            <p:cNvSpPr txBox="1"/>
            <p:nvPr/>
          </p:nvSpPr>
          <p:spPr>
            <a:xfrm>
              <a:off x="8866494" y="4746254"/>
              <a:ext cx="2162822" cy="646331"/>
            </a:xfrm>
            <a:prstGeom prst="rect">
              <a:avLst/>
            </a:prstGeom>
            <a:noFill/>
          </p:spPr>
          <p:txBody>
            <a:bodyPr wrap="square" rtlCol="0">
              <a:spAutoFit/>
            </a:bodyPr>
            <a:lstStyle/>
            <a:p>
              <a:r>
                <a:rPr lang="en-US" dirty="0"/>
                <a:t>8 hours of sleep with modification</a:t>
              </a:r>
            </a:p>
          </p:txBody>
        </p:sp>
      </p:grpSp>
    </p:spTree>
    <p:extLst>
      <p:ext uri="{BB962C8B-B14F-4D97-AF65-F5344CB8AC3E}">
        <p14:creationId xmlns:p14="http://schemas.microsoft.com/office/powerpoint/2010/main" val="1120561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501359959"/>
              </p:ext>
            </p:extLst>
          </p:nvPr>
        </p:nvGraphicFramePr>
        <p:xfrm>
          <a:off x="2049463" y="1193800"/>
          <a:ext cx="8153400" cy="4762500"/>
        </p:xfrm>
        <a:graphic>
          <a:graphicData uri="http://schemas.openxmlformats.org/drawingml/2006/table">
            <a:tbl>
              <a:tblPr/>
              <a:tblGrid>
                <a:gridCol w="774700">
                  <a:extLst>
                    <a:ext uri="{9D8B030D-6E8A-4147-A177-3AD203B41FA5}">
                      <a16:colId xmlns:a16="http://schemas.microsoft.com/office/drawing/2014/main" val="2062122368"/>
                    </a:ext>
                  </a:extLst>
                </a:gridCol>
                <a:gridCol w="1054100">
                  <a:extLst>
                    <a:ext uri="{9D8B030D-6E8A-4147-A177-3AD203B41FA5}">
                      <a16:colId xmlns:a16="http://schemas.microsoft.com/office/drawing/2014/main" val="1599755472"/>
                    </a:ext>
                  </a:extLst>
                </a:gridCol>
                <a:gridCol w="1054100">
                  <a:extLst>
                    <a:ext uri="{9D8B030D-6E8A-4147-A177-3AD203B41FA5}">
                      <a16:colId xmlns:a16="http://schemas.microsoft.com/office/drawing/2014/main" val="1359829319"/>
                    </a:ext>
                  </a:extLst>
                </a:gridCol>
                <a:gridCol w="1054100">
                  <a:extLst>
                    <a:ext uri="{9D8B030D-6E8A-4147-A177-3AD203B41FA5}">
                      <a16:colId xmlns:a16="http://schemas.microsoft.com/office/drawing/2014/main" val="1439655029"/>
                    </a:ext>
                  </a:extLst>
                </a:gridCol>
                <a:gridCol w="1054100">
                  <a:extLst>
                    <a:ext uri="{9D8B030D-6E8A-4147-A177-3AD203B41FA5}">
                      <a16:colId xmlns:a16="http://schemas.microsoft.com/office/drawing/2014/main" val="2050380470"/>
                    </a:ext>
                  </a:extLst>
                </a:gridCol>
                <a:gridCol w="1054100">
                  <a:extLst>
                    <a:ext uri="{9D8B030D-6E8A-4147-A177-3AD203B41FA5}">
                      <a16:colId xmlns:a16="http://schemas.microsoft.com/office/drawing/2014/main" val="3042408821"/>
                    </a:ext>
                  </a:extLst>
                </a:gridCol>
                <a:gridCol w="1054100">
                  <a:extLst>
                    <a:ext uri="{9D8B030D-6E8A-4147-A177-3AD203B41FA5}">
                      <a16:colId xmlns:a16="http://schemas.microsoft.com/office/drawing/2014/main" val="488345061"/>
                    </a:ext>
                  </a:extLst>
                </a:gridCol>
                <a:gridCol w="1054100">
                  <a:extLst>
                    <a:ext uri="{9D8B030D-6E8A-4147-A177-3AD203B41FA5}">
                      <a16:colId xmlns:a16="http://schemas.microsoft.com/office/drawing/2014/main" val="3173079775"/>
                    </a:ext>
                  </a:extLst>
                </a:gridCol>
              </a:tblGrid>
              <a:tr h="190500">
                <a:tc>
                  <a:txBody>
                    <a:bodyPr/>
                    <a:lstStyle/>
                    <a:p>
                      <a:pPr algn="l" fontAlgn="b"/>
                      <a:endParaRPr lang="en-US" sz="1100" b="1"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ctr" fontAlgn="b"/>
                      <a:r>
                        <a:rPr lang="en-US" sz="1100" b="1" i="0" u="none" strike="noStrike">
                          <a:solidFill>
                            <a:srgbClr val="000000"/>
                          </a:solidFill>
                          <a:effectLst/>
                          <a:latin typeface="Calibri" panose="020F0502020204030204" pitchFamily="34" charset="0"/>
                        </a:rPr>
                        <a:t>Sunday</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Monday</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Tuesday</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Wednesday</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Thursday</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Friday</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dirty="0">
                          <a:solidFill>
                            <a:srgbClr val="000000"/>
                          </a:solidFill>
                          <a:effectLst/>
                          <a:latin typeface="Calibri" panose="020F0502020204030204" pitchFamily="34" charset="0"/>
                        </a:rPr>
                        <a:t>Saturday</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1803005"/>
                  </a:ext>
                </a:extLst>
              </a:tr>
              <a:tr h="190500">
                <a:tc>
                  <a:txBody>
                    <a:bodyPr/>
                    <a:lstStyle/>
                    <a:p>
                      <a:pPr algn="l" fontAlgn="b"/>
                      <a:r>
                        <a:rPr lang="en-US" sz="1100" b="1" i="0" u="none" strike="noStrike" dirty="0">
                          <a:solidFill>
                            <a:srgbClr val="000000"/>
                          </a:solidFill>
                          <a:effectLst/>
                          <a:latin typeface="Calibri" panose="020F0502020204030204" pitchFamily="34" charset="0"/>
                        </a:rPr>
                        <a:t>12:00 AM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08865"/>
                    </a:solidFill>
                  </a:tcPr>
                </a:tc>
                <a:extLst>
                  <a:ext uri="{0D108BD9-81ED-4DB2-BD59-A6C34878D82A}">
                    <a16:rowId xmlns:a16="http://schemas.microsoft.com/office/drawing/2014/main" val="557949720"/>
                  </a:ext>
                </a:extLst>
              </a:tr>
              <a:tr h="190500">
                <a:tc>
                  <a:txBody>
                    <a:bodyPr/>
                    <a:lstStyle/>
                    <a:p>
                      <a:pPr algn="l" fontAlgn="b"/>
                      <a:r>
                        <a:rPr lang="en-US" sz="1100" b="1" i="0" u="none" strike="noStrike" dirty="0">
                          <a:solidFill>
                            <a:srgbClr val="000000"/>
                          </a:solidFill>
                          <a:effectLst/>
                          <a:latin typeface="Calibri" panose="020F0502020204030204" pitchFamily="34" charset="0"/>
                        </a:rPr>
                        <a:t>1:00 AM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extLst>
                  <a:ext uri="{0D108BD9-81ED-4DB2-BD59-A6C34878D82A}">
                    <a16:rowId xmlns:a16="http://schemas.microsoft.com/office/drawing/2014/main" val="1481664887"/>
                  </a:ext>
                </a:extLst>
              </a:tr>
              <a:tr h="190500">
                <a:tc>
                  <a:txBody>
                    <a:bodyPr/>
                    <a:lstStyle/>
                    <a:p>
                      <a:pPr algn="l" fontAlgn="b"/>
                      <a:r>
                        <a:rPr lang="en-US" sz="1100" b="1" i="0" u="none" strike="noStrike" dirty="0">
                          <a:solidFill>
                            <a:srgbClr val="000000"/>
                          </a:solidFill>
                          <a:effectLst/>
                          <a:latin typeface="Calibri" panose="020F0502020204030204" pitchFamily="34" charset="0"/>
                        </a:rPr>
                        <a:t>2:00 AM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extLst>
                  <a:ext uri="{0D108BD9-81ED-4DB2-BD59-A6C34878D82A}">
                    <a16:rowId xmlns:a16="http://schemas.microsoft.com/office/drawing/2014/main" val="852204797"/>
                  </a:ext>
                </a:extLst>
              </a:tr>
              <a:tr h="190500">
                <a:tc>
                  <a:txBody>
                    <a:bodyPr/>
                    <a:lstStyle/>
                    <a:p>
                      <a:pPr algn="l" fontAlgn="b"/>
                      <a:r>
                        <a:rPr lang="en-US" sz="1100" b="1" i="0" u="none" strike="noStrike" dirty="0">
                          <a:solidFill>
                            <a:srgbClr val="000000"/>
                          </a:solidFill>
                          <a:effectLst/>
                          <a:latin typeface="Calibri" panose="020F0502020204030204" pitchFamily="34" charset="0"/>
                        </a:rPr>
                        <a:t>3:00 AM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extLst>
                  <a:ext uri="{0D108BD9-81ED-4DB2-BD59-A6C34878D82A}">
                    <a16:rowId xmlns:a16="http://schemas.microsoft.com/office/drawing/2014/main" val="1302995062"/>
                  </a:ext>
                </a:extLst>
              </a:tr>
              <a:tr h="190500">
                <a:tc>
                  <a:txBody>
                    <a:bodyPr/>
                    <a:lstStyle/>
                    <a:p>
                      <a:pPr algn="l" fontAlgn="b"/>
                      <a:r>
                        <a:rPr lang="en-US" sz="1100" b="1" i="0" u="none" strike="noStrike" dirty="0">
                          <a:solidFill>
                            <a:srgbClr val="000000"/>
                          </a:solidFill>
                          <a:effectLst/>
                          <a:latin typeface="Calibri" panose="020F0502020204030204" pitchFamily="34" charset="0"/>
                        </a:rPr>
                        <a:t>4:00 AM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chemeClr val="tx1"/>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chemeClr val="tx1"/>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chemeClr val="tx1"/>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chemeClr val="tx1"/>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chemeClr val="tx1"/>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extLst>
                  <a:ext uri="{0D108BD9-81ED-4DB2-BD59-A6C34878D82A}">
                    <a16:rowId xmlns:a16="http://schemas.microsoft.com/office/drawing/2014/main" val="91078582"/>
                  </a:ext>
                </a:extLst>
              </a:tr>
              <a:tr h="190500">
                <a:tc>
                  <a:txBody>
                    <a:bodyPr/>
                    <a:lstStyle/>
                    <a:p>
                      <a:pPr algn="l" fontAlgn="b"/>
                      <a:r>
                        <a:rPr lang="en-US" sz="1100" b="1" i="0" u="none" strike="noStrike" dirty="0">
                          <a:solidFill>
                            <a:srgbClr val="000000"/>
                          </a:solidFill>
                          <a:effectLst/>
                          <a:latin typeface="Calibri" panose="020F0502020204030204" pitchFamily="34" charset="0"/>
                        </a:rPr>
                        <a:t>5:00 AM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extLst>
                  <a:ext uri="{0D108BD9-81ED-4DB2-BD59-A6C34878D82A}">
                    <a16:rowId xmlns:a16="http://schemas.microsoft.com/office/drawing/2014/main" val="730441427"/>
                  </a:ext>
                </a:extLst>
              </a:tr>
              <a:tr h="190500">
                <a:tc>
                  <a:txBody>
                    <a:bodyPr/>
                    <a:lstStyle/>
                    <a:p>
                      <a:pPr algn="l" fontAlgn="b"/>
                      <a:r>
                        <a:rPr lang="en-US" sz="1100" b="1" i="0" u="none" strike="noStrike" dirty="0">
                          <a:solidFill>
                            <a:srgbClr val="000000"/>
                          </a:solidFill>
                          <a:effectLst/>
                          <a:latin typeface="Calibri" panose="020F0502020204030204" pitchFamily="34" charset="0"/>
                        </a:rPr>
                        <a:t>6:00 AM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8865"/>
                    </a:solidFill>
                  </a:tcPr>
                </a:tc>
                <a:extLst>
                  <a:ext uri="{0D108BD9-81ED-4DB2-BD59-A6C34878D82A}">
                    <a16:rowId xmlns:a16="http://schemas.microsoft.com/office/drawing/2014/main" val="3935802276"/>
                  </a:ext>
                </a:extLst>
              </a:tr>
              <a:tr h="190500">
                <a:tc>
                  <a:txBody>
                    <a:bodyPr/>
                    <a:lstStyle/>
                    <a:p>
                      <a:pPr algn="l" fontAlgn="b"/>
                      <a:r>
                        <a:rPr lang="en-US" sz="1100" b="1" i="0" u="none" strike="noStrike" dirty="0">
                          <a:solidFill>
                            <a:srgbClr val="000000"/>
                          </a:solidFill>
                          <a:effectLst/>
                          <a:latin typeface="Calibri" panose="020F0502020204030204" pitchFamily="34" charset="0"/>
                        </a:rPr>
                        <a:t>7:00 AM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61404404"/>
                  </a:ext>
                </a:extLst>
              </a:tr>
              <a:tr h="190500">
                <a:tc>
                  <a:txBody>
                    <a:bodyPr/>
                    <a:lstStyle/>
                    <a:p>
                      <a:pPr algn="l" fontAlgn="b"/>
                      <a:r>
                        <a:rPr lang="en-US" sz="1100" b="1" i="0" u="none" strike="noStrike" dirty="0">
                          <a:solidFill>
                            <a:srgbClr val="000000"/>
                          </a:solidFill>
                          <a:effectLst/>
                          <a:latin typeface="Calibri" panose="020F0502020204030204" pitchFamily="34" charset="0"/>
                        </a:rPr>
                        <a:t>8:00 AM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extLst>
                  <a:ext uri="{0D108BD9-81ED-4DB2-BD59-A6C34878D82A}">
                    <a16:rowId xmlns:a16="http://schemas.microsoft.com/office/drawing/2014/main" val="375664891"/>
                  </a:ext>
                </a:extLst>
              </a:tr>
              <a:tr h="190500">
                <a:tc>
                  <a:txBody>
                    <a:bodyPr/>
                    <a:lstStyle/>
                    <a:p>
                      <a:pPr algn="l" fontAlgn="b"/>
                      <a:r>
                        <a:rPr lang="en-US" sz="1100" b="1" i="0" u="none" strike="noStrike" dirty="0">
                          <a:solidFill>
                            <a:srgbClr val="000000"/>
                          </a:solidFill>
                          <a:effectLst/>
                          <a:latin typeface="Calibri" panose="020F0502020204030204" pitchFamily="34" charset="0"/>
                        </a:rPr>
                        <a:t>9:00 AM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extLst>
                  <a:ext uri="{0D108BD9-81ED-4DB2-BD59-A6C34878D82A}">
                    <a16:rowId xmlns:a16="http://schemas.microsoft.com/office/drawing/2014/main" val="1504423303"/>
                  </a:ext>
                </a:extLst>
              </a:tr>
              <a:tr h="190500">
                <a:tc>
                  <a:txBody>
                    <a:bodyPr/>
                    <a:lstStyle/>
                    <a:p>
                      <a:pPr algn="l" fontAlgn="b"/>
                      <a:r>
                        <a:rPr lang="en-US" sz="1100" b="1" i="0" u="none" strike="noStrike" dirty="0">
                          <a:solidFill>
                            <a:srgbClr val="000000"/>
                          </a:solidFill>
                          <a:effectLst/>
                          <a:latin typeface="Calibri" panose="020F0502020204030204" pitchFamily="34" charset="0"/>
                        </a:rPr>
                        <a:t>10:00 AM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extLst>
                  <a:ext uri="{0D108BD9-81ED-4DB2-BD59-A6C34878D82A}">
                    <a16:rowId xmlns:a16="http://schemas.microsoft.com/office/drawing/2014/main" val="1845330911"/>
                  </a:ext>
                </a:extLst>
              </a:tr>
              <a:tr h="190500">
                <a:tc>
                  <a:txBody>
                    <a:bodyPr/>
                    <a:lstStyle/>
                    <a:p>
                      <a:pPr algn="l" fontAlgn="b"/>
                      <a:r>
                        <a:rPr lang="en-US" sz="1100" b="1" i="0" u="none" strike="noStrike">
                          <a:solidFill>
                            <a:srgbClr val="000000"/>
                          </a:solidFill>
                          <a:effectLst/>
                          <a:latin typeface="Calibri" panose="020F0502020204030204" pitchFamily="34" charset="0"/>
                        </a:rPr>
                        <a:t>11:00 AM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extLst>
                  <a:ext uri="{0D108BD9-81ED-4DB2-BD59-A6C34878D82A}">
                    <a16:rowId xmlns:a16="http://schemas.microsoft.com/office/drawing/2014/main" val="2657347619"/>
                  </a:ext>
                </a:extLst>
              </a:tr>
              <a:tr h="190500">
                <a:tc>
                  <a:txBody>
                    <a:bodyPr/>
                    <a:lstStyle/>
                    <a:p>
                      <a:pPr algn="l" fontAlgn="b"/>
                      <a:r>
                        <a:rPr lang="en-US" sz="1100" b="1" i="0" u="none" strike="noStrike" dirty="0">
                          <a:solidFill>
                            <a:srgbClr val="000000"/>
                          </a:solidFill>
                          <a:effectLst/>
                          <a:latin typeface="Calibri" panose="020F0502020204030204" pitchFamily="34" charset="0"/>
                        </a:rPr>
                        <a:t>12:00 PM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extLst>
                  <a:ext uri="{0D108BD9-81ED-4DB2-BD59-A6C34878D82A}">
                    <a16:rowId xmlns:a16="http://schemas.microsoft.com/office/drawing/2014/main" val="784214435"/>
                  </a:ext>
                </a:extLst>
              </a:tr>
              <a:tr h="190500">
                <a:tc>
                  <a:txBody>
                    <a:bodyPr/>
                    <a:lstStyle/>
                    <a:p>
                      <a:pPr algn="l" fontAlgn="b"/>
                      <a:r>
                        <a:rPr lang="en-US" sz="1100" b="1" i="0" u="none" strike="noStrike" dirty="0">
                          <a:solidFill>
                            <a:srgbClr val="000000"/>
                          </a:solidFill>
                          <a:effectLst/>
                          <a:latin typeface="Calibri" panose="020F0502020204030204" pitchFamily="34" charset="0"/>
                        </a:rPr>
                        <a:t>1:00 PM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extLst>
                  <a:ext uri="{0D108BD9-81ED-4DB2-BD59-A6C34878D82A}">
                    <a16:rowId xmlns:a16="http://schemas.microsoft.com/office/drawing/2014/main" val="2408130586"/>
                  </a:ext>
                </a:extLst>
              </a:tr>
              <a:tr h="190500">
                <a:tc>
                  <a:txBody>
                    <a:bodyPr/>
                    <a:lstStyle/>
                    <a:p>
                      <a:pPr algn="l" fontAlgn="b"/>
                      <a:r>
                        <a:rPr lang="en-US" sz="1100" b="1" i="0" u="none" strike="noStrike" dirty="0">
                          <a:solidFill>
                            <a:srgbClr val="000000"/>
                          </a:solidFill>
                          <a:effectLst/>
                          <a:latin typeface="Calibri" panose="020F0502020204030204" pitchFamily="34" charset="0"/>
                        </a:rPr>
                        <a:t>2:00 PM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extLst>
                  <a:ext uri="{0D108BD9-81ED-4DB2-BD59-A6C34878D82A}">
                    <a16:rowId xmlns:a16="http://schemas.microsoft.com/office/drawing/2014/main" val="3859208394"/>
                  </a:ext>
                </a:extLst>
              </a:tr>
              <a:tr h="190500">
                <a:tc>
                  <a:txBody>
                    <a:bodyPr/>
                    <a:lstStyle/>
                    <a:p>
                      <a:pPr algn="l" fontAlgn="b"/>
                      <a:r>
                        <a:rPr lang="en-US" sz="1100" b="1" i="0" u="none" strike="noStrike" dirty="0">
                          <a:solidFill>
                            <a:srgbClr val="000000"/>
                          </a:solidFill>
                          <a:effectLst/>
                          <a:latin typeface="Calibri" panose="020F0502020204030204" pitchFamily="34" charset="0"/>
                        </a:rPr>
                        <a:t>3:00 PM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A4CF"/>
                    </a:solidFill>
                  </a:tcPr>
                </a:tc>
                <a:extLst>
                  <a:ext uri="{0D108BD9-81ED-4DB2-BD59-A6C34878D82A}">
                    <a16:rowId xmlns:a16="http://schemas.microsoft.com/office/drawing/2014/main" val="1216548754"/>
                  </a:ext>
                </a:extLst>
              </a:tr>
              <a:tr h="190500">
                <a:tc>
                  <a:txBody>
                    <a:bodyPr/>
                    <a:lstStyle/>
                    <a:p>
                      <a:pPr algn="l" fontAlgn="b"/>
                      <a:r>
                        <a:rPr lang="en-US" sz="1100" b="1" i="0" u="none" strike="noStrike">
                          <a:solidFill>
                            <a:srgbClr val="000000"/>
                          </a:solidFill>
                          <a:effectLst/>
                          <a:latin typeface="Calibri" panose="020F0502020204030204" pitchFamily="34" charset="0"/>
                        </a:rPr>
                        <a:t>4:00 PM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64200149"/>
                  </a:ext>
                </a:extLst>
              </a:tr>
              <a:tr h="190500">
                <a:tc>
                  <a:txBody>
                    <a:bodyPr/>
                    <a:lstStyle/>
                    <a:p>
                      <a:pPr algn="l" fontAlgn="b"/>
                      <a:r>
                        <a:rPr lang="en-US" sz="1100" b="1" i="0" u="none" strike="noStrike" dirty="0">
                          <a:solidFill>
                            <a:srgbClr val="000000"/>
                          </a:solidFill>
                          <a:effectLst/>
                          <a:latin typeface="Calibri" panose="020F0502020204030204" pitchFamily="34" charset="0"/>
                        </a:rPr>
                        <a:t>5:00 PM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56432725"/>
                  </a:ext>
                </a:extLst>
              </a:tr>
              <a:tr h="190500">
                <a:tc>
                  <a:txBody>
                    <a:bodyPr/>
                    <a:lstStyle/>
                    <a:p>
                      <a:pPr algn="l" fontAlgn="b"/>
                      <a:r>
                        <a:rPr lang="en-US" sz="1100" b="1" i="0" u="none" strike="noStrike" dirty="0">
                          <a:solidFill>
                            <a:srgbClr val="000000"/>
                          </a:solidFill>
                          <a:effectLst/>
                          <a:latin typeface="Calibri" panose="020F0502020204030204" pitchFamily="34" charset="0"/>
                        </a:rPr>
                        <a:t>6:00 PM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31841584"/>
                  </a:ext>
                </a:extLst>
              </a:tr>
              <a:tr h="190500">
                <a:tc>
                  <a:txBody>
                    <a:bodyPr/>
                    <a:lstStyle/>
                    <a:p>
                      <a:pPr algn="l" fontAlgn="b"/>
                      <a:r>
                        <a:rPr lang="en-US" sz="1100" b="1" i="0" u="none" strike="noStrike">
                          <a:solidFill>
                            <a:srgbClr val="000000"/>
                          </a:solidFill>
                          <a:effectLst/>
                          <a:latin typeface="Calibri" panose="020F0502020204030204" pitchFamily="34" charset="0"/>
                        </a:rPr>
                        <a:t>7:00 PM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85363572"/>
                  </a:ext>
                </a:extLst>
              </a:tr>
              <a:tr h="190500">
                <a:tc>
                  <a:txBody>
                    <a:bodyPr/>
                    <a:lstStyle/>
                    <a:p>
                      <a:pPr algn="l" fontAlgn="b"/>
                      <a:r>
                        <a:rPr lang="en-US" sz="1100" b="1" i="0" u="none" strike="noStrike" dirty="0">
                          <a:solidFill>
                            <a:srgbClr val="000000"/>
                          </a:solidFill>
                          <a:effectLst/>
                          <a:latin typeface="Calibri" panose="020F0502020204030204" pitchFamily="34" charset="0"/>
                        </a:rPr>
                        <a:t>8:00 PM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32826596"/>
                  </a:ext>
                </a:extLst>
              </a:tr>
              <a:tr h="190500">
                <a:tc>
                  <a:txBody>
                    <a:bodyPr/>
                    <a:lstStyle/>
                    <a:p>
                      <a:pPr algn="l" fontAlgn="b"/>
                      <a:r>
                        <a:rPr lang="en-US" sz="1100" b="1" i="0" u="none" strike="noStrike" dirty="0">
                          <a:solidFill>
                            <a:srgbClr val="000000"/>
                          </a:solidFill>
                          <a:effectLst/>
                          <a:latin typeface="Calibri" panose="020F0502020204030204" pitchFamily="34" charset="0"/>
                        </a:rPr>
                        <a:t>9:00 PM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33960855"/>
                  </a:ext>
                </a:extLst>
              </a:tr>
              <a:tr h="190500">
                <a:tc>
                  <a:txBody>
                    <a:bodyPr/>
                    <a:lstStyle/>
                    <a:p>
                      <a:pPr algn="l" fontAlgn="b"/>
                      <a:r>
                        <a:rPr lang="en-US" sz="1100" b="1" i="0" u="none" strike="noStrike" dirty="0">
                          <a:solidFill>
                            <a:srgbClr val="000000"/>
                          </a:solidFill>
                          <a:effectLst/>
                          <a:latin typeface="Calibri" panose="020F0502020204030204" pitchFamily="34" charset="0"/>
                        </a:rPr>
                        <a:t>10:00 PM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Meal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04322498"/>
                  </a:ext>
                </a:extLst>
              </a:tr>
              <a:tr h="190500">
                <a:tc>
                  <a:txBody>
                    <a:bodyPr/>
                    <a:lstStyle/>
                    <a:p>
                      <a:pPr algn="l" fontAlgn="b"/>
                      <a:r>
                        <a:rPr lang="en-US" sz="1100" b="1" i="0" u="none" strike="noStrike" dirty="0">
                          <a:solidFill>
                            <a:srgbClr val="000000"/>
                          </a:solidFill>
                          <a:effectLst/>
                          <a:latin typeface="Calibri" panose="020F0502020204030204" pitchFamily="34" charset="0"/>
                        </a:rPr>
                        <a:t>11:00 PM</a:t>
                      </a: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08865"/>
                    </a:solidFill>
                  </a:tcPr>
                </a:tc>
                <a:tc>
                  <a:txBody>
                    <a:bodyPr/>
                    <a:lstStyle/>
                    <a:p>
                      <a:pPr algn="ctr"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8323387"/>
                  </a:ext>
                </a:extLst>
              </a:tr>
            </a:tbl>
          </a:graphicData>
        </a:graphic>
      </p:graphicFrame>
      <p:sp>
        <p:nvSpPr>
          <p:cNvPr id="2" name="Title 1"/>
          <p:cNvSpPr>
            <a:spLocks noGrp="1"/>
          </p:cNvSpPr>
          <p:nvPr>
            <p:ph type="title"/>
          </p:nvPr>
        </p:nvSpPr>
        <p:spPr/>
        <p:txBody>
          <a:bodyPr>
            <a:normAutofit fontScale="90000"/>
          </a:bodyPr>
          <a:lstStyle/>
          <a:p>
            <a:r>
              <a:rPr lang="en-US" dirty="0">
                <a:solidFill>
                  <a:prstClr val="black">
                    <a:lumMod val="75000"/>
                    <a:lumOff val="25000"/>
                  </a:prstClr>
                </a:solidFill>
              </a:rPr>
              <a:t>Strategy #2</a:t>
            </a:r>
            <a:br>
              <a:rPr lang="en-US" sz="3900" dirty="0">
                <a:solidFill>
                  <a:prstClr val="black">
                    <a:lumMod val="75000"/>
                    <a:lumOff val="25000"/>
                  </a:prstClr>
                </a:solidFill>
              </a:rPr>
            </a:br>
            <a:r>
              <a:rPr lang="en-US" sz="2700" cap="all" dirty="0">
                <a:solidFill>
                  <a:prstClr val="black">
                    <a:lumMod val="75000"/>
                    <a:lumOff val="25000"/>
                  </a:prstClr>
                </a:solidFill>
              </a:rPr>
              <a:t>anchor your sleep</a:t>
            </a:r>
            <a:endParaRPr lang="en-US" sz="2700" dirty="0"/>
          </a:p>
        </p:txBody>
      </p:sp>
      <p:sp>
        <p:nvSpPr>
          <p:cNvPr id="4" name="Slide Number Placeholder 3"/>
          <p:cNvSpPr>
            <a:spLocks noGrp="1"/>
          </p:cNvSpPr>
          <p:nvPr>
            <p:ph type="sldNum" sz="quarter" idx="12"/>
          </p:nvPr>
        </p:nvSpPr>
        <p:spPr/>
        <p:txBody>
          <a:bodyPr/>
          <a:lstStyle/>
          <a:p>
            <a:fld id="{20C916DC-B21F-42C8-BDC3-D172FB33DFF5}" type="slidenum">
              <a:rPr lang="en-US" smtClean="0"/>
              <a:pPr/>
              <a:t>33</a:t>
            </a:fld>
            <a:endParaRPr lang="en-US"/>
          </a:p>
        </p:txBody>
      </p:sp>
      <p:sp>
        <p:nvSpPr>
          <p:cNvPr id="11" name="Rectangle 10"/>
          <p:cNvSpPr/>
          <p:nvPr/>
        </p:nvSpPr>
        <p:spPr>
          <a:xfrm>
            <a:off x="2819400" y="2895600"/>
            <a:ext cx="7383463" cy="772886"/>
          </a:xfrm>
          <a:prstGeom prst="rect">
            <a:avLst/>
          </a:prstGeom>
          <a:solidFill>
            <a:srgbClr val="21314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 Arrow 11"/>
          <p:cNvSpPr/>
          <p:nvPr/>
        </p:nvSpPr>
        <p:spPr>
          <a:xfrm>
            <a:off x="10384971" y="3118758"/>
            <a:ext cx="478972" cy="326572"/>
          </a:xfrm>
          <a:prstGeom prst="leftArrow">
            <a:avLst/>
          </a:prstGeom>
          <a:solidFill>
            <a:srgbClr val="21314D"/>
          </a:solidFill>
          <a:ln>
            <a:solidFill>
              <a:srgbClr val="213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863943" y="2958878"/>
            <a:ext cx="1197428" cy="646331"/>
          </a:xfrm>
          <a:prstGeom prst="rect">
            <a:avLst/>
          </a:prstGeom>
          <a:noFill/>
        </p:spPr>
        <p:txBody>
          <a:bodyPr wrap="square" rtlCol="0">
            <a:spAutoFit/>
          </a:bodyPr>
          <a:lstStyle/>
          <a:p>
            <a:pPr algn="ctr"/>
            <a:r>
              <a:rPr lang="en-US" dirty="0">
                <a:solidFill>
                  <a:schemeClr val="tx1">
                    <a:lumMod val="75000"/>
                    <a:lumOff val="25000"/>
                  </a:schemeClr>
                </a:solidFill>
              </a:rPr>
              <a:t>Sleep Anchoring</a:t>
            </a:r>
          </a:p>
        </p:txBody>
      </p:sp>
      <p:sp>
        <p:nvSpPr>
          <p:cNvPr id="6" name="Rectangle 5"/>
          <p:cNvSpPr/>
          <p:nvPr/>
        </p:nvSpPr>
        <p:spPr>
          <a:xfrm>
            <a:off x="9154886" y="3853543"/>
            <a:ext cx="1047977" cy="57694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a:off x="10384971" y="3993298"/>
            <a:ext cx="478972" cy="326572"/>
          </a:xfrm>
          <a:prstGeom prst="lef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0863943" y="3833418"/>
            <a:ext cx="1197428" cy="646331"/>
          </a:xfrm>
          <a:prstGeom prst="rect">
            <a:avLst/>
          </a:prstGeom>
          <a:noFill/>
        </p:spPr>
        <p:txBody>
          <a:bodyPr wrap="square" rtlCol="0">
            <a:spAutoFit/>
          </a:bodyPr>
          <a:lstStyle/>
          <a:p>
            <a:pPr algn="ctr"/>
            <a:r>
              <a:rPr lang="en-US" dirty="0">
                <a:solidFill>
                  <a:schemeClr val="tx1">
                    <a:lumMod val="75000"/>
                    <a:lumOff val="25000"/>
                  </a:schemeClr>
                </a:solidFill>
              </a:rPr>
              <a:t>Light Brake</a:t>
            </a:r>
          </a:p>
        </p:txBody>
      </p:sp>
    </p:spTree>
    <p:extLst>
      <p:ext uri="{BB962C8B-B14F-4D97-AF65-F5344CB8AC3E}">
        <p14:creationId xmlns:p14="http://schemas.microsoft.com/office/powerpoint/2010/main" val="113418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6" grpId="0" animBg="1"/>
      <p:bldP spid="14"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BAF57-9472-489B-922C-39DEEDCC6FB9}"/>
              </a:ext>
            </a:extLst>
          </p:cNvPr>
          <p:cNvSpPr>
            <a:spLocks noGrp="1"/>
          </p:cNvSpPr>
          <p:nvPr>
            <p:ph type="title"/>
          </p:nvPr>
        </p:nvSpPr>
        <p:spPr/>
        <p:txBody>
          <a:bodyPr>
            <a:normAutofit fontScale="90000"/>
          </a:bodyPr>
          <a:lstStyle/>
          <a:p>
            <a:r>
              <a:rPr kumimoji="0" lang="en-US"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rPr>
              <a:t>Strategy #3</a:t>
            </a:r>
            <a:br>
              <a:rPr kumimoji="0" lang="en-US"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rPr>
            </a:br>
            <a:r>
              <a:rPr kumimoji="0" lang="en-US" sz="2700" b="0" i="0" u="none" strike="noStrike" kern="1200" cap="all" spc="-50" normalizeH="0" baseline="0" noProof="0" dirty="0">
                <a:ln>
                  <a:noFill/>
                </a:ln>
                <a:solidFill>
                  <a:prstClr val="black">
                    <a:lumMod val="75000"/>
                    <a:lumOff val="25000"/>
                  </a:prstClr>
                </a:solidFill>
                <a:effectLst/>
                <a:uLnTx/>
                <a:uFillTx/>
                <a:latin typeface="Calibri Light" panose="020F0302020204030204"/>
                <a:ea typeface="+mj-ea"/>
                <a:cs typeface="+mj-cs"/>
              </a:rPr>
              <a:t>Break it up</a:t>
            </a:r>
            <a:endParaRPr lang="en-US" sz="2700" dirty="0"/>
          </a:p>
        </p:txBody>
      </p:sp>
      <p:sp>
        <p:nvSpPr>
          <p:cNvPr id="4" name="Slide Number Placeholder 3">
            <a:extLst>
              <a:ext uri="{FF2B5EF4-FFF2-40B4-BE49-F238E27FC236}">
                <a16:creationId xmlns:a16="http://schemas.microsoft.com/office/drawing/2014/main" id="{85CF8B75-C796-4FAF-907D-27AFB2A9A54C}"/>
              </a:ext>
            </a:extLst>
          </p:cNvPr>
          <p:cNvSpPr>
            <a:spLocks noGrp="1"/>
          </p:cNvSpPr>
          <p:nvPr>
            <p:ph type="sldNum" sz="quarter" idx="12"/>
          </p:nvPr>
        </p:nvSpPr>
        <p:spPr/>
        <p:txBody>
          <a:bodyPr/>
          <a:lstStyle/>
          <a:p>
            <a:fld id="{20C916DC-B21F-42C8-BDC3-D172FB33DFF5}" type="slidenum">
              <a:rPr lang="en-US" smtClean="0"/>
              <a:pPr/>
              <a:t>34</a:t>
            </a:fld>
            <a:endParaRPr lang="en-US"/>
          </a:p>
        </p:txBody>
      </p:sp>
      <p:grpSp>
        <p:nvGrpSpPr>
          <p:cNvPr id="10" name="Group 9">
            <a:extLst>
              <a:ext uri="{FF2B5EF4-FFF2-40B4-BE49-F238E27FC236}">
                <a16:creationId xmlns:a16="http://schemas.microsoft.com/office/drawing/2014/main" id="{CDA8D555-1E72-425F-8054-9673C0596C10}"/>
              </a:ext>
            </a:extLst>
          </p:cNvPr>
          <p:cNvGrpSpPr/>
          <p:nvPr/>
        </p:nvGrpSpPr>
        <p:grpSpPr>
          <a:xfrm>
            <a:off x="6810696" y="1176987"/>
            <a:ext cx="4218622" cy="4629794"/>
            <a:chOff x="6810696" y="1176987"/>
            <a:chExt cx="4218622" cy="4629794"/>
          </a:xfrm>
        </p:grpSpPr>
        <p:sp>
          <p:nvSpPr>
            <p:cNvPr id="12" name="Rectangle 11">
              <a:extLst>
                <a:ext uri="{FF2B5EF4-FFF2-40B4-BE49-F238E27FC236}">
                  <a16:creationId xmlns:a16="http://schemas.microsoft.com/office/drawing/2014/main" id="{CB938536-991C-4EDB-B8FB-680FE8F82F20}"/>
                </a:ext>
              </a:extLst>
            </p:cNvPr>
            <p:cNvSpPr/>
            <p:nvPr/>
          </p:nvSpPr>
          <p:spPr>
            <a:xfrm>
              <a:off x="8371934" y="4640657"/>
              <a:ext cx="2657384" cy="862130"/>
            </a:xfrm>
            <a:prstGeom prst="rect">
              <a:avLst/>
            </a:prstGeom>
            <a:solidFill>
              <a:schemeClr val="bg1"/>
            </a:solidFill>
            <a:ln w="25400">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9B805C0-8C1C-47AA-9251-F2D0077EF869}"/>
                </a:ext>
              </a:extLst>
            </p:cNvPr>
            <p:cNvSpPr/>
            <p:nvPr/>
          </p:nvSpPr>
          <p:spPr>
            <a:xfrm>
              <a:off x="8037563" y="4418836"/>
              <a:ext cx="756051" cy="985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003FE2C-53C7-4302-8B14-19CC2237F14A}"/>
                </a:ext>
              </a:extLst>
            </p:cNvPr>
            <p:cNvSpPr/>
            <p:nvPr/>
          </p:nvSpPr>
          <p:spPr>
            <a:xfrm>
              <a:off x="8336638" y="3162062"/>
              <a:ext cx="2657384" cy="862130"/>
            </a:xfrm>
            <a:prstGeom prst="rect">
              <a:avLst/>
            </a:prstGeom>
            <a:solidFill>
              <a:schemeClr val="bg1"/>
            </a:solidFill>
            <a:ln w="25400">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B6CAA13-FEF9-46BD-8C94-E9FC13A74926}"/>
                </a:ext>
              </a:extLst>
            </p:cNvPr>
            <p:cNvSpPr/>
            <p:nvPr/>
          </p:nvSpPr>
          <p:spPr>
            <a:xfrm>
              <a:off x="8037563" y="2933700"/>
              <a:ext cx="756051" cy="985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64ED634-9B3F-40FC-8F59-3EBB44715279}"/>
                </a:ext>
              </a:extLst>
            </p:cNvPr>
            <p:cNvSpPr/>
            <p:nvPr/>
          </p:nvSpPr>
          <p:spPr>
            <a:xfrm>
              <a:off x="8334244" y="1683467"/>
              <a:ext cx="2657384" cy="862130"/>
            </a:xfrm>
            <a:prstGeom prst="rect">
              <a:avLst/>
            </a:prstGeom>
            <a:solidFill>
              <a:schemeClr val="bg1"/>
            </a:solidFill>
            <a:ln w="25400">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D7556F7-9458-4F9B-BEF2-CC3DB88F1022}"/>
                </a:ext>
              </a:extLst>
            </p:cNvPr>
            <p:cNvSpPr/>
            <p:nvPr/>
          </p:nvSpPr>
          <p:spPr>
            <a:xfrm>
              <a:off x="8037563" y="1439238"/>
              <a:ext cx="756051" cy="985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BCA9371-D118-4767-BEDC-D512269B70FB}"/>
                </a:ext>
              </a:extLst>
            </p:cNvPr>
            <p:cNvSpPr txBox="1"/>
            <p:nvPr/>
          </p:nvSpPr>
          <p:spPr>
            <a:xfrm>
              <a:off x="7941672" y="2804644"/>
              <a:ext cx="894051" cy="1323439"/>
            </a:xfrm>
            <a:prstGeom prst="rect">
              <a:avLst/>
            </a:prstGeom>
            <a:noFill/>
          </p:spPr>
          <p:txBody>
            <a:bodyPr wrap="square" rtlCol="0">
              <a:spAutoFit/>
            </a:bodyPr>
            <a:lstStyle/>
            <a:p>
              <a:r>
                <a:rPr lang="en-US" sz="80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2</a:t>
              </a:r>
            </a:p>
          </p:txBody>
        </p:sp>
        <p:sp>
          <p:nvSpPr>
            <p:cNvPr id="19" name="Rectangle 18">
              <a:extLst>
                <a:ext uri="{FF2B5EF4-FFF2-40B4-BE49-F238E27FC236}">
                  <a16:creationId xmlns:a16="http://schemas.microsoft.com/office/drawing/2014/main" id="{ECF3CD32-994F-45A7-96BA-F2082F76C66A}"/>
                </a:ext>
              </a:extLst>
            </p:cNvPr>
            <p:cNvSpPr/>
            <p:nvPr/>
          </p:nvSpPr>
          <p:spPr>
            <a:xfrm>
              <a:off x="8037563" y="4436316"/>
              <a:ext cx="668155" cy="926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9D4B881-2E5C-4F2F-A4FE-4D28BD159E1B}"/>
                </a:ext>
              </a:extLst>
            </p:cNvPr>
            <p:cNvSpPr txBox="1"/>
            <p:nvPr/>
          </p:nvSpPr>
          <p:spPr>
            <a:xfrm>
              <a:off x="7941673" y="4260149"/>
              <a:ext cx="654424" cy="1323439"/>
            </a:xfrm>
            <a:prstGeom prst="rect">
              <a:avLst/>
            </a:prstGeom>
            <a:noFill/>
          </p:spPr>
          <p:txBody>
            <a:bodyPr wrap="square" rtlCol="0">
              <a:spAutoFit/>
            </a:bodyPr>
            <a:lstStyle/>
            <a:p>
              <a:r>
                <a:rPr lang="en-US" sz="80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3</a:t>
              </a:r>
            </a:p>
          </p:txBody>
        </p:sp>
        <p:sp>
          <p:nvSpPr>
            <p:cNvPr id="21" name="Rectangle 20">
              <a:extLst>
                <a:ext uri="{FF2B5EF4-FFF2-40B4-BE49-F238E27FC236}">
                  <a16:creationId xmlns:a16="http://schemas.microsoft.com/office/drawing/2014/main" id="{6C7A3E63-ECD0-4AD9-8F6C-AC07E42B0A49}"/>
                </a:ext>
              </a:extLst>
            </p:cNvPr>
            <p:cNvSpPr/>
            <p:nvPr/>
          </p:nvSpPr>
          <p:spPr>
            <a:xfrm rot="16200000">
              <a:off x="5157519" y="2830164"/>
              <a:ext cx="4629794" cy="1323439"/>
            </a:xfrm>
            <a:prstGeom prst="rect">
              <a:avLst/>
            </a:prstGeom>
            <a:noFill/>
          </p:spPr>
          <p:txBody>
            <a:bodyPr wrap="none" lIns="91440" tIns="45720" rIns="91440" bIns="45720">
              <a:spAutoFit/>
            </a:bodyPr>
            <a:lstStyle/>
            <a:p>
              <a:pPr algn="ctr"/>
              <a:r>
                <a:rPr lang="en-US" sz="8000" b="0" cap="none" spc="0" dirty="0">
                  <a:ln w="0"/>
                  <a:solidFill>
                    <a:srgbClr val="D2492A"/>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Guidelines</a:t>
              </a:r>
            </a:p>
          </p:txBody>
        </p:sp>
        <p:sp>
          <p:nvSpPr>
            <p:cNvPr id="22" name="TextBox 21">
              <a:extLst>
                <a:ext uri="{FF2B5EF4-FFF2-40B4-BE49-F238E27FC236}">
                  <a16:creationId xmlns:a16="http://schemas.microsoft.com/office/drawing/2014/main" id="{0DFD3052-97A0-47DF-B634-E164A3049B5B}"/>
                </a:ext>
              </a:extLst>
            </p:cNvPr>
            <p:cNvSpPr txBox="1"/>
            <p:nvPr/>
          </p:nvSpPr>
          <p:spPr>
            <a:xfrm>
              <a:off x="7972337" y="1364720"/>
              <a:ext cx="593097" cy="1323439"/>
            </a:xfrm>
            <a:prstGeom prst="rect">
              <a:avLst/>
            </a:prstGeom>
            <a:noFill/>
          </p:spPr>
          <p:txBody>
            <a:bodyPr wrap="square" rtlCol="0">
              <a:spAutoFit/>
            </a:bodyPr>
            <a:lstStyle/>
            <a:p>
              <a:r>
                <a:rPr lang="en-US" sz="80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1</a:t>
              </a:r>
            </a:p>
          </p:txBody>
        </p:sp>
        <p:sp>
          <p:nvSpPr>
            <p:cNvPr id="23" name="TextBox 22">
              <a:extLst>
                <a:ext uri="{FF2B5EF4-FFF2-40B4-BE49-F238E27FC236}">
                  <a16:creationId xmlns:a16="http://schemas.microsoft.com/office/drawing/2014/main" id="{C82E628D-12F7-43AF-BBE2-BF033DBF672D}"/>
                </a:ext>
              </a:extLst>
            </p:cNvPr>
            <p:cNvSpPr txBox="1"/>
            <p:nvPr/>
          </p:nvSpPr>
          <p:spPr>
            <a:xfrm>
              <a:off x="8866493" y="1787419"/>
              <a:ext cx="2162822" cy="646331"/>
            </a:xfrm>
            <a:prstGeom prst="rect">
              <a:avLst/>
            </a:prstGeom>
            <a:noFill/>
          </p:spPr>
          <p:txBody>
            <a:bodyPr wrap="square" rtlCol="0">
              <a:spAutoFit/>
            </a:bodyPr>
            <a:lstStyle/>
            <a:p>
              <a:r>
                <a:rPr lang="en-US" dirty="0"/>
                <a:t>5-6 hours between meals</a:t>
              </a:r>
            </a:p>
          </p:txBody>
        </p:sp>
        <p:sp>
          <p:nvSpPr>
            <p:cNvPr id="24" name="TextBox 23">
              <a:extLst>
                <a:ext uri="{FF2B5EF4-FFF2-40B4-BE49-F238E27FC236}">
                  <a16:creationId xmlns:a16="http://schemas.microsoft.com/office/drawing/2014/main" id="{10D7AD74-040F-4639-8D47-BF4B1C431AE3}"/>
                </a:ext>
              </a:extLst>
            </p:cNvPr>
            <p:cNvSpPr txBox="1"/>
            <p:nvPr/>
          </p:nvSpPr>
          <p:spPr>
            <a:xfrm>
              <a:off x="8866493" y="3261668"/>
              <a:ext cx="2162823" cy="646331"/>
            </a:xfrm>
            <a:prstGeom prst="rect">
              <a:avLst/>
            </a:prstGeom>
            <a:noFill/>
          </p:spPr>
          <p:txBody>
            <a:bodyPr wrap="square" rtlCol="0">
              <a:spAutoFit/>
            </a:bodyPr>
            <a:lstStyle/>
            <a:p>
              <a:r>
                <a:rPr lang="en-US" dirty="0"/>
                <a:t>4 hours between last meal and bedtime</a:t>
              </a:r>
            </a:p>
          </p:txBody>
        </p:sp>
        <p:sp>
          <p:nvSpPr>
            <p:cNvPr id="25" name="TextBox 24">
              <a:extLst>
                <a:ext uri="{FF2B5EF4-FFF2-40B4-BE49-F238E27FC236}">
                  <a16:creationId xmlns:a16="http://schemas.microsoft.com/office/drawing/2014/main" id="{47EE9F9A-BD47-4A7E-8277-A796CE23FB1E}"/>
                </a:ext>
              </a:extLst>
            </p:cNvPr>
            <p:cNvSpPr txBox="1"/>
            <p:nvPr/>
          </p:nvSpPr>
          <p:spPr>
            <a:xfrm>
              <a:off x="8866494" y="4746254"/>
              <a:ext cx="2162822" cy="646331"/>
            </a:xfrm>
            <a:prstGeom prst="rect">
              <a:avLst/>
            </a:prstGeom>
            <a:noFill/>
          </p:spPr>
          <p:txBody>
            <a:bodyPr wrap="square" rtlCol="0">
              <a:spAutoFit/>
            </a:bodyPr>
            <a:lstStyle/>
            <a:p>
              <a:r>
                <a:rPr lang="en-US" dirty="0"/>
                <a:t>8 hours of sleep in two 3-5 hour blocks</a:t>
              </a:r>
            </a:p>
          </p:txBody>
        </p:sp>
      </p:grpSp>
      <p:pic>
        <p:nvPicPr>
          <p:cNvPr id="6" name="Content Placeholder 5">
            <a:extLst>
              <a:ext uri="{FF2B5EF4-FFF2-40B4-BE49-F238E27FC236}">
                <a16:creationId xmlns:a16="http://schemas.microsoft.com/office/drawing/2014/main" id="{A29C5A7C-4A88-48DF-B1D7-232EFDD676EC}"/>
              </a:ext>
            </a:extLst>
          </p:cNvPr>
          <p:cNvPicPr>
            <a:picLocks noGrp="1" noChangeAspect="1"/>
          </p:cNvPicPr>
          <p:nvPr>
            <p:ph sz="half" idx="1"/>
          </p:nvPr>
        </p:nvPicPr>
        <p:blipFill rotWithShape="1">
          <a:blip r:embed="rId2"/>
          <a:srcRect l="25399"/>
          <a:stretch/>
        </p:blipFill>
        <p:spPr>
          <a:xfrm>
            <a:off x="1097280" y="1787419"/>
            <a:ext cx="5223731" cy="3501082"/>
          </a:xfrm>
          <a:prstGeom prst="rect">
            <a:avLst/>
          </a:prstGeom>
        </p:spPr>
      </p:pic>
    </p:spTree>
    <p:extLst>
      <p:ext uri="{BB962C8B-B14F-4D97-AF65-F5344CB8AC3E}">
        <p14:creationId xmlns:p14="http://schemas.microsoft.com/office/powerpoint/2010/main" val="1399815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Box 80"/>
          <p:cNvSpPr txBox="1"/>
          <p:nvPr/>
        </p:nvSpPr>
        <p:spPr>
          <a:xfrm>
            <a:off x="3143347" y="3553307"/>
            <a:ext cx="5744547" cy="369332"/>
          </a:xfrm>
          <a:prstGeom prst="rect">
            <a:avLst/>
          </a:prstGeom>
          <a:noFill/>
        </p:spPr>
        <p:txBody>
          <a:bodyPr wrap="square" rtlCol="0">
            <a:spAutoFit/>
          </a:bodyPr>
          <a:lstStyle/>
          <a:p>
            <a:r>
              <a:rPr lang="en-US" dirty="0"/>
              <a:t>6     8     10    12     2     4     6     8     10    12     2     4      6      8</a:t>
            </a:r>
          </a:p>
        </p:txBody>
      </p:sp>
      <p:sp>
        <p:nvSpPr>
          <p:cNvPr id="2" name="Title 1"/>
          <p:cNvSpPr>
            <a:spLocks noGrp="1"/>
          </p:cNvSpPr>
          <p:nvPr>
            <p:ph type="title"/>
          </p:nvPr>
        </p:nvSpPr>
        <p:spPr/>
        <p:txBody>
          <a:bodyPr>
            <a:normAutofit fontScale="90000"/>
          </a:bodyPr>
          <a:lstStyle/>
          <a:p>
            <a:r>
              <a:rPr kumimoji="0" lang="en-US"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rPr>
              <a:t>Strategy #3</a:t>
            </a:r>
            <a:br>
              <a:rPr kumimoji="0" lang="en-US" sz="39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rPr>
            </a:br>
            <a:r>
              <a:rPr kumimoji="0" lang="en-US" sz="2700" b="0" i="0" u="none" strike="noStrike" kern="1200" cap="all" spc="-50" normalizeH="0" baseline="0" noProof="0" dirty="0">
                <a:ln>
                  <a:noFill/>
                </a:ln>
                <a:solidFill>
                  <a:prstClr val="black">
                    <a:lumMod val="75000"/>
                    <a:lumOff val="25000"/>
                  </a:prstClr>
                </a:solidFill>
                <a:effectLst/>
                <a:uLnTx/>
                <a:uFillTx/>
                <a:latin typeface="Calibri Light" panose="020F0302020204030204"/>
                <a:ea typeface="+mj-ea"/>
                <a:cs typeface="+mj-cs"/>
              </a:rPr>
              <a:t>break it up</a:t>
            </a:r>
            <a:endParaRPr lang="en-US" sz="2700" dirty="0"/>
          </a:p>
        </p:txBody>
      </p:sp>
      <p:sp>
        <p:nvSpPr>
          <p:cNvPr id="4" name="Slide Number Placeholder 3"/>
          <p:cNvSpPr>
            <a:spLocks noGrp="1"/>
          </p:cNvSpPr>
          <p:nvPr>
            <p:ph type="sldNum" sz="quarter" idx="12"/>
          </p:nvPr>
        </p:nvSpPr>
        <p:spPr/>
        <p:txBody>
          <a:bodyPr/>
          <a:lstStyle/>
          <a:p>
            <a:fld id="{20C916DC-B21F-42C8-BDC3-D172FB33DFF5}" type="slidenum">
              <a:rPr lang="en-US" smtClean="0"/>
              <a:pPr/>
              <a:t>35</a:t>
            </a:fld>
            <a:endParaRPr lang="en-US"/>
          </a:p>
        </p:txBody>
      </p:sp>
      <p:cxnSp>
        <p:nvCxnSpPr>
          <p:cNvPr id="6" name="Straight Connector 5"/>
          <p:cNvCxnSpPr/>
          <p:nvPr/>
        </p:nvCxnSpPr>
        <p:spPr>
          <a:xfrm>
            <a:off x="3141321" y="3564060"/>
            <a:ext cx="561197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670055" y="3936256"/>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278170" y="2522924"/>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09628" y="3948040"/>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44022" y="2522924"/>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41451" y="2522924"/>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944482" y="3932651"/>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581207" y="2522924"/>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655665" y="3936256"/>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822179" y="3936256"/>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247887" y="2522924"/>
            <a:ext cx="0" cy="671804"/>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141320" y="3194728"/>
            <a:ext cx="5744547" cy="369332"/>
          </a:xfrm>
          <a:prstGeom prst="rect">
            <a:avLst/>
          </a:prstGeom>
          <a:noFill/>
        </p:spPr>
        <p:txBody>
          <a:bodyPr wrap="square" rtlCol="0">
            <a:spAutoFit/>
          </a:bodyPr>
          <a:lstStyle/>
          <a:p>
            <a:r>
              <a:rPr lang="en-US" dirty="0"/>
              <a:t>6     8     10    12     2     4     6     8     10    12     2     4      6      8</a:t>
            </a:r>
          </a:p>
        </p:txBody>
      </p:sp>
      <p:sp>
        <p:nvSpPr>
          <p:cNvPr id="32" name="TextBox 31"/>
          <p:cNvSpPr txBox="1"/>
          <p:nvPr/>
        </p:nvSpPr>
        <p:spPr>
          <a:xfrm>
            <a:off x="2737771" y="1955840"/>
            <a:ext cx="1080796" cy="584775"/>
          </a:xfrm>
          <a:prstGeom prst="rect">
            <a:avLst/>
          </a:prstGeom>
          <a:noFill/>
        </p:spPr>
        <p:txBody>
          <a:bodyPr wrap="square" rtlCol="0">
            <a:spAutoFit/>
          </a:bodyPr>
          <a:lstStyle/>
          <a:p>
            <a:pPr algn="ctr"/>
            <a:r>
              <a:rPr lang="en-US" sz="1600" dirty="0"/>
              <a:t>Wake/ Breakfast</a:t>
            </a:r>
          </a:p>
        </p:txBody>
      </p:sp>
      <p:sp>
        <p:nvSpPr>
          <p:cNvPr id="33" name="TextBox 32"/>
          <p:cNvSpPr txBox="1"/>
          <p:nvPr/>
        </p:nvSpPr>
        <p:spPr>
          <a:xfrm>
            <a:off x="4003624" y="2202061"/>
            <a:ext cx="1080796" cy="338554"/>
          </a:xfrm>
          <a:prstGeom prst="rect">
            <a:avLst/>
          </a:prstGeom>
          <a:noFill/>
        </p:spPr>
        <p:txBody>
          <a:bodyPr wrap="square" rtlCol="0">
            <a:spAutoFit/>
          </a:bodyPr>
          <a:lstStyle/>
          <a:p>
            <a:pPr algn="ctr"/>
            <a:r>
              <a:rPr lang="en-US" sz="1600" dirty="0"/>
              <a:t>Lunch</a:t>
            </a:r>
          </a:p>
        </p:txBody>
      </p:sp>
      <p:sp>
        <p:nvSpPr>
          <p:cNvPr id="34" name="TextBox 33"/>
          <p:cNvSpPr txBox="1"/>
          <p:nvPr/>
        </p:nvSpPr>
        <p:spPr>
          <a:xfrm>
            <a:off x="5201053" y="2202061"/>
            <a:ext cx="1080796" cy="338554"/>
          </a:xfrm>
          <a:prstGeom prst="rect">
            <a:avLst/>
          </a:prstGeom>
          <a:noFill/>
        </p:spPr>
        <p:txBody>
          <a:bodyPr wrap="square" rtlCol="0">
            <a:spAutoFit/>
          </a:bodyPr>
          <a:lstStyle/>
          <a:p>
            <a:pPr algn="ctr"/>
            <a:r>
              <a:rPr lang="en-US" sz="1600" dirty="0"/>
              <a:t>Dinner</a:t>
            </a:r>
          </a:p>
        </p:txBody>
      </p:sp>
      <p:sp>
        <p:nvSpPr>
          <p:cNvPr id="35" name="TextBox 34"/>
          <p:cNvSpPr txBox="1"/>
          <p:nvPr/>
        </p:nvSpPr>
        <p:spPr>
          <a:xfrm>
            <a:off x="6014214" y="1925321"/>
            <a:ext cx="1080796" cy="584775"/>
          </a:xfrm>
          <a:prstGeom prst="rect">
            <a:avLst/>
          </a:prstGeom>
          <a:noFill/>
        </p:spPr>
        <p:txBody>
          <a:bodyPr wrap="square" rtlCol="0">
            <a:spAutoFit/>
          </a:bodyPr>
          <a:lstStyle/>
          <a:p>
            <a:pPr algn="ctr"/>
            <a:r>
              <a:rPr lang="en-US" sz="1600" dirty="0"/>
              <a:t>Bed</a:t>
            </a:r>
          </a:p>
          <a:p>
            <a:pPr algn="ctr"/>
            <a:r>
              <a:rPr lang="en-US" sz="1600" dirty="0"/>
              <a:t>Time</a:t>
            </a:r>
          </a:p>
        </p:txBody>
      </p:sp>
      <p:sp>
        <p:nvSpPr>
          <p:cNvPr id="36" name="TextBox 35"/>
          <p:cNvSpPr txBox="1"/>
          <p:nvPr/>
        </p:nvSpPr>
        <p:spPr>
          <a:xfrm>
            <a:off x="7680509" y="1932550"/>
            <a:ext cx="1080796" cy="584775"/>
          </a:xfrm>
          <a:prstGeom prst="rect">
            <a:avLst/>
          </a:prstGeom>
          <a:noFill/>
        </p:spPr>
        <p:txBody>
          <a:bodyPr wrap="square" rtlCol="0">
            <a:spAutoFit/>
          </a:bodyPr>
          <a:lstStyle/>
          <a:p>
            <a:pPr algn="ctr"/>
            <a:r>
              <a:rPr lang="en-US" sz="1600" dirty="0"/>
              <a:t>Wake/ Breakfast</a:t>
            </a:r>
          </a:p>
        </p:txBody>
      </p:sp>
      <p:grpSp>
        <p:nvGrpSpPr>
          <p:cNvPr id="73" name="Group 72"/>
          <p:cNvGrpSpPr/>
          <p:nvPr/>
        </p:nvGrpSpPr>
        <p:grpSpPr>
          <a:xfrm>
            <a:off x="4683205" y="2694762"/>
            <a:ext cx="919065" cy="358579"/>
            <a:chOff x="3905639" y="2598060"/>
            <a:chExt cx="919065" cy="358579"/>
          </a:xfrm>
        </p:grpSpPr>
        <p:sp>
          <p:nvSpPr>
            <p:cNvPr id="41" name="Left-Right Arrow 40"/>
            <p:cNvSpPr/>
            <p:nvPr/>
          </p:nvSpPr>
          <p:spPr>
            <a:xfrm>
              <a:off x="3905639" y="2598060"/>
              <a:ext cx="919065"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4011383" y="2623461"/>
              <a:ext cx="732452" cy="307777"/>
            </a:xfrm>
            <a:prstGeom prst="rect">
              <a:avLst/>
            </a:prstGeom>
            <a:noFill/>
          </p:spPr>
          <p:txBody>
            <a:bodyPr wrap="square" rtlCol="0">
              <a:spAutoFit/>
            </a:bodyPr>
            <a:lstStyle/>
            <a:p>
              <a:pPr algn="ctr"/>
              <a:r>
                <a:rPr lang="en-US" sz="1400" dirty="0">
                  <a:solidFill>
                    <a:srgbClr val="3E578E"/>
                  </a:solidFill>
                </a:rPr>
                <a:t>5-6 </a:t>
              </a:r>
              <a:r>
                <a:rPr lang="en-US" sz="1400" dirty="0" err="1">
                  <a:solidFill>
                    <a:srgbClr val="3E578E"/>
                  </a:solidFill>
                </a:rPr>
                <a:t>hrs</a:t>
              </a:r>
              <a:endParaRPr lang="en-US" sz="1400" dirty="0">
                <a:solidFill>
                  <a:srgbClr val="3E578E"/>
                </a:solidFill>
              </a:endParaRPr>
            </a:p>
          </p:txBody>
        </p:sp>
      </p:grpSp>
      <p:grpSp>
        <p:nvGrpSpPr>
          <p:cNvPr id="72" name="Group 71"/>
          <p:cNvGrpSpPr/>
          <p:nvPr/>
        </p:nvGrpSpPr>
        <p:grpSpPr>
          <a:xfrm>
            <a:off x="3444179" y="2694762"/>
            <a:ext cx="919065" cy="358579"/>
            <a:chOff x="2666613" y="2598060"/>
            <a:chExt cx="919065" cy="358579"/>
          </a:xfrm>
        </p:grpSpPr>
        <p:sp>
          <p:nvSpPr>
            <p:cNvPr id="44" name="Left-Right Arrow 43"/>
            <p:cNvSpPr/>
            <p:nvPr/>
          </p:nvSpPr>
          <p:spPr>
            <a:xfrm>
              <a:off x="2666613" y="2598060"/>
              <a:ext cx="919065"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2772357" y="2623461"/>
              <a:ext cx="728954" cy="307777"/>
            </a:xfrm>
            <a:prstGeom prst="rect">
              <a:avLst/>
            </a:prstGeom>
            <a:noFill/>
          </p:spPr>
          <p:txBody>
            <a:bodyPr wrap="square" rtlCol="0">
              <a:spAutoFit/>
            </a:bodyPr>
            <a:lstStyle/>
            <a:p>
              <a:pPr algn="ctr"/>
              <a:r>
                <a:rPr lang="en-US" sz="1400" dirty="0">
                  <a:solidFill>
                    <a:srgbClr val="3E578E"/>
                  </a:solidFill>
                </a:rPr>
                <a:t>5-6 </a:t>
              </a:r>
              <a:r>
                <a:rPr lang="en-US" sz="1400" dirty="0" err="1">
                  <a:solidFill>
                    <a:srgbClr val="3E578E"/>
                  </a:solidFill>
                </a:rPr>
                <a:t>hrs</a:t>
              </a:r>
              <a:endParaRPr lang="en-US" sz="1400" dirty="0">
                <a:solidFill>
                  <a:srgbClr val="3E578E"/>
                </a:solidFill>
              </a:endParaRPr>
            </a:p>
          </p:txBody>
        </p:sp>
      </p:grpSp>
      <p:grpSp>
        <p:nvGrpSpPr>
          <p:cNvPr id="74" name="Group 73"/>
          <p:cNvGrpSpPr/>
          <p:nvPr/>
        </p:nvGrpSpPr>
        <p:grpSpPr>
          <a:xfrm>
            <a:off x="5829703" y="2694762"/>
            <a:ext cx="672970" cy="358579"/>
            <a:chOff x="5052137" y="2598060"/>
            <a:chExt cx="672970" cy="358579"/>
          </a:xfrm>
        </p:grpSpPr>
        <p:sp>
          <p:nvSpPr>
            <p:cNvPr id="46" name="Left-Right Arrow 45"/>
            <p:cNvSpPr/>
            <p:nvPr/>
          </p:nvSpPr>
          <p:spPr>
            <a:xfrm>
              <a:off x="5052137" y="2598060"/>
              <a:ext cx="672970"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5122103" y="2623461"/>
              <a:ext cx="550909" cy="307777"/>
            </a:xfrm>
            <a:prstGeom prst="rect">
              <a:avLst/>
            </a:prstGeom>
            <a:noFill/>
          </p:spPr>
          <p:txBody>
            <a:bodyPr wrap="square" rtlCol="0">
              <a:spAutoFit/>
            </a:bodyPr>
            <a:lstStyle/>
            <a:p>
              <a:pPr algn="ctr"/>
              <a:r>
                <a:rPr lang="en-US" sz="1400" dirty="0">
                  <a:solidFill>
                    <a:srgbClr val="3E578E"/>
                  </a:solidFill>
                </a:rPr>
                <a:t>4 </a:t>
              </a:r>
              <a:r>
                <a:rPr lang="en-US" sz="1400" dirty="0" err="1">
                  <a:solidFill>
                    <a:srgbClr val="3E578E"/>
                  </a:solidFill>
                </a:rPr>
                <a:t>hrs</a:t>
              </a:r>
              <a:endParaRPr lang="en-US" sz="1400" dirty="0">
                <a:solidFill>
                  <a:srgbClr val="3E578E"/>
                </a:solidFill>
              </a:endParaRPr>
            </a:p>
          </p:txBody>
        </p:sp>
      </p:grpSp>
      <p:grpSp>
        <p:nvGrpSpPr>
          <p:cNvPr id="75" name="Group 74"/>
          <p:cNvGrpSpPr/>
          <p:nvPr/>
        </p:nvGrpSpPr>
        <p:grpSpPr>
          <a:xfrm>
            <a:off x="6744744" y="2684578"/>
            <a:ext cx="1352438" cy="358579"/>
            <a:chOff x="5931931" y="2598060"/>
            <a:chExt cx="1352438" cy="358579"/>
          </a:xfrm>
        </p:grpSpPr>
        <p:sp>
          <p:nvSpPr>
            <p:cNvPr id="48" name="Left-Right Arrow 47"/>
            <p:cNvSpPr/>
            <p:nvPr/>
          </p:nvSpPr>
          <p:spPr>
            <a:xfrm>
              <a:off x="5931931" y="2598060"/>
              <a:ext cx="1352438"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6037675" y="2623461"/>
              <a:ext cx="1165558" cy="307777"/>
            </a:xfrm>
            <a:prstGeom prst="rect">
              <a:avLst/>
            </a:prstGeom>
            <a:noFill/>
          </p:spPr>
          <p:txBody>
            <a:bodyPr wrap="square" rtlCol="0">
              <a:spAutoFit/>
            </a:bodyPr>
            <a:lstStyle/>
            <a:p>
              <a:pPr algn="ctr"/>
              <a:r>
                <a:rPr lang="en-US" sz="1400" dirty="0">
                  <a:solidFill>
                    <a:srgbClr val="3E578E"/>
                  </a:solidFill>
                </a:rPr>
                <a:t>8 </a:t>
              </a:r>
              <a:r>
                <a:rPr lang="en-US" sz="1400" dirty="0" err="1">
                  <a:solidFill>
                    <a:srgbClr val="3E578E"/>
                  </a:solidFill>
                </a:rPr>
                <a:t>hrs</a:t>
              </a:r>
              <a:endParaRPr lang="en-US" sz="1400" dirty="0">
                <a:solidFill>
                  <a:srgbClr val="3E578E"/>
                </a:solidFill>
              </a:endParaRPr>
            </a:p>
          </p:txBody>
        </p:sp>
      </p:grpSp>
      <p:sp>
        <p:nvSpPr>
          <p:cNvPr id="50" name="TextBox 49"/>
          <p:cNvSpPr txBox="1"/>
          <p:nvPr/>
        </p:nvSpPr>
        <p:spPr>
          <a:xfrm>
            <a:off x="3131990" y="4608060"/>
            <a:ext cx="1080796" cy="584775"/>
          </a:xfrm>
          <a:prstGeom prst="rect">
            <a:avLst/>
          </a:prstGeom>
          <a:noFill/>
        </p:spPr>
        <p:txBody>
          <a:bodyPr wrap="square" rtlCol="0">
            <a:spAutoFit/>
          </a:bodyPr>
          <a:lstStyle/>
          <a:p>
            <a:pPr algn="ctr"/>
            <a:r>
              <a:rPr lang="en-US" sz="1600" dirty="0"/>
              <a:t>Bed</a:t>
            </a:r>
          </a:p>
          <a:p>
            <a:pPr algn="ctr"/>
            <a:r>
              <a:rPr lang="en-US" sz="1600" dirty="0"/>
              <a:t>Time</a:t>
            </a:r>
          </a:p>
        </p:txBody>
      </p:sp>
      <p:sp>
        <p:nvSpPr>
          <p:cNvPr id="51" name="TextBox 50"/>
          <p:cNvSpPr txBox="1"/>
          <p:nvPr/>
        </p:nvSpPr>
        <p:spPr>
          <a:xfrm>
            <a:off x="4269230" y="4619844"/>
            <a:ext cx="1080796" cy="584775"/>
          </a:xfrm>
          <a:prstGeom prst="rect">
            <a:avLst/>
          </a:prstGeom>
          <a:noFill/>
        </p:spPr>
        <p:txBody>
          <a:bodyPr wrap="square" rtlCol="0">
            <a:spAutoFit/>
          </a:bodyPr>
          <a:lstStyle/>
          <a:p>
            <a:pPr algn="ctr"/>
            <a:r>
              <a:rPr lang="en-US" sz="1600" dirty="0"/>
              <a:t>Wake/ Meal</a:t>
            </a:r>
          </a:p>
        </p:txBody>
      </p:sp>
      <p:sp>
        <p:nvSpPr>
          <p:cNvPr id="52" name="TextBox 51"/>
          <p:cNvSpPr txBox="1"/>
          <p:nvPr/>
        </p:nvSpPr>
        <p:spPr>
          <a:xfrm>
            <a:off x="5400974" y="4604455"/>
            <a:ext cx="1034323" cy="830997"/>
          </a:xfrm>
          <a:prstGeom prst="rect">
            <a:avLst/>
          </a:prstGeom>
          <a:noFill/>
        </p:spPr>
        <p:txBody>
          <a:bodyPr wrap="square" rtlCol="0">
            <a:spAutoFit/>
          </a:bodyPr>
          <a:lstStyle/>
          <a:p>
            <a:pPr algn="ctr"/>
            <a:r>
              <a:rPr lang="en-US" sz="1600" dirty="0"/>
              <a:t>Meal/ Bed </a:t>
            </a:r>
            <a:br>
              <a:rPr lang="en-US" sz="1600" dirty="0"/>
            </a:br>
            <a:r>
              <a:rPr lang="en-US" sz="1600" dirty="0"/>
              <a:t>Time</a:t>
            </a:r>
          </a:p>
        </p:txBody>
      </p:sp>
      <p:sp>
        <p:nvSpPr>
          <p:cNvPr id="53" name="TextBox 52"/>
          <p:cNvSpPr txBox="1"/>
          <p:nvPr/>
        </p:nvSpPr>
        <p:spPr>
          <a:xfrm>
            <a:off x="7281781" y="4608060"/>
            <a:ext cx="1080796" cy="338554"/>
          </a:xfrm>
          <a:prstGeom prst="rect">
            <a:avLst/>
          </a:prstGeom>
          <a:noFill/>
        </p:spPr>
        <p:txBody>
          <a:bodyPr wrap="square" rtlCol="0">
            <a:spAutoFit/>
          </a:bodyPr>
          <a:lstStyle/>
          <a:p>
            <a:pPr algn="ctr"/>
            <a:r>
              <a:rPr lang="en-US" sz="1600" dirty="0"/>
              <a:t>Meal</a:t>
            </a:r>
          </a:p>
        </p:txBody>
      </p:sp>
      <p:sp>
        <p:nvSpPr>
          <p:cNvPr id="54" name="TextBox 53"/>
          <p:cNvSpPr txBox="1"/>
          <p:nvPr/>
        </p:nvSpPr>
        <p:spPr>
          <a:xfrm>
            <a:off x="8115267" y="4532793"/>
            <a:ext cx="1080796" cy="584775"/>
          </a:xfrm>
          <a:prstGeom prst="rect">
            <a:avLst/>
          </a:prstGeom>
          <a:noFill/>
        </p:spPr>
        <p:txBody>
          <a:bodyPr wrap="square" rtlCol="0">
            <a:spAutoFit/>
          </a:bodyPr>
          <a:lstStyle/>
          <a:p>
            <a:pPr algn="ctr"/>
            <a:r>
              <a:rPr lang="en-US" sz="1600" dirty="0"/>
              <a:t>Bed</a:t>
            </a:r>
          </a:p>
          <a:p>
            <a:pPr algn="ctr"/>
            <a:r>
              <a:rPr lang="en-US" sz="1600" dirty="0"/>
              <a:t>Time</a:t>
            </a:r>
          </a:p>
        </p:txBody>
      </p:sp>
      <p:grpSp>
        <p:nvGrpSpPr>
          <p:cNvPr id="76" name="Group 75"/>
          <p:cNvGrpSpPr/>
          <p:nvPr/>
        </p:nvGrpSpPr>
        <p:grpSpPr>
          <a:xfrm>
            <a:off x="3763222" y="4089707"/>
            <a:ext cx="945242" cy="358579"/>
            <a:chOff x="3061719" y="3764399"/>
            <a:chExt cx="1352438" cy="358579"/>
          </a:xfrm>
        </p:grpSpPr>
        <p:sp>
          <p:nvSpPr>
            <p:cNvPr id="62" name="Left-Right Arrow 61"/>
            <p:cNvSpPr/>
            <p:nvPr/>
          </p:nvSpPr>
          <p:spPr>
            <a:xfrm>
              <a:off x="3061719" y="3764399"/>
              <a:ext cx="1352438"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3167463" y="3789800"/>
              <a:ext cx="1165558" cy="307777"/>
            </a:xfrm>
            <a:prstGeom prst="rect">
              <a:avLst/>
            </a:prstGeom>
            <a:noFill/>
          </p:spPr>
          <p:txBody>
            <a:bodyPr wrap="square" rtlCol="0">
              <a:spAutoFit/>
            </a:bodyPr>
            <a:lstStyle/>
            <a:p>
              <a:pPr algn="ctr"/>
              <a:r>
                <a:rPr lang="en-US" sz="1400" dirty="0">
                  <a:solidFill>
                    <a:srgbClr val="3E578E"/>
                  </a:solidFill>
                </a:rPr>
                <a:t>3-5 </a:t>
              </a:r>
              <a:r>
                <a:rPr lang="en-US" sz="1400" dirty="0" err="1">
                  <a:solidFill>
                    <a:srgbClr val="3E578E"/>
                  </a:solidFill>
                </a:rPr>
                <a:t>hrs</a:t>
              </a:r>
              <a:endParaRPr lang="en-US" sz="1400" dirty="0">
                <a:solidFill>
                  <a:srgbClr val="3E578E"/>
                </a:solidFill>
              </a:endParaRPr>
            </a:p>
          </p:txBody>
        </p:sp>
      </p:grpSp>
      <p:grpSp>
        <p:nvGrpSpPr>
          <p:cNvPr id="79" name="Group 78"/>
          <p:cNvGrpSpPr/>
          <p:nvPr/>
        </p:nvGrpSpPr>
        <p:grpSpPr>
          <a:xfrm>
            <a:off x="7900040" y="4100437"/>
            <a:ext cx="672970" cy="358579"/>
            <a:chOff x="7133836" y="3764399"/>
            <a:chExt cx="672970" cy="358579"/>
          </a:xfrm>
        </p:grpSpPr>
        <p:sp>
          <p:nvSpPr>
            <p:cNvPr id="64" name="Left-Right Arrow 63"/>
            <p:cNvSpPr/>
            <p:nvPr/>
          </p:nvSpPr>
          <p:spPr>
            <a:xfrm>
              <a:off x="7133836" y="3764399"/>
              <a:ext cx="672970"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7203802" y="3789800"/>
              <a:ext cx="550909" cy="307777"/>
            </a:xfrm>
            <a:prstGeom prst="rect">
              <a:avLst/>
            </a:prstGeom>
            <a:noFill/>
          </p:spPr>
          <p:txBody>
            <a:bodyPr wrap="square" rtlCol="0">
              <a:spAutoFit/>
            </a:bodyPr>
            <a:lstStyle/>
            <a:p>
              <a:pPr algn="ctr"/>
              <a:r>
                <a:rPr lang="en-US" sz="1400" dirty="0">
                  <a:solidFill>
                    <a:srgbClr val="3E578E"/>
                  </a:solidFill>
                </a:rPr>
                <a:t>4 </a:t>
              </a:r>
              <a:r>
                <a:rPr lang="en-US" sz="1400" dirty="0" err="1">
                  <a:solidFill>
                    <a:srgbClr val="3E578E"/>
                  </a:solidFill>
                </a:rPr>
                <a:t>hrs</a:t>
              </a:r>
              <a:endParaRPr lang="en-US" sz="1400" dirty="0">
                <a:solidFill>
                  <a:srgbClr val="3E578E"/>
                </a:solidFill>
              </a:endParaRPr>
            </a:p>
          </p:txBody>
        </p:sp>
      </p:grpSp>
      <p:grpSp>
        <p:nvGrpSpPr>
          <p:cNvPr id="77" name="Group 76"/>
          <p:cNvGrpSpPr/>
          <p:nvPr/>
        </p:nvGrpSpPr>
        <p:grpSpPr>
          <a:xfrm>
            <a:off x="4935521" y="4101928"/>
            <a:ext cx="919065" cy="358579"/>
            <a:chOff x="4734702" y="3764399"/>
            <a:chExt cx="919065" cy="358579"/>
          </a:xfrm>
        </p:grpSpPr>
        <p:sp>
          <p:nvSpPr>
            <p:cNvPr id="66" name="Left-Right Arrow 65"/>
            <p:cNvSpPr/>
            <p:nvPr/>
          </p:nvSpPr>
          <p:spPr>
            <a:xfrm>
              <a:off x="4734702" y="3764399"/>
              <a:ext cx="919065"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4840446" y="3789800"/>
              <a:ext cx="732452" cy="307777"/>
            </a:xfrm>
            <a:prstGeom prst="rect">
              <a:avLst/>
            </a:prstGeom>
            <a:noFill/>
          </p:spPr>
          <p:txBody>
            <a:bodyPr wrap="square" rtlCol="0">
              <a:spAutoFit/>
            </a:bodyPr>
            <a:lstStyle/>
            <a:p>
              <a:pPr algn="ctr"/>
              <a:r>
                <a:rPr lang="en-US" sz="1400" dirty="0">
                  <a:solidFill>
                    <a:srgbClr val="3E578E"/>
                  </a:solidFill>
                </a:rPr>
                <a:t>5-6 </a:t>
              </a:r>
              <a:r>
                <a:rPr lang="en-US" sz="1400" dirty="0" err="1">
                  <a:solidFill>
                    <a:srgbClr val="3E578E"/>
                  </a:solidFill>
                </a:rPr>
                <a:t>hrs</a:t>
              </a:r>
              <a:endParaRPr lang="en-US" sz="1400" dirty="0">
                <a:solidFill>
                  <a:srgbClr val="3E578E"/>
                </a:solidFill>
              </a:endParaRPr>
            </a:p>
          </p:txBody>
        </p:sp>
      </p:grpSp>
      <p:grpSp>
        <p:nvGrpSpPr>
          <p:cNvPr id="78" name="Group 77"/>
          <p:cNvGrpSpPr/>
          <p:nvPr/>
        </p:nvGrpSpPr>
        <p:grpSpPr>
          <a:xfrm>
            <a:off x="5955256" y="4121257"/>
            <a:ext cx="606681" cy="358579"/>
            <a:chOff x="5868934" y="3764399"/>
            <a:chExt cx="1132794" cy="358579"/>
          </a:xfrm>
        </p:grpSpPr>
        <p:sp>
          <p:nvSpPr>
            <p:cNvPr id="68" name="Left-Right Arrow 67"/>
            <p:cNvSpPr/>
            <p:nvPr/>
          </p:nvSpPr>
          <p:spPr>
            <a:xfrm>
              <a:off x="5978593" y="3764399"/>
              <a:ext cx="919065"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5868934" y="3789799"/>
              <a:ext cx="1132794" cy="307777"/>
            </a:xfrm>
            <a:prstGeom prst="rect">
              <a:avLst/>
            </a:prstGeom>
            <a:noFill/>
          </p:spPr>
          <p:txBody>
            <a:bodyPr wrap="square" rtlCol="0">
              <a:spAutoFit/>
            </a:bodyPr>
            <a:lstStyle/>
            <a:p>
              <a:pPr algn="ctr"/>
              <a:r>
                <a:rPr lang="en-US" sz="1400" dirty="0">
                  <a:solidFill>
                    <a:srgbClr val="3E578E"/>
                  </a:solidFill>
                </a:rPr>
                <a:t>3 </a:t>
              </a:r>
              <a:r>
                <a:rPr lang="en-US" sz="1400" dirty="0" err="1">
                  <a:solidFill>
                    <a:srgbClr val="3E578E"/>
                  </a:solidFill>
                </a:rPr>
                <a:t>hrs</a:t>
              </a:r>
              <a:endParaRPr lang="en-US" sz="1400" dirty="0">
                <a:solidFill>
                  <a:srgbClr val="3E578E"/>
                </a:solidFill>
              </a:endParaRPr>
            </a:p>
          </p:txBody>
        </p:sp>
      </p:grpSp>
      <p:grpSp>
        <p:nvGrpSpPr>
          <p:cNvPr id="85" name="Group 84"/>
          <p:cNvGrpSpPr/>
          <p:nvPr/>
        </p:nvGrpSpPr>
        <p:grpSpPr>
          <a:xfrm>
            <a:off x="1185552" y="1871831"/>
            <a:ext cx="1603931" cy="1603931"/>
            <a:chOff x="407986" y="1775129"/>
            <a:chExt cx="1603931" cy="1603931"/>
          </a:xfrm>
        </p:grpSpPr>
        <p:pic>
          <p:nvPicPr>
            <p:cNvPr id="80" name="Picture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86" y="1775129"/>
              <a:ext cx="1603931" cy="1603931"/>
            </a:xfrm>
            <a:prstGeom prst="rect">
              <a:avLst/>
            </a:prstGeom>
          </p:spPr>
        </p:pic>
        <p:sp>
          <p:nvSpPr>
            <p:cNvPr id="70" name="TextBox 69"/>
            <p:cNvSpPr txBox="1"/>
            <p:nvPr/>
          </p:nvSpPr>
          <p:spPr>
            <a:xfrm>
              <a:off x="724759" y="2273543"/>
              <a:ext cx="970384" cy="646331"/>
            </a:xfrm>
            <a:prstGeom prst="rect">
              <a:avLst/>
            </a:prstGeom>
            <a:noFill/>
          </p:spPr>
          <p:txBody>
            <a:bodyPr wrap="square" rtlCol="0">
              <a:spAutoFit/>
            </a:bodyPr>
            <a:lstStyle/>
            <a:p>
              <a:pPr algn="ctr"/>
              <a:r>
                <a:rPr lang="en-US" b="1" dirty="0"/>
                <a:t>Day Shift</a:t>
              </a:r>
            </a:p>
          </p:txBody>
        </p:sp>
      </p:grpSp>
      <p:grpSp>
        <p:nvGrpSpPr>
          <p:cNvPr id="84" name="Group 83"/>
          <p:cNvGrpSpPr/>
          <p:nvPr/>
        </p:nvGrpSpPr>
        <p:grpSpPr>
          <a:xfrm>
            <a:off x="1307243" y="3707650"/>
            <a:ext cx="1589209" cy="1185795"/>
            <a:chOff x="454197" y="4552768"/>
            <a:chExt cx="1589209" cy="1185795"/>
          </a:xfrm>
        </p:grpSpPr>
        <p:pic>
          <p:nvPicPr>
            <p:cNvPr id="83" name="Picture 82"/>
            <p:cNvPicPr>
              <a:picLocks noChangeAspect="1"/>
            </p:cNvPicPr>
            <p:nvPr/>
          </p:nvPicPr>
          <p:blipFill>
            <a:blip r:embed="rId4"/>
            <a:stretch>
              <a:fillRect/>
            </a:stretch>
          </p:blipFill>
          <p:spPr>
            <a:xfrm>
              <a:off x="454197" y="4552768"/>
              <a:ext cx="1589209" cy="1185795"/>
            </a:xfrm>
            <a:prstGeom prst="rect">
              <a:avLst/>
            </a:prstGeom>
          </p:spPr>
        </p:pic>
        <p:sp>
          <p:nvSpPr>
            <p:cNvPr id="71" name="TextBox 70"/>
            <p:cNvSpPr txBox="1"/>
            <p:nvPr/>
          </p:nvSpPr>
          <p:spPr>
            <a:xfrm>
              <a:off x="592103" y="4860344"/>
              <a:ext cx="970384" cy="646331"/>
            </a:xfrm>
            <a:prstGeom prst="rect">
              <a:avLst/>
            </a:prstGeom>
            <a:noFill/>
          </p:spPr>
          <p:txBody>
            <a:bodyPr wrap="square" rtlCol="0">
              <a:spAutoFit/>
            </a:bodyPr>
            <a:lstStyle/>
            <a:p>
              <a:pPr algn="ctr"/>
              <a:r>
                <a:rPr lang="en-US" b="1" dirty="0">
                  <a:solidFill>
                    <a:schemeClr val="bg1"/>
                  </a:solidFill>
                </a:rPr>
                <a:t>Night Shift</a:t>
              </a:r>
            </a:p>
          </p:txBody>
        </p:sp>
      </p:grpSp>
      <p:sp>
        <p:nvSpPr>
          <p:cNvPr id="149" name="Rectangle 148"/>
          <p:cNvSpPr/>
          <p:nvPr/>
        </p:nvSpPr>
        <p:spPr>
          <a:xfrm>
            <a:off x="3666993" y="3237556"/>
            <a:ext cx="1874543" cy="282261"/>
          </a:xfrm>
          <a:prstGeom prst="rect">
            <a:avLst/>
          </a:prstGeom>
          <a:solidFill>
            <a:srgbClr val="FFC000">
              <a:alpha val="25000"/>
            </a:srgbClr>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6781122" y="3592848"/>
            <a:ext cx="1722969" cy="282261"/>
          </a:xfrm>
          <a:prstGeom prst="rect">
            <a:avLst/>
          </a:prstGeom>
          <a:solidFill>
            <a:srgbClr val="3E578E">
              <a:alpha val="25000"/>
            </a:srgbClr>
          </a:solid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165"/>
          <p:cNvSpPr/>
          <p:nvPr/>
        </p:nvSpPr>
        <p:spPr>
          <a:xfrm>
            <a:off x="5530804" y="1619473"/>
            <a:ext cx="421627" cy="3867667"/>
          </a:xfrm>
          <a:prstGeom prst="roundRect">
            <a:avLst/>
          </a:prstGeom>
          <a:solidFill>
            <a:srgbClr val="92D050">
              <a:alpha val="2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p:cNvSpPr txBox="1"/>
          <p:nvPr/>
        </p:nvSpPr>
        <p:spPr>
          <a:xfrm>
            <a:off x="5213491" y="5562062"/>
            <a:ext cx="1120452" cy="584775"/>
          </a:xfrm>
          <a:prstGeom prst="rect">
            <a:avLst/>
          </a:prstGeom>
          <a:noFill/>
        </p:spPr>
        <p:txBody>
          <a:bodyPr wrap="square" rtlCol="0">
            <a:spAutoFit/>
          </a:bodyPr>
          <a:lstStyle/>
          <a:p>
            <a:pPr algn="ctr"/>
            <a:r>
              <a:rPr lang="en-US" sz="1600" dirty="0"/>
              <a:t>Family/ Social Time</a:t>
            </a:r>
          </a:p>
        </p:txBody>
      </p:sp>
      <p:grpSp>
        <p:nvGrpSpPr>
          <p:cNvPr id="175" name="Group 174"/>
          <p:cNvGrpSpPr/>
          <p:nvPr/>
        </p:nvGrpSpPr>
        <p:grpSpPr>
          <a:xfrm>
            <a:off x="9292999" y="1880537"/>
            <a:ext cx="2185892" cy="3184891"/>
            <a:chOff x="9292999" y="1880537"/>
            <a:chExt cx="2185892" cy="3184891"/>
          </a:xfrm>
        </p:grpSpPr>
        <p:graphicFrame>
          <p:nvGraphicFramePr>
            <p:cNvPr id="165" name="Diagram 164"/>
            <p:cNvGraphicFramePr/>
            <p:nvPr>
              <p:extLst>
                <p:ext uri="{D42A27DB-BD31-4B8C-83A1-F6EECF244321}">
                  <p14:modId xmlns:p14="http://schemas.microsoft.com/office/powerpoint/2010/main" val="3531550506"/>
                </p:ext>
              </p:extLst>
            </p:nvPr>
          </p:nvGraphicFramePr>
          <p:xfrm>
            <a:off x="9484357" y="1880537"/>
            <a:ext cx="1994534" cy="31848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0" name="Rectangle 169"/>
            <p:cNvSpPr/>
            <p:nvPr/>
          </p:nvSpPr>
          <p:spPr>
            <a:xfrm>
              <a:off x="9292999" y="2088776"/>
              <a:ext cx="439572" cy="6544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TextBox 168"/>
            <p:cNvSpPr txBox="1"/>
            <p:nvPr/>
          </p:nvSpPr>
          <p:spPr>
            <a:xfrm>
              <a:off x="9331116" y="2008699"/>
              <a:ext cx="630229" cy="923330"/>
            </a:xfrm>
            <a:prstGeom prst="rect">
              <a:avLst/>
            </a:prstGeom>
            <a:noFill/>
          </p:spPr>
          <p:txBody>
            <a:bodyPr wrap="square" rtlCol="0">
              <a:spAutoFit/>
            </a:bodyPr>
            <a:lstStyle/>
            <a:p>
              <a:r>
                <a:rPr lang="en-US" sz="54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1</a:t>
              </a:r>
            </a:p>
          </p:txBody>
        </p:sp>
        <p:sp>
          <p:nvSpPr>
            <p:cNvPr id="173" name="TextBox 172"/>
            <p:cNvSpPr txBox="1"/>
            <p:nvPr/>
          </p:nvSpPr>
          <p:spPr>
            <a:xfrm>
              <a:off x="9306921" y="3012106"/>
              <a:ext cx="654424" cy="923330"/>
            </a:xfrm>
            <a:prstGeom prst="rect">
              <a:avLst/>
            </a:prstGeom>
            <a:noFill/>
          </p:spPr>
          <p:txBody>
            <a:bodyPr wrap="square" rtlCol="0">
              <a:spAutoFit/>
            </a:bodyPr>
            <a:lstStyle/>
            <a:p>
              <a:r>
                <a:rPr lang="en-US" sz="54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2</a:t>
              </a:r>
            </a:p>
          </p:txBody>
        </p:sp>
        <p:sp>
          <p:nvSpPr>
            <p:cNvPr id="174" name="TextBox 173"/>
            <p:cNvSpPr txBox="1"/>
            <p:nvPr/>
          </p:nvSpPr>
          <p:spPr>
            <a:xfrm>
              <a:off x="9306921" y="4023284"/>
              <a:ext cx="654424" cy="923330"/>
            </a:xfrm>
            <a:prstGeom prst="rect">
              <a:avLst/>
            </a:prstGeom>
            <a:noFill/>
          </p:spPr>
          <p:txBody>
            <a:bodyPr wrap="square" rtlCol="0">
              <a:spAutoFit/>
            </a:bodyPr>
            <a:lstStyle/>
            <a:p>
              <a:r>
                <a:rPr lang="en-US" sz="54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3</a:t>
              </a:r>
            </a:p>
          </p:txBody>
        </p:sp>
      </p:grpSp>
      <p:cxnSp>
        <p:nvCxnSpPr>
          <p:cNvPr id="82" name="Straight Connector 81"/>
          <p:cNvCxnSpPr/>
          <p:nvPr/>
        </p:nvCxnSpPr>
        <p:spPr>
          <a:xfrm>
            <a:off x="6581207" y="3926067"/>
            <a:ext cx="0" cy="671804"/>
          </a:xfrm>
          <a:prstGeom prst="line">
            <a:avLst/>
          </a:prstGeom>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6040809" y="4597871"/>
            <a:ext cx="1080796" cy="584775"/>
          </a:xfrm>
          <a:prstGeom prst="rect">
            <a:avLst/>
          </a:prstGeom>
          <a:noFill/>
        </p:spPr>
        <p:txBody>
          <a:bodyPr wrap="square" rtlCol="0">
            <a:spAutoFit/>
          </a:bodyPr>
          <a:lstStyle/>
          <a:p>
            <a:pPr algn="ctr"/>
            <a:r>
              <a:rPr lang="en-US" sz="1600" dirty="0"/>
              <a:t>Wake/</a:t>
            </a:r>
            <a:br>
              <a:rPr lang="en-US" sz="1600" dirty="0"/>
            </a:br>
            <a:r>
              <a:rPr lang="en-US" sz="1600" dirty="0"/>
              <a:t>Snack</a:t>
            </a:r>
          </a:p>
        </p:txBody>
      </p:sp>
      <p:grpSp>
        <p:nvGrpSpPr>
          <p:cNvPr id="87" name="Group 86"/>
          <p:cNvGrpSpPr/>
          <p:nvPr/>
        </p:nvGrpSpPr>
        <p:grpSpPr>
          <a:xfrm>
            <a:off x="6751427" y="4101927"/>
            <a:ext cx="919065" cy="358579"/>
            <a:chOff x="3905639" y="2598060"/>
            <a:chExt cx="919065" cy="358579"/>
          </a:xfrm>
        </p:grpSpPr>
        <p:sp>
          <p:nvSpPr>
            <p:cNvPr id="88" name="Left-Right Arrow 87"/>
            <p:cNvSpPr/>
            <p:nvPr/>
          </p:nvSpPr>
          <p:spPr>
            <a:xfrm>
              <a:off x="3905639" y="2598060"/>
              <a:ext cx="919065"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4011383" y="2623461"/>
              <a:ext cx="732452" cy="307777"/>
            </a:xfrm>
            <a:prstGeom prst="rect">
              <a:avLst/>
            </a:prstGeom>
            <a:noFill/>
          </p:spPr>
          <p:txBody>
            <a:bodyPr wrap="square" rtlCol="0">
              <a:spAutoFit/>
            </a:bodyPr>
            <a:lstStyle/>
            <a:p>
              <a:pPr algn="ctr"/>
              <a:r>
                <a:rPr lang="en-US" sz="1400" dirty="0">
                  <a:solidFill>
                    <a:srgbClr val="3E578E"/>
                  </a:solidFill>
                </a:rPr>
                <a:t>5-6 </a:t>
              </a:r>
              <a:r>
                <a:rPr lang="en-US" sz="1400" dirty="0" err="1">
                  <a:solidFill>
                    <a:srgbClr val="3E578E"/>
                  </a:solidFill>
                </a:rPr>
                <a:t>hrs</a:t>
              </a:r>
              <a:endParaRPr lang="en-US" sz="1400" dirty="0">
                <a:solidFill>
                  <a:srgbClr val="3E578E"/>
                </a:solidFill>
              </a:endParaRPr>
            </a:p>
          </p:txBody>
        </p:sp>
      </p:grpSp>
      <p:sp>
        <p:nvSpPr>
          <p:cNvPr id="90" name="Rectangle 89">
            <a:extLst>
              <a:ext uri="{FF2B5EF4-FFF2-40B4-BE49-F238E27FC236}">
                <a16:creationId xmlns:a16="http://schemas.microsoft.com/office/drawing/2014/main" id="{3C2F3348-D1E9-43A0-80C5-CE8DEAAF0F14}"/>
              </a:ext>
            </a:extLst>
          </p:cNvPr>
          <p:cNvSpPr/>
          <p:nvPr/>
        </p:nvSpPr>
        <p:spPr>
          <a:xfrm>
            <a:off x="9199404" y="1489641"/>
            <a:ext cx="2408032" cy="707886"/>
          </a:xfrm>
          <a:prstGeom prst="rect">
            <a:avLst/>
          </a:prstGeom>
          <a:noFill/>
        </p:spPr>
        <p:txBody>
          <a:bodyPr wrap="none" lIns="91440" tIns="45720" rIns="91440" bIns="45720">
            <a:spAutoFit/>
          </a:bodyPr>
          <a:lstStyle/>
          <a:p>
            <a:pPr algn="ctr"/>
            <a:r>
              <a:rPr lang="en-US" sz="4000" b="0" cap="none" spc="0" dirty="0">
                <a:ln w="0"/>
                <a:solidFill>
                  <a:srgbClr val="D2492A"/>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Guidelines</a:t>
            </a:r>
          </a:p>
        </p:txBody>
      </p:sp>
      <p:sp>
        <p:nvSpPr>
          <p:cNvPr id="91" name="Rectangle 90">
            <a:extLst>
              <a:ext uri="{FF2B5EF4-FFF2-40B4-BE49-F238E27FC236}">
                <a16:creationId xmlns:a16="http://schemas.microsoft.com/office/drawing/2014/main" id="{0E7F4C2D-FFA6-405B-A0B8-E5B94105F948}"/>
              </a:ext>
            </a:extLst>
          </p:cNvPr>
          <p:cNvSpPr/>
          <p:nvPr/>
        </p:nvSpPr>
        <p:spPr>
          <a:xfrm>
            <a:off x="9225973" y="1307939"/>
            <a:ext cx="2719095" cy="4259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74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166" grpId="0" animBg="1"/>
      <p:bldP spid="167" grpId="0"/>
      <p:bldP spid="86" grpId="0"/>
      <p:bldP spid="9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030E-A372-4BD3-8CC5-F68C0A1CC388}"/>
              </a:ext>
            </a:extLst>
          </p:cNvPr>
          <p:cNvSpPr>
            <a:spLocks noGrp="1"/>
          </p:cNvSpPr>
          <p:nvPr>
            <p:ph type="title"/>
          </p:nvPr>
        </p:nvSpPr>
        <p:spPr/>
        <p:txBody>
          <a:bodyPr>
            <a:normAutofit fontScale="90000"/>
          </a:bodyPr>
          <a:lstStyle/>
          <a:p>
            <a:r>
              <a:rPr lang="en-US" dirty="0"/>
              <a:t>Strategy #4</a:t>
            </a:r>
            <a:br>
              <a:rPr lang="en-US" dirty="0"/>
            </a:br>
            <a:r>
              <a:rPr lang="en-US" sz="2700" cap="all" dirty="0"/>
              <a:t>Take a nap</a:t>
            </a:r>
            <a:endParaRPr lang="en-US" dirty="0"/>
          </a:p>
        </p:txBody>
      </p:sp>
      <p:pic>
        <p:nvPicPr>
          <p:cNvPr id="9" name="Content Placeholder 8">
            <a:extLst>
              <a:ext uri="{FF2B5EF4-FFF2-40B4-BE49-F238E27FC236}">
                <a16:creationId xmlns:a16="http://schemas.microsoft.com/office/drawing/2014/main" id="{D49A8448-1C92-46CC-8502-2F89896B4BE8}"/>
              </a:ext>
            </a:extLst>
          </p:cNvPr>
          <p:cNvPicPr>
            <a:picLocks noGrp="1" noChangeAspect="1"/>
          </p:cNvPicPr>
          <p:nvPr>
            <p:ph sz="half" idx="1"/>
          </p:nvPr>
        </p:nvPicPr>
        <p:blipFill>
          <a:blip r:embed="rId2"/>
          <a:stretch>
            <a:fillRect/>
          </a:stretch>
        </p:blipFill>
        <p:spPr>
          <a:xfrm>
            <a:off x="1087456" y="1712300"/>
            <a:ext cx="5142419" cy="3428279"/>
          </a:xfrm>
          <a:prstGeom prst="rect">
            <a:avLst/>
          </a:prstGeom>
        </p:spPr>
      </p:pic>
      <p:sp>
        <p:nvSpPr>
          <p:cNvPr id="4" name="Slide Number Placeholder 3">
            <a:extLst>
              <a:ext uri="{FF2B5EF4-FFF2-40B4-BE49-F238E27FC236}">
                <a16:creationId xmlns:a16="http://schemas.microsoft.com/office/drawing/2014/main" id="{6B8DAC01-48C0-4DCA-BBF0-D8D78EB426E6}"/>
              </a:ext>
            </a:extLst>
          </p:cNvPr>
          <p:cNvSpPr>
            <a:spLocks noGrp="1"/>
          </p:cNvSpPr>
          <p:nvPr>
            <p:ph type="sldNum" sz="quarter" idx="12"/>
          </p:nvPr>
        </p:nvSpPr>
        <p:spPr/>
        <p:txBody>
          <a:bodyPr/>
          <a:lstStyle/>
          <a:p>
            <a:fld id="{20C916DC-B21F-42C8-BDC3-D172FB33DFF5}" type="slidenum">
              <a:rPr lang="en-US" smtClean="0"/>
              <a:pPr/>
              <a:t>36</a:t>
            </a:fld>
            <a:endParaRPr lang="en-US"/>
          </a:p>
        </p:txBody>
      </p:sp>
      <p:grpSp>
        <p:nvGrpSpPr>
          <p:cNvPr id="7" name="Group 6">
            <a:extLst>
              <a:ext uri="{FF2B5EF4-FFF2-40B4-BE49-F238E27FC236}">
                <a16:creationId xmlns:a16="http://schemas.microsoft.com/office/drawing/2014/main" id="{DA0A093A-C928-4FA9-9C01-3925BAC57A1B}"/>
              </a:ext>
            </a:extLst>
          </p:cNvPr>
          <p:cNvGrpSpPr/>
          <p:nvPr/>
        </p:nvGrpSpPr>
        <p:grpSpPr>
          <a:xfrm>
            <a:off x="6810696" y="1176987"/>
            <a:ext cx="4218622" cy="4629794"/>
            <a:chOff x="6810696" y="1176987"/>
            <a:chExt cx="4218622" cy="4629794"/>
          </a:xfrm>
        </p:grpSpPr>
        <p:sp>
          <p:nvSpPr>
            <p:cNvPr id="10" name="Rectangle 9">
              <a:extLst>
                <a:ext uri="{FF2B5EF4-FFF2-40B4-BE49-F238E27FC236}">
                  <a16:creationId xmlns:a16="http://schemas.microsoft.com/office/drawing/2014/main" id="{2E401662-67DE-4E63-B5B7-21F83436AFD3}"/>
                </a:ext>
              </a:extLst>
            </p:cNvPr>
            <p:cNvSpPr/>
            <p:nvPr/>
          </p:nvSpPr>
          <p:spPr>
            <a:xfrm>
              <a:off x="8371934" y="4640657"/>
              <a:ext cx="2657384" cy="862130"/>
            </a:xfrm>
            <a:prstGeom prst="rect">
              <a:avLst/>
            </a:prstGeom>
            <a:solidFill>
              <a:schemeClr val="bg1"/>
            </a:solidFill>
            <a:ln w="25400">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09D5E85-3231-4DD9-A398-5EBA870C8437}"/>
                </a:ext>
              </a:extLst>
            </p:cNvPr>
            <p:cNvSpPr/>
            <p:nvPr/>
          </p:nvSpPr>
          <p:spPr>
            <a:xfrm>
              <a:off x="8037563" y="4418836"/>
              <a:ext cx="756051" cy="985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6B0A18-FADF-4701-A593-31EE1FB43175}"/>
                </a:ext>
              </a:extLst>
            </p:cNvPr>
            <p:cNvSpPr/>
            <p:nvPr/>
          </p:nvSpPr>
          <p:spPr>
            <a:xfrm>
              <a:off x="8336638" y="3162062"/>
              <a:ext cx="2657384" cy="862130"/>
            </a:xfrm>
            <a:prstGeom prst="rect">
              <a:avLst/>
            </a:prstGeom>
            <a:solidFill>
              <a:schemeClr val="bg1"/>
            </a:solidFill>
            <a:ln w="25400">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3925606-6CDD-4B63-98AF-61CC72F9EBB6}"/>
                </a:ext>
              </a:extLst>
            </p:cNvPr>
            <p:cNvSpPr/>
            <p:nvPr/>
          </p:nvSpPr>
          <p:spPr>
            <a:xfrm>
              <a:off x="8037563" y="2933700"/>
              <a:ext cx="756051" cy="985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386C02-E6A1-49A2-9F33-765A8A9112F8}"/>
                </a:ext>
              </a:extLst>
            </p:cNvPr>
            <p:cNvSpPr/>
            <p:nvPr/>
          </p:nvSpPr>
          <p:spPr>
            <a:xfrm>
              <a:off x="8334244" y="1683467"/>
              <a:ext cx="2657384" cy="862130"/>
            </a:xfrm>
            <a:prstGeom prst="rect">
              <a:avLst/>
            </a:prstGeom>
            <a:solidFill>
              <a:schemeClr val="bg1"/>
            </a:solidFill>
            <a:ln w="25400">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03F521F-0557-4735-8817-6FD3C3760EB0}"/>
                </a:ext>
              </a:extLst>
            </p:cNvPr>
            <p:cNvSpPr/>
            <p:nvPr/>
          </p:nvSpPr>
          <p:spPr>
            <a:xfrm>
              <a:off x="8037563" y="1439238"/>
              <a:ext cx="756051" cy="9854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803646C-EBD8-4685-B709-B467AC44B645}"/>
                </a:ext>
              </a:extLst>
            </p:cNvPr>
            <p:cNvSpPr txBox="1"/>
            <p:nvPr/>
          </p:nvSpPr>
          <p:spPr>
            <a:xfrm>
              <a:off x="7941672" y="2804644"/>
              <a:ext cx="894051" cy="1323439"/>
            </a:xfrm>
            <a:prstGeom prst="rect">
              <a:avLst/>
            </a:prstGeom>
            <a:noFill/>
          </p:spPr>
          <p:txBody>
            <a:bodyPr wrap="square" rtlCol="0">
              <a:spAutoFit/>
            </a:bodyPr>
            <a:lstStyle/>
            <a:p>
              <a:r>
                <a:rPr lang="en-US" sz="80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2</a:t>
              </a:r>
            </a:p>
          </p:txBody>
        </p:sp>
        <p:sp>
          <p:nvSpPr>
            <p:cNvPr id="17" name="Rectangle 16">
              <a:extLst>
                <a:ext uri="{FF2B5EF4-FFF2-40B4-BE49-F238E27FC236}">
                  <a16:creationId xmlns:a16="http://schemas.microsoft.com/office/drawing/2014/main" id="{6452BD12-AD10-48F7-8BE9-2DC0A6208670}"/>
                </a:ext>
              </a:extLst>
            </p:cNvPr>
            <p:cNvSpPr/>
            <p:nvPr/>
          </p:nvSpPr>
          <p:spPr>
            <a:xfrm>
              <a:off x="8037563" y="4436316"/>
              <a:ext cx="668155" cy="926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F9D1410-4950-4FAC-A8CF-8202ECBE9EEB}"/>
                </a:ext>
              </a:extLst>
            </p:cNvPr>
            <p:cNvSpPr txBox="1"/>
            <p:nvPr/>
          </p:nvSpPr>
          <p:spPr>
            <a:xfrm>
              <a:off x="7941673" y="4260149"/>
              <a:ext cx="654424" cy="1323439"/>
            </a:xfrm>
            <a:prstGeom prst="rect">
              <a:avLst/>
            </a:prstGeom>
            <a:noFill/>
          </p:spPr>
          <p:txBody>
            <a:bodyPr wrap="square" rtlCol="0">
              <a:spAutoFit/>
            </a:bodyPr>
            <a:lstStyle/>
            <a:p>
              <a:r>
                <a:rPr lang="en-US" sz="80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3</a:t>
              </a:r>
            </a:p>
          </p:txBody>
        </p:sp>
        <p:sp>
          <p:nvSpPr>
            <p:cNvPr id="19" name="Rectangle 18">
              <a:extLst>
                <a:ext uri="{FF2B5EF4-FFF2-40B4-BE49-F238E27FC236}">
                  <a16:creationId xmlns:a16="http://schemas.microsoft.com/office/drawing/2014/main" id="{624DD473-6676-4A31-9A50-3F1965EDEAA8}"/>
                </a:ext>
              </a:extLst>
            </p:cNvPr>
            <p:cNvSpPr/>
            <p:nvPr/>
          </p:nvSpPr>
          <p:spPr>
            <a:xfrm rot="16200000">
              <a:off x="5157519" y="2830164"/>
              <a:ext cx="4629794" cy="1323439"/>
            </a:xfrm>
            <a:prstGeom prst="rect">
              <a:avLst/>
            </a:prstGeom>
            <a:noFill/>
          </p:spPr>
          <p:txBody>
            <a:bodyPr wrap="none" lIns="91440" tIns="45720" rIns="91440" bIns="45720">
              <a:spAutoFit/>
            </a:bodyPr>
            <a:lstStyle/>
            <a:p>
              <a:pPr algn="ctr"/>
              <a:r>
                <a:rPr lang="en-US" sz="8000" b="0" cap="none" spc="0" dirty="0">
                  <a:ln w="0"/>
                  <a:solidFill>
                    <a:srgbClr val="D2492A"/>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Guidelines</a:t>
              </a:r>
            </a:p>
          </p:txBody>
        </p:sp>
        <p:sp>
          <p:nvSpPr>
            <p:cNvPr id="20" name="TextBox 19">
              <a:extLst>
                <a:ext uri="{FF2B5EF4-FFF2-40B4-BE49-F238E27FC236}">
                  <a16:creationId xmlns:a16="http://schemas.microsoft.com/office/drawing/2014/main" id="{DCFA24C8-0753-45EC-97AB-CFD143413B7C}"/>
                </a:ext>
              </a:extLst>
            </p:cNvPr>
            <p:cNvSpPr txBox="1"/>
            <p:nvPr/>
          </p:nvSpPr>
          <p:spPr>
            <a:xfrm>
              <a:off x="7972337" y="1364720"/>
              <a:ext cx="593097" cy="1323439"/>
            </a:xfrm>
            <a:prstGeom prst="rect">
              <a:avLst/>
            </a:prstGeom>
            <a:noFill/>
          </p:spPr>
          <p:txBody>
            <a:bodyPr wrap="square" rtlCol="0">
              <a:spAutoFit/>
            </a:bodyPr>
            <a:lstStyle/>
            <a:p>
              <a:r>
                <a:rPr lang="en-US" sz="80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1</a:t>
              </a:r>
            </a:p>
          </p:txBody>
        </p:sp>
        <p:sp>
          <p:nvSpPr>
            <p:cNvPr id="21" name="TextBox 20">
              <a:extLst>
                <a:ext uri="{FF2B5EF4-FFF2-40B4-BE49-F238E27FC236}">
                  <a16:creationId xmlns:a16="http://schemas.microsoft.com/office/drawing/2014/main" id="{DCBA0C3F-455B-4B0E-9AE7-0ECEC3FF1766}"/>
                </a:ext>
              </a:extLst>
            </p:cNvPr>
            <p:cNvSpPr txBox="1"/>
            <p:nvPr/>
          </p:nvSpPr>
          <p:spPr>
            <a:xfrm>
              <a:off x="8866493" y="1787419"/>
              <a:ext cx="2162822" cy="646331"/>
            </a:xfrm>
            <a:prstGeom prst="rect">
              <a:avLst/>
            </a:prstGeom>
            <a:noFill/>
          </p:spPr>
          <p:txBody>
            <a:bodyPr wrap="square" rtlCol="0">
              <a:spAutoFit/>
            </a:bodyPr>
            <a:lstStyle/>
            <a:p>
              <a:r>
                <a:rPr lang="en-US" dirty="0"/>
                <a:t>5-6 hours between meals</a:t>
              </a:r>
            </a:p>
          </p:txBody>
        </p:sp>
        <p:sp>
          <p:nvSpPr>
            <p:cNvPr id="22" name="TextBox 21">
              <a:extLst>
                <a:ext uri="{FF2B5EF4-FFF2-40B4-BE49-F238E27FC236}">
                  <a16:creationId xmlns:a16="http://schemas.microsoft.com/office/drawing/2014/main" id="{4E9A8705-E9D4-43ED-AE45-CED8A9BB8ED5}"/>
                </a:ext>
              </a:extLst>
            </p:cNvPr>
            <p:cNvSpPr txBox="1"/>
            <p:nvPr/>
          </p:nvSpPr>
          <p:spPr>
            <a:xfrm>
              <a:off x="8866493" y="3261668"/>
              <a:ext cx="2162823" cy="646331"/>
            </a:xfrm>
            <a:prstGeom prst="rect">
              <a:avLst/>
            </a:prstGeom>
            <a:noFill/>
          </p:spPr>
          <p:txBody>
            <a:bodyPr wrap="square" rtlCol="0">
              <a:spAutoFit/>
            </a:bodyPr>
            <a:lstStyle/>
            <a:p>
              <a:r>
                <a:rPr lang="en-US" dirty="0"/>
                <a:t>4 hours between last meal and bedtime</a:t>
              </a:r>
            </a:p>
          </p:txBody>
        </p:sp>
        <p:sp>
          <p:nvSpPr>
            <p:cNvPr id="23" name="TextBox 22">
              <a:extLst>
                <a:ext uri="{FF2B5EF4-FFF2-40B4-BE49-F238E27FC236}">
                  <a16:creationId xmlns:a16="http://schemas.microsoft.com/office/drawing/2014/main" id="{FF2D6C81-D76A-47ED-A13D-552046DB774B}"/>
                </a:ext>
              </a:extLst>
            </p:cNvPr>
            <p:cNvSpPr txBox="1"/>
            <p:nvPr/>
          </p:nvSpPr>
          <p:spPr>
            <a:xfrm>
              <a:off x="8866493" y="4610057"/>
              <a:ext cx="2153931" cy="923330"/>
            </a:xfrm>
            <a:prstGeom prst="rect">
              <a:avLst/>
            </a:prstGeom>
            <a:noFill/>
          </p:spPr>
          <p:txBody>
            <a:bodyPr wrap="square" rtlCol="0">
              <a:spAutoFit/>
            </a:bodyPr>
            <a:lstStyle/>
            <a:p>
              <a:r>
                <a:rPr lang="en-US" dirty="0"/>
                <a:t>8 hours of sleep in a 6-7 hour block plus a 1-2 hour nap </a:t>
              </a:r>
            </a:p>
          </p:txBody>
        </p:sp>
      </p:grpSp>
    </p:spTree>
    <p:extLst>
      <p:ext uri="{BB962C8B-B14F-4D97-AF65-F5344CB8AC3E}">
        <p14:creationId xmlns:p14="http://schemas.microsoft.com/office/powerpoint/2010/main" val="2983102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kumimoji="0" lang="en-US"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rPr>
              <a:t>Strategy #4</a:t>
            </a:r>
            <a:br>
              <a:rPr kumimoji="0" lang="en-US" sz="35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rPr>
            </a:br>
            <a:r>
              <a:rPr kumimoji="0" lang="en-US" sz="2700" b="0" i="0" u="none" strike="noStrike" kern="1200" cap="all" spc="-50" normalizeH="0" baseline="0" noProof="0" dirty="0">
                <a:ln>
                  <a:noFill/>
                </a:ln>
                <a:solidFill>
                  <a:prstClr val="black">
                    <a:lumMod val="75000"/>
                    <a:lumOff val="25000"/>
                  </a:prstClr>
                </a:solidFill>
                <a:effectLst/>
                <a:uLnTx/>
                <a:uFillTx/>
                <a:latin typeface="Calibri Light" panose="020F0302020204030204"/>
                <a:ea typeface="+mj-ea"/>
                <a:cs typeface="+mj-cs"/>
              </a:rPr>
              <a:t>take a nap</a:t>
            </a:r>
            <a:endParaRPr lang="en-US" sz="2700" dirty="0"/>
          </a:p>
        </p:txBody>
      </p:sp>
      <p:sp>
        <p:nvSpPr>
          <p:cNvPr id="4" name="Slide Number Placeholder 3"/>
          <p:cNvSpPr>
            <a:spLocks noGrp="1"/>
          </p:cNvSpPr>
          <p:nvPr>
            <p:ph type="sldNum" sz="quarter" idx="12"/>
          </p:nvPr>
        </p:nvSpPr>
        <p:spPr/>
        <p:txBody>
          <a:bodyPr/>
          <a:lstStyle/>
          <a:p>
            <a:fld id="{20C916DC-B21F-42C8-BDC3-D172FB33DFF5}" type="slidenum">
              <a:rPr lang="en-US" smtClean="0"/>
              <a:pPr/>
              <a:t>37</a:t>
            </a:fld>
            <a:endParaRPr lang="en-US"/>
          </a:p>
        </p:txBody>
      </p:sp>
      <p:sp>
        <p:nvSpPr>
          <p:cNvPr id="6" name="Arrow: U-Turn 5">
            <a:extLst>
              <a:ext uri="{FF2B5EF4-FFF2-40B4-BE49-F238E27FC236}">
                <a16:creationId xmlns:a16="http://schemas.microsoft.com/office/drawing/2014/main" id="{B6F61045-0BA9-423A-B795-8A9FACEDD940}"/>
              </a:ext>
            </a:extLst>
          </p:cNvPr>
          <p:cNvSpPr/>
          <p:nvPr/>
        </p:nvSpPr>
        <p:spPr>
          <a:xfrm>
            <a:off x="4257919" y="1150821"/>
            <a:ext cx="3808060" cy="2691034"/>
          </a:xfrm>
          <a:prstGeom prst="uturnArrow">
            <a:avLst/>
          </a:prstGeom>
          <a:gradFill>
            <a:gsLst>
              <a:gs pos="0">
                <a:schemeClr val="bg2"/>
              </a:gs>
              <a:gs pos="50000">
                <a:srgbClr val="91A4CF"/>
              </a:gs>
              <a:gs pos="96000">
                <a:srgbClr val="3E578E"/>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Arrow: U-Turn 6">
            <a:extLst>
              <a:ext uri="{FF2B5EF4-FFF2-40B4-BE49-F238E27FC236}">
                <a16:creationId xmlns:a16="http://schemas.microsoft.com/office/drawing/2014/main" id="{78A96416-BE0E-4695-9B43-EDE2FD649ACA}"/>
              </a:ext>
            </a:extLst>
          </p:cNvPr>
          <p:cNvSpPr/>
          <p:nvPr/>
        </p:nvSpPr>
        <p:spPr>
          <a:xfrm rot="10800000">
            <a:off x="3913124" y="3417922"/>
            <a:ext cx="3808059" cy="2691034"/>
          </a:xfrm>
          <a:prstGeom prst="uturnArrow">
            <a:avLst/>
          </a:prstGeom>
          <a:gradFill>
            <a:gsLst>
              <a:gs pos="0">
                <a:srgbClr val="21314D"/>
              </a:gs>
              <a:gs pos="50000">
                <a:srgbClr val="3E578E"/>
              </a:gs>
              <a:gs pos="96000">
                <a:srgbClr val="91A4C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2C498B54-8984-4820-B9BD-F3D5735BEE10}"/>
              </a:ext>
            </a:extLst>
          </p:cNvPr>
          <p:cNvSpPr txBox="1"/>
          <p:nvPr/>
        </p:nvSpPr>
        <p:spPr>
          <a:xfrm>
            <a:off x="1107412" y="1150821"/>
            <a:ext cx="1224014" cy="646331"/>
          </a:xfrm>
          <a:prstGeom prst="rect">
            <a:avLst/>
          </a:prstGeom>
          <a:noFill/>
        </p:spPr>
        <p:txBody>
          <a:bodyPr wrap="square" rtlCol="0">
            <a:spAutoFit/>
          </a:bodyPr>
          <a:lstStyle/>
          <a:p>
            <a:pPr algn="ctr"/>
            <a:r>
              <a:rPr lang="en-US" dirty="0">
                <a:solidFill>
                  <a:schemeClr val="tx1">
                    <a:lumMod val="75000"/>
                    <a:lumOff val="25000"/>
                  </a:schemeClr>
                </a:solidFill>
              </a:rPr>
              <a:t>Light </a:t>
            </a:r>
          </a:p>
          <a:p>
            <a:pPr algn="ctr"/>
            <a:r>
              <a:rPr lang="en-US" dirty="0">
                <a:solidFill>
                  <a:schemeClr val="tx1">
                    <a:lumMod val="75000"/>
                    <a:lumOff val="25000"/>
                  </a:schemeClr>
                </a:solidFill>
              </a:rPr>
              <a:t>Sleep</a:t>
            </a:r>
          </a:p>
        </p:txBody>
      </p:sp>
      <p:sp>
        <p:nvSpPr>
          <p:cNvPr id="10" name="TextBox 9">
            <a:extLst>
              <a:ext uri="{FF2B5EF4-FFF2-40B4-BE49-F238E27FC236}">
                <a16:creationId xmlns:a16="http://schemas.microsoft.com/office/drawing/2014/main" id="{6DCF75A5-AC77-4D42-B328-12AED6C2F6BD}"/>
              </a:ext>
            </a:extLst>
          </p:cNvPr>
          <p:cNvSpPr txBox="1"/>
          <p:nvPr/>
        </p:nvSpPr>
        <p:spPr>
          <a:xfrm>
            <a:off x="1097787" y="5462625"/>
            <a:ext cx="1243264" cy="646331"/>
          </a:xfrm>
          <a:prstGeom prst="rect">
            <a:avLst/>
          </a:prstGeom>
          <a:noFill/>
        </p:spPr>
        <p:txBody>
          <a:bodyPr wrap="square" rtlCol="0">
            <a:spAutoFit/>
          </a:bodyPr>
          <a:lstStyle/>
          <a:p>
            <a:pPr algn="ctr"/>
            <a:r>
              <a:rPr lang="en-US" dirty="0">
                <a:solidFill>
                  <a:schemeClr val="tx1">
                    <a:lumMod val="75000"/>
                    <a:lumOff val="25000"/>
                  </a:schemeClr>
                </a:solidFill>
              </a:rPr>
              <a:t>Deep </a:t>
            </a:r>
          </a:p>
          <a:p>
            <a:pPr algn="ctr"/>
            <a:r>
              <a:rPr lang="en-US" dirty="0">
                <a:solidFill>
                  <a:schemeClr val="tx1">
                    <a:lumMod val="75000"/>
                    <a:lumOff val="25000"/>
                  </a:schemeClr>
                </a:solidFill>
              </a:rPr>
              <a:t>Sleep</a:t>
            </a:r>
          </a:p>
        </p:txBody>
      </p:sp>
      <p:sp>
        <p:nvSpPr>
          <p:cNvPr id="20" name="TextBox 19">
            <a:extLst>
              <a:ext uri="{FF2B5EF4-FFF2-40B4-BE49-F238E27FC236}">
                <a16:creationId xmlns:a16="http://schemas.microsoft.com/office/drawing/2014/main" id="{2869E9CF-93AD-45E4-84AC-E38250E00040}"/>
              </a:ext>
            </a:extLst>
          </p:cNvPr>
          <p:cNvSpPr txBox="1"/>
          <p:nvPr/>
        </p:nvSpPr>
        <p:spPr>
          <a:xfrm>
            <a:off x="7028164" y="2409824"/>
            <a:ext cx="693019" cy="584775"/>
          </a:xfrm>
          <a:prstGeom prst="rect">
            <a:avLst/>
          </a:prstGeom>
          <a:noFill/>
        </p:spPr>
        <p:txBody>
          <a:bodyPr wrap="square" rtlCol="0">
            <a:spAutoFit/>
          </a:bodyPr>
          <a:lstStyle/>
          <a:p>
            <a:pPr algn="ctr"/>
            <a:r>
              <a:rPr lang="en-US" dirty="0"/>
              <a:t>15</a:t>
            </a:r>
          </a:p>
          <a:p>
            <a:pPr algn="ctr"/>
            <a:r>
              <a:rPr lang="en-US" sz="1400" dirty="0"/>
              <a:t>MIN</a:t>
            </a:r>
          </a:p>
        </p:txBody>
      </p:sp>
      <p:sp>
        <p:nvSpPr>
          <p:cNvPr id="25" name="TextBox 24">
            <a:extLst>
              <a:ext uri="{FF2B5EF4-FFF2-40B4-BE49-F238E27FC236}">
                <a16:creationId xmlns:a16="http://schemas.microsoft.com/office/drawing/2014/main" id="{75368AF6-6768-4FE5-A660-C737392478F9}"/>
              </a:ext>
            </a:extLst>
          </p:cNvPr>
          <p:cNvSpPr txBox="1"/>
          <p:nvPr/>
        </p:nvSpPr>
        <p:spPr>
          <a:xfrm>
            <a:off x="7028164" y="4471051"/>
            <a:ext cx="693019" cy="584775"/>
          </a:xfrm>
          <a:prstGeom prst="rect">
            <a:avLst/>
          </a:prstGeom>
          <a:noFill/>
        </p:spPr>
        <p:txBody>
          <a:bodyPr wrap="square" rtlCol="0">
            <a:spAutoFit/>
          </a:bodyPr>
          <a:lstStyle/>
          <a:p>
            <a:pPr algn="ctr"/>
            <a:r>
              <a:rPr lang="en-US" dirty="0">
                <a:solidFill>
                  <a:schemeClr val="bg1"/>
                </a:solidFill>
              </a:rPr>
              <a:t>30</a:t>
            </a:r>
          </a:p>
          <a:p>
            <a:pPr algn="ctr"/>
            <a:r>
              <a:rPr lang="en-US" sz="1400" dirty="0">
                <a:solidFill>
                  <a:schemeClr val="bg1"/>
                </a:solidFill>
              </a:rPr>
              <a:t>MIN</a:t>
            </a:r>
          </a:p>
        </p:txBody>
      </p:sp>
      <p:sp>
        <p:nvSpPr>
          <p:cNvPr id="27" name="TextBox 26">
            <a:extLst>
              <a:ext uri="{FF2B5EF4-FFF2-40B4-BE49-F238E27FC236}">
                <a16:creationId xmlns:a16="http://schemas.microsoft.com/office/drawing/2014/main" id="{EA8CAD12-214E-4700-8573-3E098F631ED9}"/>
              </a:ext>
            </a:extLst>
          </p:cNvPr>
          <p:cNvSpPr txBox="1"/>
          <p:nvPr/>
        </p:nvSpPr>
        <p:spPr>
          <a:xfrm>
            <a:off x="4259080" y="4475980"/>
            <a:ext cx="693019" cy="584775"/>
          </a:xfrm>
          <a:prstGeom prst="rect">
            <a:avLst/>
          </a:prstGeom>
          <a:noFill/>
        </p:spPr>
        <p:txBody>
          <a:bodyPr wrap="square" rtlCol="0">
            <a:spAutoFit/>
          </a:bodyPr>
          <a:lstStyle/>
          <a:p>
            <a:pPr algn="ctr"/>
            <a:r>
              <a:rPr lang="en-US" dirty="0">
                <a:solidFill>
                  <a:schemeClr val="bg1"/>
                </a:solidFill>
              </a:rPr>
              <a:t>60</a:t>
            </a:r>
          </a:p>
          <a:p>
            <a:pPr algn="ctr"/>
            <a:r>
              <a:rPr lang="en-US" sz="1400" dirty="0">
                <a:solidFill>
                  <a:schemeClr val="bg1"/>
                </a:solidFill>
              </a:rPr>
              <a:t>MIN</a:t>
            </a:r>
          </a:p>
        </p:txBody>
      </p:sp>
      <p:sp>
        <p:nvSpPr>
          <p:cNvPr id="28" name="TextBox 27">
            <a:extLst>
              <a:ext uri="{FF2B5EF4-FFF2-40B4-BE49-F238E27FC236}">
                <a16:creationId xmlns:a16="http://schemas.microsoft.com/office/drawing/2014/main" id="{3F64E438-1D9E-4546-AC9D-51A290479211}"/>
              </a:ext>
            </a:extLst>
          </p:cNvPr>
          <p:cNvSpPr txBox="1"/>
          <p:nvPr/>
        </p:nvSpPr>
        <p:spPr>
          <a:xfrm>
            <a:off x="5674101" y="1212377"/>
            <a:ext cx="693019" cy="584775"/>
          </a:xfrm>
          <a:prstGeom prst="rect">
            <a:avLst/>
          </a:prstGeom>
          <a:noFill/>
        </p:spPr>
        <p:txBody>
          <a:bodyPr wrap="square" rtlCol="0">
            <a:spAutoFit/>
          </a:bodyPr>
          <a:lstStyle/>
          <a:p>
            <a:pPr algn="ctr"/>
            <a:r>
              <a:rPr lang="en-US" dirty="0"/>
              <a:t>90</a:t>
            </a:r>
            <a:endParaRPr lang="en-US" sz="1400" dirty="0"/>
          </a:p>
          <a:p>
            <a:pPr algn="ctr"/>
            <a:r>
              <a:rPr lang="en-US" sz="1400" dirty="0"/>
              <a:t>MIN</a:t>
            </a:r>
          </a:p>
        </p:txBody>
      </p:sp>
      <p:cxnSp>
        <p:nvCxnSpPr>
          <p:cNvPr id="12" name="Straight Connector 11">
            <a:extLst>
              <a:ext uri="{FF2B5EF4-FFF2-40B4-BE49-F238E27FC236}">
                <a16:creationId xmlns:a16="http://schemas.microsoft.com/office/drawing/2014/main" id="{2995F4E6-23DC-4A1B-83EE-4FEBFC88FBD7}"/>
              </a:ext>
            </a:extLst>
          </p:cNvPr>
          <p:cNvCxnSpPr>
            <a:cxnSpLocks/>
          </p:cNvCxnSpPr>
          <p:nvPr/>
        </p:nvCxnSpPr>
        <p:spPr>
          <a:xfrm>
            <a:off x="3117903" y="3628724"/>
            <a:ext cx="5987605" cy="0"/>
          </a:xfrm>
          <a:prstGeom prst="line">
            <a:avLst/>
          </a:prstGeom>
          <a:ln w="25400">
            <a:solidFill>
              <a:srgbClr val="D2492A"/>
            </a:solidFill>
            <a:prstDash val="dash"/>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771AFBB4-A94B-4618-96B5-03237D7A4D6F}"/>
              </a:ext>
            </a:extLst>
          </p:cNvPr>
          <p:cNvSpPr/>
          <p:nvPr/>
        </p:nvSpPr>
        <p:spPr>
          <a:xfrm>
            <a:off x="2202979" y="1150821"/>
            <a:ext cx="463394" cy="4958135"/>
          </a:xfrm>
          <a:prstGeom prst="roundRect">
            <a:avLst/>
          </a:prstGeom>
          <a:gradFill>
            <a:gsLst>
              <a:gs pos="0">
                <a:schemeClr val="bg2"/>
              </a:gs>
              <a:gs pos="33000">
                <a:srgbClr val="91A4CF"/>
              </a:gs>
              <a:gs pos="68000">
                <a:srgbClr val="3E578E"/>
              </a:gs>
              <a:gs pos="100000">
                <a:srgbClr val="21314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708C0D5-BC11-4CED-9228-37A05B5419D2}"/>
              </a:ext>
            </a:extLst>
          </p:cNvPr>
          <p:cNvSpPr txBox="1"/>
          <p:nvPr/>
        </p:nvSpPr>
        <p:spPr>
          <a:xfrm>
            <a:off x="5643621" y="5521853"/>
            <a:ext cx="693019" cy="584775"/>
          </a:xfrm>
          <a:prstGeom prst="rect">
            <a:avLst/>
          </a:prstGeom>
          <a:noFill/>
        </p:spPr>
        <p:txBody>
          <a:bodyPr wrap="square" rtlCol="0">
            <a:spAutoFit/>
          </a:bodyPr>
          <a:lstStyle/>
          <a:p>
            <a:pPr algn="ctr"/>
            <a:r>
              <a:rPr lang="en-US" dirty="0">
                <a:solidFill>
                  <a:schemeClr val="bg1"/>
                </a:solidFill>
              </a:rPr>
              <a:t>45</a:t>
            </a:r>
          </a:p>
          <a:p>
            <a:pPr algn="ctr"/>
            <a:r>
              <a:rPr lang="en-US" sz="1400" dirty="0">
                <a:solidFill>
                  <a:schemeClr val="bg1"/>
                </a:solidFill>
              </a:rPr>
              <a:t>MIN</a:t>
            </a:r>
          </a:p>
        </p:txBody>
      </p:sp>
      <p:sp>
        <p:nvSpPr>
          <p:cNvPr id="22" name="TextBox 21">
            <a:extLst>
              <a:ext uri="{FF2B5EF4-FFF2-40B4-BE49-F238E27FC236}">
                <a16:creationId xmlns:a16="http://schemas.microsoft.com/office/drawing/2014/main" id="{51E32A5B-5213-4A20-BCB3-750AE7EA3281}"/>
              </a:ext>
            </a:extLst>
          </p:cNvPr>
          <p:cNvSpPr txBox="1"/>
          <p:nvPr/>
        </p:nvSpPr>
        <p:spPr>
          <a:xfrm>
            <a:off x="4257919" y="2409824"/>
            <a:ext cx="693019" cy="584775"/>
          </a:xfrm>
          <a:prstGeom prst="rect">
            <a:avLst/>
          </a:prstGeom>
          <a:noFill/>
        </p:spPr>
        <p:txBody>
          <a:bodyPr wrap="square" rtlCol="0">
            <a:spAutoFit/>
          </a:bodyPr>
          <a:lstStyle/>
          <a:p>
            <a:pPr algn="ctr"/>
            <a:r>
              <a:rPr lang="en-US" dirty="0"/>
              <a:t>75</a:t>
            </a:r>
          </a:p>
          <a:p>
            <a:pPr algn="ctr"/>
            <a:r>
              <a:rPr lang="en-US" sz="1400" dirty="0"/>
              <a:t>MIN</a:t>
            </a:r>
          </a:p>
        </p:txBody>
      </p:sp>
      <p:sp>
        <p:nvSpPr>
          <p:cNvPr id="23" name="Arrow: Up 22">
            <a:extLst>
              <a:ext uri="{FF2B5EF4-FFF2-40B4-BE49-F238E27FC236}">
                <a16:creationId xmlns:a16="http://schemas.microsoft.com/office/drawing/2014/main" id="{6934B3AF-BBB2-4D91-93FA-B6A8D7200BB7}"/>
              </a:ext>
            </a:extLst>
          </p:cNvPr>
          <p:cNvSpPr/>
          <p:nvPr/>
        </p:nvSpPr>
        <p:spPr>
          <a:xfrm>
            <a:off x="3290993" y="3012708"/>
            <a:ext cx="480572" cy="416255"/>
          </a:xfrm>
          <a:prstGeom prst="upArrow">
            <a:avLst/>
          </a:prstGeom>
          <a:noFill/>
          <a:ln>
            <a:solidFill>
              <a:srgbClr val="D249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Up 28">
            <a:extLst>
              <a:ext uri="{FF2B5EF4-FFF2-40B4-BE49-F238E27FC236}">
                <a16:creationId xmlns:a16="http://schemas.microsoft.com/office/drawing/2014/main" id="{4003C024-0FB8-40CB-A341-510039B630C4}"/>
              </a:ext>
            </a:extLst>
          </p:cNvPr>
          <p:cNvSpPr/>
          <p:nvPr/>
        </p:nvSpPr>
        <p:spPr>
          <a:xfrm>
            <a:off x="8410775" y="3012707"/>
            <a:ext cx="480572" cy="416255"/>
          </a:xfrm>
          <a:prstGeom prst="upArrow">
            <a:avLst/>
          </a:prstGeom>
          <a:noFill/>
          <a:ln>
            <a:solidFill>
              <a:srgbClr val="D2492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9675ACE7-DE46-4341-B7D8-E9E5FC8F6BA2}"/>
              </a:ext>
            </a:extLst>
          </p:cNvPr>
          <p:cNvCxnSpPr>
            <a:stCxn id="9" idx="2"/>
            <a:endCxn id="10" idx="0"/>
          </p:cNvCxnSpPr>
          <p:nvPr/>
        </p:nvCxnSpPr>
        <p:spPr>
          <a:xfrm>
            <a:off x="1719419" y="1797152"/>
            <a:ext cx="0" cy="3665473"/>
          </a:xfrm>
          <a:prstGeom prst="straightConnector1">
            <a:avLst/>
          </a:prstGeom>
          <a:ln w="25400">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33">
            <a:extLst>
              <a:ext uri="{FF2B5EF4-FFF2-40B4-BE49-F238E27FC236}">
                <a16:creationId xmlns:a16="http://schemas.microsoft.com/office/drawing/2014/main" id="{7DF1418A-7243-467E-A94A-9A8D829AA631}"/>
              </a:ext>
            </a:extLst>
          </p:cNvPr>
          <p:cNvSpPr/>
          <p:nvPr/>
        </p:nvSpPr>
        <p:spPr>
          <a:xfrm>
            <a:off x="5802279" y="1268757"/>
            <a:ext cx="436661" cy="477209"/>
          </a:xfrm>
          <a:prstGeom prst="round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descr="Thumbs up sign with solid fill">
            <a:extLst>
              <a:ext uri="{FF2B5EF4-FFF2-40B4-BE49-F238E27FC236}">
                <a16:creationId xmlns:a16="http://schemas.microsoft.com/office/drawing/2014/main" id="{F59898F8-4140-406B-AC09-CB91511C7BA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43540" y="1248726"/>
            <a:ext cx="436661" cy="436661"/>
          </a:xfrm>
          <a:prstGeom prst="rect">
            <a:avLst/>
          </a:prstGeom>
        </p:spPr>
      </p:pic>
      <p:sp>
        <p:nvSpPr>
          <p:cNvPr id="43" name="TextBox 42">
            <a:extLst>
              <a:ext uri="{FF2B5EF4-FFF2-40B4-BE49-F238E27FC236}">
                <a16:creationId xmlns:a16="http://schemas.microsoft.com/office/drawing/2014/main" id="{2F72D5D9-FE5E-4704-AFD1-63863F957333}"/>
              </a:ext>
            </a:extLst>
          </p:cNvPr>
          <p:cNvSpPr txBox="1"/>
          <p:nvPr/>
        </p:nvSpPr>
        <p:spPr>
          <a:xfrm>
            <a:off x="7028164" y="3058560"/>
            <a:ext cx="693019" cy="584775"/>
          </a:xfrm>
          <a:prstGeom prst="rect">
            <a:avLst/>
          </a:prstGeom>
          <a:noFill/>
        </p:spPr>
        <p:txBody>
          <a:bodyPr wrap="square" rtlCol="0">
            <a:spAutoFit/>
          </a:bodyPr>
          <a:lstStyle/>
          <a:p>
            <a:pPr algn="ctr"/>
            <a:r>
              <a:rPr lang="en-US" dirty="0"/>
              <a:t>20 </a:t>
            </a:r>
            <a:r>
              <a:rPr lang="en-US" sz="1400" dirty="0"/>
              <a:t>MIN</a:t>
            </a:r>
          </a:p>
        </p:txBody>
      </p:sp>
      <p:pic>
        <p:nvPicPr>
          <p:cNvPr id="47" name="Graphic 46" descr="Muscular arm with solid fill">
            <a:extLst>
              <a:ext uri="{FF2B5EF4-FFF2-40B4-BE49-F238E27FC236}">
                <a16:creationId xmlns:a16="http://schemas.microsoft.com/office/drawing/2014/main" id="{BA80DC41-8DED-40D4-9840-5FF1092698D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70407" y="3115680"/>
            <a:ext cx="446349" cy="446349"/>
          </a:xfrm>
          <a:prstGeom prst="rect">
            <a:avLst/>
          </a:prstGeom>
        </p:spPr>
      </p:pic>
      <p:sp>
        <p:nvSpPr>
          <p:cNvPr id="49" name="Rectangle: Rounded Corners 48">
            <a:extLst>
              <a:ext uri="{FF2B5EF4-FFF2-40B4-BE49-F238E27FC236}">
                <a16:creationId xmlns:a16="http://schemas.microsoft.com/office/drawing/2014/main" id="{D0D3664D-4FB7-4221-8714-90B6D33EAF73}"/>
              </a:ext>
            </a:extLst>
          </p:cNvPr>
          <p:cNvSpPr/>
          <p:nvPr/>
        </p:nvSpPr>
        <p:spPr>
          <a:xfrm>
            <a:off x="7156342" y="3098896"/>
            <a:ext cx="436661" cy="477209"/>
          </a:xfrm>
          <a:prstGeom prst="round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a:extLst>
              <a:ext uri="{FF2B5EF4-FFF2-40B4-BE49-F238E27FC236}">
                <a16:creationId xmlns:a16="http://schemas.microsoft.com/office/drawing/2014/main" id="{75259E9E-2568-4D84-A24F-71F029B1A1C3}"/>
              </a:ext>
            </a:extLst>
          </p:cNvPr>
          <p:cNvGrpSpPr/>
          <p:nvPr/>
        </p:nvGrpSpPr>
        <p:grpSpPr>
          <a:xfrm>
            <a:off x="9105508" y="1319943"/>
            <a:ext cx="1891515" cy="1352236"/>
            <a:chOff x="9779268" y="1319943"/>
            <a:chExt cx="1891515" cy="1352236"/>
          </a:xfrm>
        </p:grpSpPr>
        <p:sp>
          <p:nvSpPr>
            <p:cNvPr id="54" name="Sun 53">
              <a:extLst>
                <a:ext uri="{FF2B5EF4-FFF2-40B4-BE49-F238E27FC236}">
                  <a16:creationId xmlns:a16="http://schemas.microsoft.com/office/drawing/2014/main" id="{53ACCDD7-679E-4A04-ACF5-E66673DBC354}"/>
                </a:ext>
              </a:extLst>
            </p:cNvPr>
            <p:cNvSpPr/>
            <p:nvPr/>
          </p:nvSpPr>
          <p:spPr>
            <a:xfrm>
              <a:off x="11102590" y="1319943"/>
              <a:ext cx="568193" cy="477209"/>
            </a:xfrm>
            <a:prstGeom prst="sun">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52">
              <a:extLst>
                <a:ext uri="{FF2B5EF4-FFF2-40B4-BE49-F238E27FC236}">
                  <a16:creationId xmlns:a16="http://schemas.microsoft.com/office/drawing/2014/main" id="{C3202570-3833-419D-B9B4-FABC8DAD6D4C}"/>
                </a:ext>
              </a:extLst>
            </p:cNvPr>
            <p:cNvSpPr/>
            <p:nvPr/>
          </p:nvSpPr>
          <p:spPr>
            <a:xfrm>
              <a:off x="9779268" y="1562525"/>
              <a:ext cx="1879916" cy="1109654"/>
            </a:xfrm>
            <a:prstGeom prst="cloud">
              <a:avLst/>
            </a:prstGeom>
            <a:solidFill>
              <a:schemeClr val="bg1"/>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D1793315-8EF7-4E82-B3DB-017E60D12B51}"/>
                </a:ext>
              </a:extLst>
            </p:cNvPr>
            <p:cNvSpPr txBox="1"/>
            <p:nvPr/>
          </p:nvSpPr>
          <p:spPr>
            <a:xfrm>
              <a:off x="9923646" y="1763493"/>
              <a:ext cx="1463040" cy="646331"/>
            </a:xfrm>
            <a:prstGeom prst="rect">
              <a:avLst/>
            </a:prstGeom>
            <a:noFill/>
          </p:spPr>
          <p:txBody>
            <a:bodyPr wrap="square" rtlCol="0">
              <a:spAutoFit/>
            </a:bodyPr>
            <a:lstStyle/>
            <a:p>
              <a:pPr algn="ctr"/>
              <a:r>
                <a:rPr lang="en-US" dirty="0">
                  <a:latin typeface="Arial Black" panose="020B0A04020102020204" pitchFamily="34" charset="0"/>
                </a:rPr>
                <a:t>Wake Up</a:t>
              </a:r>
            </a:p>
            <a:p>
              <a:pPr algn="ctr"/>
              <a:r>
                <a:rPr lang="en-US" dirty="0">
                  <a:latin typeface="Arial Black" panose="020B0A04020102020204" pitchFamily="34" charset="0"/>
                </a:rPr>
                <a:t>Refreshed</a:t>
              </a:r>
            </a:p>
          </p:txBody>
        </p:sp>
      </p:grpSp>
      <p:grpSp>
        <p:nvGrpSpPr>
          <p:cNvPr id="57" name="Group 56">
            <a:extLst>
              <a:ext uri="{FF2B5EF4-FFF2-40B4-BE49-F238E27FC236}">
                <a16:creationId xmlns:a16="http://schemas.microsoft.com/office/drawing/2014/main" id="{07DF6540-4A85-4622-9185-24F3E2E0814E}"/>
              </a:ext>
            </a:extLst>
          </p:cNvPr>
          <p:cNvGrpSpPr/>
          <p:nvPr/>
        </p:nvGrpSpPr>
        <p:grpSpPr>
          <a:xfrm>
            <a:off x="9105508" y="4185822"/>
            <a:ext cx="1879916" cy="1109654"/>
            <a:chOff x="9779268" y="4185822"/>
            <a:chExt cx="1879916" cy="1109654"/>
          </a:xfrm>
        </p:grpSpPr>
        <p:sp>
          <p:nvSpPr>
            <p:cNvPr id="55" name="Cloud 54">
              <a:extLst>
                <a:ext uri="{FF2B5EF4-FFF2-40B4-BE49-F238E27FC236}">
                  <a16:creationId xmlns:a16="http://schemas.microsoft.com/office/drawing/2014/main" id="{8D09CD95-E69B-4684-8E84-17187FA0D584}"/>
                </a:ext>
              </a:extLst>
            </p:cNvPr>
            <p:cNvSpPr/>
            <p:nvPr/>
          </p:nvSpPr>
          <p:spPr>
            <a:xfrm>
              <a:off x="9779268" y="4185822"/>
              <a:ext cx="1879916" cy="1109654"/>
            </a:xfrm>
            <a:prstGeom prst="cloud">
              <a:avLst/>
            </a:prstGeom>
            <a:solidFill>
              <a:schemeClr val="bg1">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0953DA9E-CA24-42FB-B8DC-941C50953BC4}"/>
                </a:ext>
              </a:extLst>
            </p:cNvPr>
            <p:cNvSpPr txBox="1"/>
            <p:nvPr/>
          </p:nvSpPr>
          <p:spPr>
            <a:xfrm>
              <a:off x="9967016" y="4409495"/>
              <a:ext cx="1463040" cy="646331"/>
            </a:xfrm>
            <a:prstGeom prst="rect">
              <a:avLst/>
            </a:prstGeom>
            <a:noFill/>
          </p:spPr>
          <p:txBody>
            <a:bodyPr wrap="square" rtlCol="0">
              <a:spAutoFit/>
            </a:bodyPr>
            <a:lstStyle/>
            <a:p>
              <a:pPr algn="ctr"/>
              <a:r>
                <a:rPr lang="en-US" dirty="0">
                  <a:solidFill>
                    <a:schemeClr val="bg1"/>
                  </a:solidFill>
                  <a:latin typeface="Arial Black" panose="020B0A04020102020204" pitchFamily="34" charset="0"/>
                </a:rPr>
                <a:t>Wake Up Groggy</a:t>
              </a:r>
            </a:p>
          </p:txBody>
        </p:sp>
      </p:grpSp>
    </p:spTree>
    <p:extLst>
      <p:ext uri="{BB962C8B-B14F-4D97-AF65-F5344CB8AC3E}">
        <p14:creationId xmlns:p14="http://schemas.microsoft.com/office/powerpoint/2010/main" val="58075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9" grpId="0" animBg="1"/>
      <p:bldP spid="34" grpId="0" animBg="1"/>
      <p:bldP spid="43" grpId="0"/>
      <p:bldP spid="4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3030E-A372-4BD3-8CC5-F68C0A1CC388}"/>
              </a:ext>
            </a:extLst>
          </p:cNvPr>
          <p:cNvSpPr>
            <a:spLocks noGrp="1"/>
          </p:cNvSpPr>
          <p:nvPr>
            <p:ph type="title"/>
          </p:nvPr>
        </p:nvSpPr>
        <p:spPr/>
        <p:txBody>
          <a:bodyPr>
            <a:normAutofit fontScale="90000"/>
          </a:bodyPr>
          <a:lstStyle/>
          <a:p>
            <a:r>
              <a:rPr lang="en-US" dirty="0"/>
              <a:t>Strategy #4</a:t>
            </a:r>
            <a:br>
              <a:rPr lang="en-US" dirty="0"/>
            </a:br>
            <a:r>
              <a:rPr lang="en-US" sz="2700" cap="all" dirty="0"/>
              <a:t>Take a nap</a:t>
            </a:r>
            <a:endParaRPr lang="en-US" dirty="0"/>
          </a:p>
        </p:txBody>
      </p:sp>
      <p:pic>
        <p:nvPicPr>
          <p:cNvPr id="7" name="Content Placeholder 6" descr="Head with gears with solid fill">
            <a:extLst>
              <a:ext uri="{FF2B5EF4-FFF2-40B4-BE49-F238E27FC236}">
                <a16:creationId xmlns:a16="http://schemas.microsoft.com/office/drawing/2014/main" id="{86654454-AF98-4BFD-A167-AD8588A7C6B6}"/>
              </a:ext>
            </a:extLst>
          </p:cNvPr>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2152" y="2120949"/>
            <a:ext cx="4081109" cy="4081109"/>
          </a:xfrm>
        </p:spPr>
      </p:pic>
      <p:sp>
        <p:nvSpPr>
          <p:cNvPr id="4" name="Slide Number Placeholder 3">
            <a:extLst>
              <a:ext uri="{FF2B5EF4-FFF2-40B4-BE49-F238E27FC236}">
                <a16:creationId xmlns:a16="http://schemas.microsoft.com/office/drawing/2014/main" id="{6B8DAC01-48C0-4DCA-BBF0-D8D78EB426E6}"/>
              </a:ext>
            </a:extLst>
          </p:cNvPr>
          <p:cNvSpPr>
            <a:spLocks noGrp="1"/>
          </p:cNvSpPr>
          <p:nvPr>
            <p:ph type="sldNum" sz="quarter" idx="12"/>
          </p:nvPr>
        </p:nvSpPr>
        <p:spPr/>
        <p:txBody>
          <a:bodyPr/>
          <a:lstStyle/>
          <a:p>
            <a:fld id="{20C916DC-B21F-42C8-BDC3-D172FB33DFF5}" type="slidenum">
              <a:rPr lang="en-US" smtClean="0"/>
              <a:pPr/>
              <a:t>38</a:t>
            </a:fld>
            <a:endParaRPr lang="en-US"/>
          </a:p>
        </p:txBody>
      </p:sp>
      <p:sp>
        <p:nvSpPr>
          <p:cNvPr id="8" name="TextBox 7">
            <a:extLst>
              <a:ext uri="{FF2B5EF4-FFF2-40B4-BE49-F238E27FC236}">
                <a16:creationId xmlns:a16="http://schemas.microsoft.com/office/drawing/2014/main" id="{7D7D7E7F-A226-437F-A1D0-683546258C31}"/>
              </a:ext>
            </a:extLst>
          </p:cNvPr>
          <p:cNvSpPr txBox="1"/>
          <p:nvPr/>
        </p:nvSpPr>
        <p:spPr>
          <a:xfrm>
            <a:off x="1376413" y="1376413"/>
            <a:ext cx="3676848" cy="707886"/>
          </a:xfrm>
          <a:prstGeom prst="rect">
            <a:avLst/>
          </a:prstGeom>
          <a:noFill/>
        </p:spPr>
        <p:txBody>
          <a:bodyPr wrap="square" rtlCol="0">
            <a:spAutoFit/>
          </a:bodyPr>
          <a:lstStyle/>
          <a:p>
            <a:r>
              <a:rPr lang="en-US" sz="4000" dirty="0">
                <a:solidFill>
                  <a:srgbClr val="21314D"/>
                </a:solidFill>
                <a:latin typeface="Arial Black" panose="020B0A04020102020204" pitchFamily="34" charset="0"/>
              </a:rPr>
              <a:t>Be Strategic</a:t>
            </a:r>
          </a:p>
        </p:txBody>
      </p:sp>
      <p:sp>
        <p:nvSpPr>
          <p:cNvPr id="11" name="Rectangle: Rounded Corners 10">
            <a:extLst>
              <a:ext uri="{FF2B5EF4-FFF2-40B4-BE49-F238E27FC236}">
                <a16:creationId xmlns:a16="http://schemas.microsoft.com/office/drawing/2014/main" id="{54AA3029-D4AC-42D0-AA48-AF6335DCA4C8}"/>
              </a:ext>
            </a:extLst>
          </p:cNvPr>
          <p:cNvSpPr/>
          <p:nvPr/>
        </p:nvSpPr>
        <p:spPr>
          <a:xfrm>
            <a:off x="6381549" y="4148489"/>
            <a:ext cx="4591251" cy="1626669"/>
          </a:xfrm>
          <a:prstGeom prst="roundRect">
            <a:avLst/>
          </a:prstGeom>
          <a:noFill/>
          <a:ln w="254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BB47FEA8-344D-481A-9A9C-19BB359B783F}"/>
              </a:ext>
            </a:extLst>
          </p:cNvPr>
          <p:cNvSpPr/>
          <p:nvPr/>
        </p:nvSpPr>
        <p:spPr>
          <a:xfrm>
            <a:off x="6602930" y="4350619"/>
            <a:ext cx="1366787" cy="1241659"/>
          </a:xfrm>
          <a:prstGeom prst="roundRect">
            <a:avLst/>
          </a:prstGeom>
          <a:solidFill>
            <a:srgbClr val="3E578E"/>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E0BE885-C98C-4686-9DC0-A8A013F9F4C5}"/>
              </a:ext>
            </a:extLst>
          </p:cNvPr>
          <p:cNvSpPr txBox="1"/>
          <p:nvPr/>
        </p:nvSpPr>
        <p:spPr>
          <a:xfrm>
            <a:off x="6602928" y="4435147"/>
            <a:ext cx="1366787" cy="1046440"/>
          </a:xfrm>
          <a:prstGeom prst="rect">
            <a:avLst/>
          </a:prstGeom>
          <a:noFill/>
        </p:spPr>
        <p:txBody>
          <a:bodyPr wrap="square" rtlCol="0">
            <a:spAutoFit/>
          </a:bodyPr>
          <a:lstStyle/>
          <a:p>
            <a:pPr algn="ctr"/>
            <a:r>
              <a:rPr lang="en-US" sz="2400" dirty="0">
                <a:solidFill>
                  <a:schemeClr val="bg1"/>
                </a:solidFill>
              </a:rPr>
              <a:t>11a-12p</a:t>
            </a:r>
          </a:p>
          <a:p>
            <a:pPr algn="ctr"/>
            <a:r>
              <a:rPr lang="en-US" sz="2400" dirty="0">
                <a:solidFill>
                  <a:schemeClr val="bg1"/>
                </a:solidFill>
              </a:rPr>
              <a:t>1-3 hours </a:t>
            </a:r>
            <a:r>
              <a:rPr lang="en-US" sz="1400" dirty="0">
                <a:solidFill>
                  <a:schemeClr val="bg1"/>
                </a:solidFill>
              </a:rPr>
              <a:t>before bedtime</a:t>
            </a:r>
          </a:p>
        </p:txBody>
      </p:sp>
      <p:sp>
        <p:nvSpPr>
          <p:cNvPr id="14" name="TextBox 13">
            <a:extLst>
              <a:ext uri="{FF2B5EF4-FFF2-40B4-BE49-F238E27FC236}">
                <a16:creationId xmlns:a16="http://schemas.microsoft.com/office/drawing/2014/main" id="{8F2A1ADE-48DD-46D5-A7F0-9D598B8866B5}"/>
              </a:ext>
            </a:extLst>
          </p:cNvPr>
          <p:cNvSpPr txBox="1"/>
          <p:nvPr/>
        </p:nvSpPr>
        <p:spPr>
          <a:xfrm>
            <a:off x="8104472" y="4648282"/>
            <a:ext cx="2560320" cy="646331"/>
          </a:xfrm>
          <a:prstGeom prst="rect">
            <a:avLst/>
          </a:prstGeom>
          <a:noFill/>
        </p:spPr>
        <p:txBody>
          <a:bodyPr wrap="square" rtlCol="0">
            <a:spAutoFit/>
          </a:bodyPr>
          <a:lstStyle/>
          <a:p>
            <a:r>
              <a:rPr lang="en-US" dirty="0">
                <a:solidFill>
                  <a:schemeClr val="tx1">
                    <a:lumMod val="75000"/>
                    <a:lumOff val="25000"/>
                  </a:schemeClr>
                </a:solidFill>
                <a:latin typeface="Arial Black" panose="020B0A04020102020204" pitchFamily="34" charset="0"/>
              </a:rPr>
              <a:t>Worst Nap</a:t>
            </a:r>
          </a:p>
          <a:p>
            <a:r>
              <a:rPr lang="en-US" dirty="0">
                <a:solidFill>
                  <a:schemeClr val="tx1">
                    <a:lumMod val="75000"/>
                    <a:lumOff val="25000"/>
                  </a:schemeClr>
                </a:solidFill>
                <a:latin typeface="Arial Black" panose="020B0A04020102020204" pitchFamily="34" charset="0"/>
              </a:rPr>
              <a:t>Times</a:t>
            </a:r>
          </a:p>
        </p:txBody>
      </p:sp>
      <p:sp>
        <p:nvSpPr>
          <p:cNvPr id="15" name="Rectangle: Rounded Corners 14">
            <a:extLst>
              <a:ext uri="{FF2B5EF4-FFF2-40B4-BE49-F238E27FC236}">
                <a16:creationId xmlns:a16="http://schemas.microsoft.com/office/drawing/2014/main" id="{4D4CC343-EC22-4805-A977-D3AB8690BF02}"/>
              </a:ext>
            </a:extLst>
          </p:cNvPr>
          <p:cNvSpPr/>
          <p:nvPr/>
        </p:nvSpPr>
        <p:spPr>
          <a:xfrm>
            <a:off x="6381549" y="2762451"/>
            <a:ext cx="4591251" cy="1174282"/>
          </a:xfrm>
          <a:prstGeom prst="round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5053867-378D-448A-BF4E-BE1F11313B44}"/>
              </a:ext>
            </a:extLst>
          </p:cNvPr>
          <p:cNvSpPr/>
          <p:nvPr/>
        </p:nvSpPr>
        <p:spPr>
          <a:xfrm>
            <a:off x="6602930" y="2916455"/>
            <a:ext cx="1366787" cy="837398"/>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22093D3-ADE3-4080-8E99-A952F6843568}"/>
              </a:ext>
            </a:extLst>
          </p:cNvPr>
          <p:cNvSpPr txBox="1"/>
          <p:nvPr/>
        </p:nvSpPr>
        <p:spPr>
          <a:xfrm>
            <a:off x="6602929" y="2941023"/>
            <a:ext cx="1366787" cy="830997"/>
          </a:xfrm>
          <a:prstGeom prst="rect">
            <a:avLst/>
          </a:prstGeom>
          <a:noFill/>
        </p:spPr>
        <p:txBody>
          <a:bodyPr wrap="square" rtlCol="0">
            <a:spAutoFit/>
          </a:bodyPr>
          <a:lstStyle/>
          <a:p>
            <a:pPr algn="ctr"/>
            <a:r>
              <a:rPr lang="en-US" sz="2400" dirty="0">
                <a:solidFill>
                  <a:schemeClr val="bg1"/>
                </a:solidFill>
              </a:rPr>
              <a:t>12-2 am</a:t>
            </a:r>
          </a:p>
          <a:p>
            <a:pPr algn="ctr"/>
            <a:r>
              <a:rPr lang="en-US" sz="2400" dirty="0">
                <a:solidFill>
                  <a:schemeClr val="bg1"/>
                </a:solidFill>
              </a:rPr>
              <a:t>2-4 pm</a:t>
            </a:r>
          </a:p>
        </p:txBody>
      </p:sp>
      <p:sp>
        <p:nvSpPr>
          <p:cNvPr id="18" name="TextBox 17">
            <a:extLst>
              <a:ext uri="{FF2B5EF4-FFF2-40B4-BE49-F238E27FC236}">
                <a16:creationId xmlns:a16="http://schemas.microsoft.com/office/drawing/2014/main" id="{E7EF61EA-283D-4E02-B0D7-E48066EE44A6}"/>
              </a:ext>
            </a:extLst>
          </p:cNvPr>
          <p:cNvSpPr txBox="1"/>
          <p:nvPr/>
        </p:nvSpPr>
        <p:spPr>
          <a:xfrm>
            <a:off x="8104472" y="3009588"/>
            <a:ext cx="2560320" cy="646331"/>
          </a:xfrm>
          <a:prstGeom prst="rect">
            <a:avLst/>
          </a:prstGeom>
          <a:noFill/>
        </p:spPr>
        <p:txBody>
          <a:bodyPr wrap="square" rtlCol="0">
            <a:spAutoFit/>
          </a:bodyPr>
          <a:lstStyle/>
          <a:p>
            <a:r>
              <a:rPr lang="en-US" dirty="0">
                <a:solidFill>
                  <a:schemeClr val="tx1">
                    <a:lumMod val="75000"/>
                    <a:lumOff val="25000"/>
                  </a:schemeClr>
                </a:solidFill>
                <a:latin typeface="Arial Black" panose="020B0A04020102020204" pitchFamily="34" charset="0"/>
              </a:rPr>
              <a:t>Best Nap </a:t>
            </a:r>
          </a:p>
          <a:p>
            <a:r>
              <a:rPr lang="en-US" dirty="0">
                <a:solidFill>
                  <a:schemeClr val="tx1">
                    <a:lumMod val="75000"/>
                    <a:lumOff val="25000"/>
                  </a:schemeClr>
                </a:solidFill>
                <a:latin typeface="Arial Black" panose="020B0A04020102020204" pitchFamily="34" charset="0"/>
              </a:rPr>
              <a:t>Times</a:t>
            </a:r>
          </a:p>
        </p:txBody>
      </p:sp>
      <p:sp>
        <p:nvSpPr>
          <p:cNvPr id="19" name="Rectangle: Rounded Corners 18">
            <a:extLst>
              <a:ext uri="{FF2B5EF4-FFF2-40B4-BE49-F238E27FC236}">
                <a16:creationId xmlns:a16="http://schemas.microsoft.com/office/drawing/2014/main" id="{21FD059C-87B6-4790-A500-5A7FC1795EA5}"/>
              </a:ext>
            </a:extLst>
          </p:cNvPr>
          <p:cNvSpPr/>
          <p:nvPr/>
        </p:nvSpPr>
        <p:spPr>
          <a:xfrm>
            <a:off x="6381549" y="1376413"/>
            <a:ext cx="4591251" cy="1174282"/>
          </a:xfrm>
          <a:prstGeom prst="roundRect">
            <a:avLst/>
          </a:prstGeom>
          <a:noFill/>
          <a:ln w="25400">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11FDACAB-B538-4EEF-81B1-8C02EC6BACF3}"/>
              </a:ext>
            </a:extLst>
          </p:cNvPr>
          <p:cNvSpPr/>
          <p:nvPr/>
        </p:nvSpPr>
        <p:spPr>
          <a:xfrm>
            <a:off x="6602930" y="1530417"/>
            <a:ext cx="1366787" cy="837398"/>
          </a:xfrm>
          <a:prstGeom prst="roundRect">
            <a:avLst/>
          </a:prstGeom>
          <a:solidFill>
            <a:srgbClr val="D2492A"/>
          </a:solidFill>
          <a:ln>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1EA3902-0C2E-4B26-A96C-2635609A16CF}"/>
              </a:ext>
            </a:extLst>
          </p:cNvPr>
          <p:cNvSpPr txBox="1"/>
          <p:nvPr/>
        </p:nvSpPr>
        <p:spPr>
          <a:xfrm>
            <a:off x="6602929" y="1718283"/>
            <a:ext cx="1366787" cy="461665"/>
          </a:xfrm>
          <a:prstGeom prst="rect">
            <a:avLst/>
          </a:prstGeom>
          <a:noFill/>
        </p:spPr>
        <p:txBody>
          <a:bodyPr wrap="square" rtlCol="0">
            <a:spAutoFit/>
          </a:bodyPr>
          <a:lstStyle/>
          <a:p>
            <a:pPr algn="ctr"/>
            <a:r>
              <a:rPr lang="en-US" sz="2400" dirty="0">
                <a:solidFill>
                  <a:schemeClr val="bg1"/>
                </a:solidFill>
              </a:rPr>
              <a:t>2-5 am</a:t>
            </a:r>
          </a:p>
        </p:txBody>
      </p:sp>
      <p:sp>
        <p:nvSpPr>
          <p:cNvPr id="22" name="TextBox 21">
            <a:extLst>
              <a:ext uri="{FF2B5EF4-FFF2-40B4-BE49-F238E27FC236}">
                <a16:creationId xmlns:a16="http://schemas.microsoft.com/office/drawing/2014/main" id="{F9AA8432-4138-4553-AD1C-229F27B7A047}"/>
              </a:ext>
            </a:extLst>
          </p:cNvPr>
          <p:cNvSpPr txBox="1"/>
          <p:nvPr/>
        </p:nvSpPr>
        <p:spPr>
          <a:xfrm>
            <a:off x="8104472" y="1623550"/>
            <a:ext cx="2560320" cy="646331"/>
          </a:xfrm>
          <a:prstGeom prst="rect">
            <a:avLst/>
          </a:prstGeom>
          <a:noFill/>
        </p:spPr>
        <p:txBody>
          <a:bodyPr wrap="square" rtlCol="0">
            <a:spAutoFit/>
          </a:bodyPr>
          <a:lstStyle/>
          <a:p>
            <a:r>
              <a:rPr lang="en-US" dirty="0">
                <a:solidFill>
                  <a:schemeClr val="tx1">
                    <a:lumMod val="75000"/>
                    <a:lumOff val="25000"/>
                  </a:schemeClr>
                </a:solidFill>
                <a:latin typeface="Arial Black" panose="020B0A04020102020204" pitchFamily="34" charset="0"/>
              </a:rPr>
              <a:t>Strongest </a:t>
            </a:r>
          </a:p>
          <a:p>
            <a:r>
              <a:rPr lang="en-US" dirty="0">
                <a:solidFill>
                  <a:schemeClr val="tx1">
                    <a:lumMod val="75000"/>
                    <a:lumOff val="25000"/>
                  </a:schemeClr>
                </a:solidFill>
                <a:latin typeface="Arial Black" panose="020B0A04020102020204" pitchFamily="34" charset="0"/>
              </a:rPr>
              <a:t>Sleep Drive</a:t>
            </a:r>
          </a:p>
        </p:txBody>
      </p:sp>
      <p:pic>
        <p:nvPicPr>
          <p:cNvPr id="24" name="Graphic 23" descr="Sleep Mask with solid fill">
            <a:extLst>
              <a:ext uri="{FF2B5EF4-FFF2-40B4-BE49-F238E27FC236}">
                <a16:creationId xmlns:a16="http://schemas.microsoft.com/office/drawing/2014/main" id="{3B1A1844-3060-4BE9-8762-52C22E59C9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83760" y="2876910"/>
            <a:ext cx="914400" cy="914400"/>
          </a:xfrm>
          <a:prstGeom prst="rect">
            <a:avLst/>
          </a:prstGeom>
        </p:spPr>
      </p:pic>
      <p:pic>
        <p:nvPicPr>
          <p:cNvPr id="28" name="Graphic 27" descr="Snooze with solid fill">
            <a:extLst>
              <a:ext uri="{FF2B5EF4-FFF2-40B4-BE49-F238E27FC236}">
                <a16:creationId xmlns:a16="http://schemas.microsoft.com/office/drawing/2014/main" id="{B60C6950-607B-4FDB-8CAF-0638155C245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86749" y="1493099"/>
            <a:ext cx="914400" cy="914400"/>
          </a:xfrm>
          <a:prstGeom prst="rect">
            <a:avLst/>
          </a:prstGeom>
        </p:spPr>
      </p:pic>
      <p:pic>
        <p:nvPicPr>
          <p:cNvPr id="30" name="Graphic 29" descr="Warning with solid fill">
            <a:extLst>
              <a:ext uri="{FF2B5EF4-FFF2-40B4-BE49-F238E27FC236}">
                <a16:creationId xmlns:a16="http://schemas.microsoft.com/office/drawing/2014/main" id="{F5E81921-62E4-4157-9652-FAD5483B10D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83760" y="4501167"/>
            <a:ext cx="914400" cy="914400"/>
          </a:xfrm>
          <a:prstGeom prst="rect">
            <a:avLst/>
          </a:prstGeom>
        </p:spPr>
      </p:pic>
    </p:spTree>
    <p:extLst>
      <p:ext uri="{BB962C8B-B14F-4D97-AF65-F5344CB8AC3E}">
        <p14:creationId xmlns:p14="http://schemas.microsoft.com/office/powerpoint/2010/main" val="102396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P spid="15" grpId="0" animBg="1"/>
      <p:bldP spid="16" grpId="0" animBg="1"/>
      <p:bldP spid="17" grpId="0"/>
      <p:bldP spid="18" grpId="0"/>
      <p:bldP spid="19" grpId="0" animBg="1"/>
      <p:bldP spid="20" grpId="0" animBg="1"/>
      <p:bldP spid="21"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Box 80"/>
          <p:cNvSpPr txBox="1"/>
          <p:nvPr/>
        </p:nvSpPr>
        <p:spPr>
          <a:xfrm>
            <a:off x="3143347" y="3553307"/>
            <a:ext cx="5744547" cy="369332"/>
          </a:xfrm>
          <a:prstGeom prst="rect">
            <a:avLst/>
          </a:prstGeom>
          <a:noFill/>
        </p:spPr>
        <p:txBody>
          <a:bodyPr wrap="square" rtlCol="0">
            <a:spAutoFit/>
          </a:bodyPr>
          <a:lstStyle/>
          <a:p>
            <a:r>
              <a:rPr lang="en-US" dirty="0"/>
              <a:t>6     8     10    12     2     4     6     8     10    12     2     4      6      8</a:t>
            </a:r>
          </a:p>
        </p:txBody>
      </p:sp>
      <p:sp>
        <p:nvSpPr>
          <p:cNvPr id="2" name="Title 1"/>
          <p:cNvSpPr>
            <a:spLocks noGrp="1"/>
          </p:cNvSpPr>
          <p:nvPr>
            <p:ph type="title"/>
          </p:nvPr>
        </p:nvSpPr>
        <p:spPr/>
        <p:txBody>
          <a:bodyPr>
            <a:normAutofit fontScale="90000"/>
          </a:bodyPr>
          <a:lstStyle/>
          <a:p>
            <a:r>
              <a:rPr lang="en-US" dirty="0"/>
              <a:t>Strategy #4</a:t>
            </a:r>
            <a:br>
              <a:rPr lang="en-US" dirty="0"/>
            </a:br>
            <a:r>
              <a:rPr lang="en-US" sz="2700" cap="all" dirty="0"/>
              <a:t>Take a nap</a:t>
            </a:r>
          </a:p>
        </p:txBody>
      </p:sp>
      <p:sp>
        <p:nvSpPr>
          <p:cNvPr id="4" name="Slide Number Placeholder 3"/>
          <p:cNvSpPr>
            <a:spLocks noGrp="1"/>
          </p:cNvSpPr>
          <p:nvPr>
            <p:ph type="sldNum" sz="quarter" idx="12"/>
          </p:nvPr>
        </p:nvSpPr>
        <p:spPr/>
        <p:txBody>
          <a:bodyPr/>
          <a:lstStyle/>
          <a:p>
            <a:fld id="{20C916DC-B21F-42C8-BDC3-D172FB33DFF5}" type="slidenum">
              <a:rPr lang="en-US" smtClean="0"/>
              <a:pPr/>
              <a:t>39</a:t>
            </a:fld>
            <a:endParaRPr lang="en-US"/>
          </a:p>
        </p:txBody>
      </p:sp>
      <p:cxnSp>
        <p:nvCxnSpPr>
          <p:cNvPr id="6" name="Straight Connector 5"/>
          <p:cNvCxnSpPr/>
          <p:nvPr/>
        </p:nvCxnSpPr>
        <p:spPr>
          <a:xfrm>
            <a:off x="3141321" y="3564060"/>
            <a:ext cx="561197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670055" y="3936256"/>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278170" y="2522924"/>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24098" y="3948820"/>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44022" y="2522924"/>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41451" y="2522924"/>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099198" y="3899962"/>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581207" y="2522924"/>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655665" y="3936256"/>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418704" y="3968814"/>
            <a:ext cx="0" cy="6718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247887" y="2522924"/>
            <a:ext cx="0" cy="671804"/>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141320" y="3194728"/>
            <a:ext cx="5744547" cy="369332"/>
          </a:xfrm>
          <a:prstGeom prst="rect">
            <a:avLst/>
          </a:prstGeom>
          <a:noFill/>
        </p:spPr>
        <p:txBody>
          <a:bodyPr wrap="square" rtlCol="0">
            <a:spAutoFit/>
          </a:bodyPr>
          <a:lstStyle/>
          <a:p>
            <a:r>
              <a:rPr lang="en-US" dirty="0"/>
              <a:t>6     8     10    12     2     4     6     8     10    12     2     4      6      8</a:t>
            </a:r>
          </a:p>
        </p:txBody>
      </p:sp>
      <p:sp>
        <p:nvSpPr>
          <p:cNvPr id="32" name="TextBox 31"/>
          <p:cNvSpPr txBox="1"/>
          <p:nvPr/>
        </p:nvSpPr>
        <p:spPr>
          <a:xfrm>
            <a:off x="2737771" y="1955840"/>
            <a:ext cx="1080796" cy="584775"/>
          </a:xfrm>
          <a:prstGeom prst="rect">
            <a:avLst/>
          </a:prstGeom>
          <a:noFill/>
        </p:spPr>
        <p:txBody>
          <a:bodyPr wrap="square" rtlCol="0">
            <a:spAutoFit/>
          </a:bodyPr>
          <a:lstStyle/>
          <a:p>
            <a:pPr algn="ctr"/>
            <a:r>
              <a:rPr lang="en-US" sz="1600" dirty="0"/>
              <a:t>Wake/ Breakfast</a:t>
            </a:r>
          </a:p>
        </p:txBody>
      </p:sp>
      <p:sp>
        <p:nvSpPr>
          <p:cNvPr id="33" name="TextBox 32"/>
          <p:cNvSpPr txBox="1"/>
          <p:nvPr/>
        </p:nvSpPr>
        <p:spPr>
          <a:xfrm>
            <a:off x="4003624" y="2202061"/>
            <a:ext cx="1080796" cy="338554"/>
          </a:xfrm>
          <a:prstGeom prst="rect">
            <a:avLst/>
          </a:prstGeom>
          <a:noFill/>
        </p:spPr>
        <p:txBody>
          <a:bodyPr wrap="square" rtlCol="0">
            <a:spAutoFit/>
          </a:bodyPr>
          <a:lstStyle/>
          <a:p>
            <a:pPr algn="ctr"/>
            <a:r>
              <a:rPr lang="en-US" sz="1600" dirty="0"/>
              <a:t>Lunch</a:t>
            </a:r>
          </a:p>
        </p:txBody>
      </p:sp>
      <p:sp>
        <p:nvSpPr>
          <p:cNvPr id="34" name="TextBox 33"/>
          <p:cNvSpPr txBox="1"/>
          <p:nvPr/>
        </p:nvSpPr>
        <p:spPr>
          <a:xfrm>
            <a:off x="5201053" y="2202061"/>
            <a:ext cx="1080796" cy="338554"/>
          </a:xfrm>
          <a:prstGeom prst="rect">
            <a:avLst/>
          </a:prstGeom>
          <a:noFill/>
        </p:spPr>
        <p:txBody>
          <a:bodyPr wrap="square" rtlCol="0">
            <a:spAutoFit/>
          </a:bodyPr>
          <a:lstStyle/>
          <a:p>
            <a:pPr algn="ctr"/>
            <a:r>
              <a:rPr lang="en-US" sz="1600" dirty="0"/>
              <a:t>Dinner</a:t>
            </a:r>
          </a:p>
        </p:txBody>
      </p:sp>
      <p:sp>
        <p:nvSpPr>
          <p:cNvPr id="35" name="TextBox 34"/>
          <p:cNvSpPr txBox="1"/>
          <p:nvPr/>
        </p:nvSpPr>
        <p:spPr>
          <a:xfrm>
            <a:off x="6014214" y="1925321"/>
            <a:ext cx="1080796" cy="584775"/>
          </a:xfrm>
          <a:prstGeom prst="rect">
            <a:avLst/>
          </a:prstGeom>
          <a:noFill/>
        </p:spPr>
        <p:txBody>
          <a:bodyPr wrap="square" rtlCol="0">
            <a:spAutoFit/>
          </a:bodyPr>
          <a:lstStyle/>
          <a:p>
            <a:pPr algn="ctr"/>
            <a:r>
              <a:rPr lang="en-US" sz="1600" dirty="0"/>
              <a:t>Bed</a:t>
            </a:r>
          </a:p>
          <a:p>
            <a:pPr algn="ctr"/>
            <a:r>
              <a:rPr lang="en-US" sz="1600" dirty="0"/>
              <a:t>Time</a:t>
            </a:r>
          </a:p>
        </p:txBody>
      </p:sp>
      <p:sp>
        <p:nvSpPr>
          <p:cNvPr id="36" name="TextBox 35"/>
          <p:cNvSpPr txBox="1"/>
          <p:nvPr/>
        </p:nvSpPr>
        <p:spPr>
          <a:xfrm>
            <a:off x="7680509" y="1932550"/>
            <a:ext cx="1080796" cy="584775"/>
          </a:xfrm>
          <a:prstGeom prst="rect">
            <a:avLst/>
          </a:prstGeom>
          <a:noFill/>
        </p:spPr>
        <p:txBody>
          <a:bodyPr wrap="square" rtlCol="0">
            <a:spAutoFit/>
          </a:bodyPr>
          <a:lstStyle/>
          <a:p>
            <a:pPr algn="ctr"/>
            <a:r>
              <a:rPr lang="en-US" sz="1600" dirty="0"/>
              <a:t>Wake/ Breakfast</a:t>
            </a:r>
          </a:p>
        </p:txBody>
      </p:sp>
      <p:grpSp>
        <p:nvGrpSpPr>
          <p:cNvPr id="73" name="Group 72"/>
          <p:cNvGrpSpPr/>
          <p:nvPr/>
        </p:nvGrpSpPr>
        <p:grpSpPr>
          <a:xfrm>
            <a:off x="4683205" y="2694762"/>
            <a:ext cx="919065" cy="358579"/>
            <a:chOff x="3905639" y="2598060"/>
            <a:chExt cx="919065" cy="358579"/>
          </a:xfrm>
        </p:grpSpPr>
        <p:sp>
          <p:nvSpPr>
            <p:cNvPr id="41" name="Left-Right Arrow 40"/>
            <p:cNvSpPr/>
            <p:nvPr/>
          </p:nvSpPr>
          <p:spPr>
            <a:xfrm>
              <a:off x="3905639" y="2598060"/>
              <a:ext cx="919065"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4011383" y="2623461"/>
              <a:ext cx="732452" cy="307777"/>
            </a:xfrm>
            <a:prstGeom prst="rect">
              <a:avLst/>
            </a:prstGeom>
            <a:noFill/>
          </p:spPr>
          <p:txBody>
            <a:bodyPr wrap="square" rtlCol="0">
              <a:spAutoFit/>
            </a:bodyPr>
            <a:lstStyle/>
            <a:p>
              <a:pPr algn="ctr"/>
              <a:r>
                <a:rPr lang="en-US" sz="1400" dirty="0">
                  <a:solidFill>
                    <a:srgbClr val="3E578E"/>
                  </a:solidFill>
                </a:rPr>
                <a:t>5-6 </a:t>
              </a:r>
              <a:r>
                <a:rPr lang="en-US" sz="1400" dirty="0" err="1">
                  <a:solidFill>
                    <a:srgbClr val="3E578E"/>
                  </a:solidFill>
                </a:rPr>
                <a:t>hrs</a:t>
              </a:r>
              <a:endParaRPr lang="en-US" sz="1400" dirty="0">
                <a:solidFill>
                  <a:srgbClr val="3E578E"/>
                </a:solidFill>
              </a:endParaRPr>
            </a:p>
          </p:txBody>
        </p:sp>
      </p:grpSp>
      <p:grpSp>
        <p:nvGrpSpPr>
          <p:cNvPr id="72" name="Group 71"/>
          <p:cNvGrpSpPr/>
          <p:nvPr/>
        </p:nvGrpSpPr>
        <p:grpSpPr>
          <a:xfrm>
            <a:off x="3444179" y="2694762"/>
            <a:ext cx="919065" cy="358579"/>
            <a:chOff x="2666613" y="2598060"/>
            <a:chExt cx="919065" cy="358579"/>
          </a:xfrm>
        </p:grpSpPr>
        <p:sp>
          <p:nvSpPr>
            <p:cNvPr id="44" name="Left-Right Arrow 43"/>
            <p:cNvSpPr/>
            <p:nvPr/>
          </p:nvSpPr>
          <p:spPr>
            <a:xfrm>
              <a:off x="2666613" y="2598060"/>
              <a:ext cx="919065"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p:cNvSpPr txBox="1"/>
            <p:nvPr/>
          </p:nvSpPr>
          <p:spPr>
            <a:xfrm>
              <a:off x="2772357" y="2623461"/>
              <a:ext cx="728954" cy="307777"/>
            </a:xfrm>
            <a:prstGeom prst="rect">
              <a:avLst/>
            </a:prstGeom>
            <a:noFill/>
          </p:spPr>
          <p:txBody>
            <a:bodyPr wrap="square" rtlCol="0">
              <a:spAutoFit/>
            </a:bodyPr>
            <a:lstStyle/>
            <a:p>
              <a:pPr algn="ctr"/>
              <a:r>
                <a:rPr lang="en-US" sz="1400" dirty="0">
                  <a:solidFill>
                    <a:srgbClr val="3E578E"/>
                  </a:solidFill>
                </a:rPr>
                <a:t>5-6 </a:t>
              </a:r>
              <a:r>
                <a:rPr lang="en-US" sz="1400" dirty="0" err="1">
                  <a:solidFill>
                    <a:srgbClr val="3E578E"/>
                  </a:solidFill>
                </a:rPr>
                <a:t>hrs</a:t>
              </a:r>
              <a:endParaRPr lang="en-US" sz="1400" dirty="0">
                <a:solidFill>
                  <a:srgbClr val="3E578E"/>
                </a:solidFill>
              </a:endParaRPr>
            </a:p>
          </p:txBody>
        </p:sp>
      </p:grpSp>
      <p:grpSp>
        <p:nvGrpSpPr>
          <p:cNvPr id="74" name="Group 73"/>
          <p:cNvGrpSpPr/>
          <p:nvPr/>
        </p:nvGrpSpPr>
        <p:grpSpPr>
          <a:xfrm>
            <a:off x="5829703" y="2694762"/>
            <a:ext cx="672970" cy="358579"/>
            <a:chOff x="5052137" y="2598060"/>
            <a:chExt cx="672970" cy="358579"/>
          </a:xfrm>
        </p:grpSpPr>
        <p:sp>
          <p:nvSpPr>
            <p:cNvPr id="46" name="Left-Right Arrow 45"/>
            <p:cNvSpPr/>
            <p:nvPr/>
          </p:nvSpPr>
          <p:spPr>
            <a:xfrm>
              <a:off x="5052137" y="2598060"/>
              <a:ext cx="672970"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5122103" y="2623461"/>
              <a:ext cx="550909" cy="307777"/>
            </a:xfrm>
            <a:prstGeom prst="rect">
              <a:avLst/>
            </a:prstGeom>
            <a:noFill/>
          </p:spPr>
          <p:txBody>
            <a:bodyPr wrap="square" rtlCol="0">
              <a:spAutoFit/>
            </a:bodyPr>
            <a:lstStyle/>
            <a:p>
              <a:pPr algn="ctr"/>
              <a:r>
                <a:rPr lang="en-US" sz="1400" dirty="0">
                  <a:solidFill>
                    <a:srgbClr val="3E578E"/>
                  </a:solidFill>
                </a:rPr>
                <a:t>4 </a:t>
              </a:r>
              <a:r>
                <a:rPr lang="en-US" sz="1400" dirty="0" err="1">
                  <a:solidFill>
                    <a:srgbClr val="3E578E"/>
                  </a:solidFill>
                </a:rPr>
                <a:t>hrs</a:t>
              </a:r>
              <a:endParaRPr lang="en-US" sz="1400" dirty="0">
                <a:solidFill>
                  <a:srgbClr val="3E578E"/>
                </a:solidFill>
              </a:endParaRPr>
            </a:p>
          </p:txBody>
        </p:sp>
      </p:grpSp>
      <p:grpSp>
        <p:nvGrpSpPr>
          <p:cNvPr id="75" name="Group 74"/>
          <p:cNvGrpSpPr/>
          <p:nvPr/>
        </p:nvGrpSpPr>
        <p:grpSpPr>
          <a:xfrm>
            <a:off x="6744744" y="2684578"/>
            <a:ext cx="1352438" cy="358579"/>
            <a:chOff x="5931931" y="2598060"/>
            <a:chExt cx="1352438" cy="358579"/>
          </a:xfrm>
        </p:grpSpPr>
        <p:sp>
          <p:nvSpPr>
            <p:cNvPr id="48" name="Left-Right Arrow 47"/>
            <p:cNvSpPr/>
            <p:nvPr/>
          </p:nvSpPr>
          <p:spPr>
            <a:xfrm>
              <a:off x="5931931" y="2598060"/>
              <a:ext cx="1352438"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6037675" y="2623461"/>
              <a:ext cx="1165558" cy="307777"/>
            </a:xfrm>
            <a:prstGeom prst="rect">
              <a:avLst/>
            </a:prstGeom>
            <a:noFill/>
          </p:spPr>
          <p:txBody>
            <a:bodyPr wrap="square" rtlCol="0">
              <a:spAutoFit/>
            </a:bodyPr>
            <a:lstStyle/>
            <a:p>
              <a:pPr algn="ctr"/>
              <a:r>
                <a:rPr lang="en-US" sz="1400" dirty="0">
                  <a:solidFill>
                    <a:srgbClr val="3E578E"/>
                  </a:solidFill>
                </a:rPr>
                <a:t>8 </a:t>
              </a:r>
              <a:r>
                <a:rPr lang="en-US" sz="1400" dirty="0" err="1">
                  <a:solidFill>
                    <a:srgbClr val="3E578E"/>
                  </a:solidFill>
                </a:rPr>
                <a:t>hrs</a:t>
              </a:r>
              <a:endParaRPr lang="en-US" sz="1400" dirty="0">
                <a:solidFill>
                  <a:srgbClr val="3E578E"/>
                </a:solidFill>
              </a:endParaRPr>
            </a:p>
          </p:txBody>
        </p:sp>
      </p:grpSp>
      <p:sp>
        <p:nvSpPr>
          <p:cNvPr id="50" name="TextBox 49"/>
          <p:cNvSpPr txBox="1"/>
          <p:nvPr/>
        </p:nvSpPr>
        <p:spPr>
          <a:xfrm>
            <a:off x="3131990" y="4608060"/>
            <a:ext cx="1080796" cy="584775"/>
          </a:xfrm>
          <a:prstGeom prst="rect">
            <a:avLst/>
          </a:prstGeom>
          <a:noFill/>
        </p:spPr>
        <p:txBody>
          <a:bodyPr wrap="square" rtlCol="0">
            <a:spAutoFit/>
          </a:bodyPr>
          <a:lstStyle/>
          <a:p>
            <a:pPr algn="ctr"/>
            <a:r>
              <a:rPr lang="en-US" sz="1600" dirty="0"/>
              <a:t>Bed</a:t>
            </a:r>
          </a:p>
          <a:p>
            <a:pPr algn="ctr"/>
            <a:r>
              <a:rPr lang="en-US" sz="1600" dirty="0"/>
              <a:t>Time</a:t>
            </a:r>
          </a:p>
        </p:txBody>
      </p:sp>
      <p:sp>
        <p:nvSpPr>
          <p:cNvPr id="51" name="TextBox 50"/>
          <p:cNvSpPr txBox="1"/>
          <p:nvPr/>
        </p:nvSpPr>
        <p:spPr>
          <a:xfrm>
            <a:off x="4483700" y="4620624"/>
            <a:ext cx="1080796" cy="584775"/>
          </a:xfrm>
          <a:prstGeom prst="rect">
            <a:avLst/>
          </a:prstGeom>
          <a:noFill/>
        </p:spPr>
        <p:txBody>
          <a:bodyPr wrap="square" rtlCol="0">
            <a:spAutoFit/>
          </a:bodyPr>
          <a:lstStyle/>
          <a:p>
            <a:pPr algn="ctr"/>
            <a:r>
              <a:rPr lang="en-US" sz="1600" dirty="0"/>
              <a:t>Wake/ Meal</a:t>
            </a:r>
          </a:p>
        </p:txBody>
      </p:sp>
      <p:sp>
        <p:nvSpPr>
          <p:cNvPr id="52" name="TextBox 51"/>
          <p:cNvSpPr txBox="1"/>
          <p:nvPr/>
        </p:nvSpPr>
        <p:spPr>
          <a:xfrm>
            <a:off x="5555690" y="4571766"/>
            <a:ext cx="1034323" cy="830997"/>
          </a:xfrm>
          <a:prstGeom prst="rect">
            <a:avLst/>
          </a:prstGeom>
          <a:noFill/>
        </p:spPr>
        <p:txBody>
          <a:bodyPr wrap="square" rtlCol="0">
            <a:spAutoFit/>
          </a:bodyPr>
          <a:lstStyle/>
          <a:p>
            <a:pPr algn="ctr"/>
            <a:r>
              <a:rPr lang="en-US" sz="1600" dirty="0"/>
              <a:t>Meal/ Nap </a:t>
            </a:r>
            <a:br>
              <a:rPr lang="en-US" sz="1600" dirty="0"/>
            </a:br>
            <a:endParaRPr lang="en-US" sz="1600" dirty="0"/>
          </a:p>
        </p:txBody>
      </p:sp>
      <p:sp>
        <p:nvSpPr>
          <p:cNvPr id="53" name="TextBox 52"/>
          <p:cNvSpPr txBox="1"/>
          <p:nvPr/>
        </p:nvSpPr>
        <p:spPr>
          <a:xfrm>
            <a:off x="6878306" y="4640618"/>
            <a:ext cx="1080796" cy="338554"/>
          </a:xfrm>
          <a:prstGeom prst="rect">
            <a:avLst/>
          </a:prstGeom>
          <a:noFill/>
        </p:spPr>
        <p:txBody>
          <a:bodyPr wrap="square" rtlCol="0">
            <a:spAutoFit/>
          </a:bodyPr>
          <a:lstStyle/>
          <a:p>
            <a:pPr algn="ctr"/>
            <a:r>
              <a:rPr lang="en-US" sz="1600" dirty="0"/>
              <a:t>Meal</a:t>
            </a:r>
          </a:p>
        </p:txBody>
      </p:sp>
      <p:sp>
        <p:nvSpPr>
          <p:cNvPr id="54" name="TextBox 53"/>
          <p:cNvSpPr txBox="1"/>
          <p:nvPr/>
        </p:nvSpPr>
        <p:spPr>
          <a:xfrm>
            <a:off x="8115267" y="4532793"/>
            <a:ext cx="1080796" cy="584775"/>
          </a:xfrm>
          <a:prstGeom prst="rect">
            <a:avLst/>
          </a:prstGeom>
          <a:noFill/>
        </p:spPr>
        <p:txBody>
          <a:bodyPr wrap="square" rtlCol="0">
            <a:spAutoFit/>
          </a:bodyPr>
          <a:lstStyle/>
          <a:p>
            <a:pPr algn="ctr"/>
            <a:r>
              <a:rPr lang="en-US" sz="1600" dirty="0"/>
              <a:t>Bed</a:t>
            </a:r>
          </a:p>
          <a:p>
            <a:pPr algn="ctr"/>
            <a:r>
              <a:rPr lang="en-US" sz="1600" dirty="0"/>
              <a:t>Time</a:t>
            </a:r>
          </a:p>
        </p:txBody>
      </p:sp>
      <p:grpSp>
        <p:nvGrpSpPr>
          <p:cNvPr id="76" name="Group 75"/>
          <p:cNvGrpSpPr/>
          <p:nvPr/>
        </p:nvGrpSpPr>
        <p:grpSpPr>
          <a:xfrm>
            <a:off x="3750873" y="4107911"/>
            <a:ext cx="1195388" cy="358579"/>
            <a:chOff x="3061719" y="3764399"/>
            <a:chExt cx="1352438" cy="358579"/>
          </a:xfrm>
        </p:grpSpPr>
        <p:sp>
          <p:nvSpPr>
            <p:cNvPr id="62" name="Left-Right Arrow 61"/>
            <p:cNvSpPr/>
            <p:nvPr/>
          </p:nvSpPr>
          <p:spPr>
            <a:xfrm>
              <a:off x="3061719" y="3764399"/>
              <a:ext cx="1352438"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3167463" y="3789800"/>
              <a:ext cx="1165558" cy="307777"/>
            </a:xfrm>
            <a:prstGeom prst="rect">
              <a:avLst/>
            </a:prstGeom>
            <a:noFill/>
          </p:spPr>
          <p:txBody>
            <a:bodyPr wrap="square" rtlCol="0">
              <a:spAutoFit/>
            </a:bodyPr>
            <a:lstStyle/>
            <a:p>
              <a:pPr algn="ctr"/>
              <a:r>
                <a:rPr lang="en-US" sz="1400" dirty="0">
                  <a:solidFill>
                    <a:srgbClr val="3E578E"/>
                  </a:solidFill>
                </a:rPr>
                <a:t>6-7 </a:t>
              </a:r>
              <a:r>
                <a:rPr lang="en-US" sz="1400" dirty="0" err="1">
                  <a:solidFill>
                    <a:srgbClr val="3E578E"/>
                  </a:solidFill>
                </a:rPr>
                <a:t>hrs</a:t>
              </a:r>
              <a:endParaRPr lang="en-US" sz="1400" dirty="0">
                <a:solidFill>
                  <a:srgbClr val="3E578E"/>
                </a:solidFill>
              </a:endParaRPr>
            </a:p>
          </p:txBody>
        </p:sp>
      </p:grpSp>
      <p:grpSp>
        <p:nvGrpSpPr>
          <p:cNvPr id="79" name="Group 78"/>
          <p:cNvGrpSpPr/>
          <p:nvPr/>
        </p:nvGrpSpPr>
        <p:grpSpPr>
          <a:xfrm>
            <a:off x="7900040" y="4100437"/>
            <a:ext cx="672970" cy="358579"/>
            <a:chOff x="7133836" y="3764399"/>
            <a:chExt cx="672970" cy="358579"/>
          </a:xfrm>
        </p:grpSpPr>
        <p:sp>
          <p:nvSpPr>
            <p:cNvPr id="64" name="Left-Right Arrow 63"/>
            <p:cNvSpPr/>
            <p:nvPr/>
          </p:nvSpPr>
          <p:spPr>
            <a:xfrm>
              <a:off x="7133836" y="3764399"/>
              <a:ext cx="672970"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7203802" y="3789800"/>
              <a:ext cx="550909" cy="307777"/>
            </a:xfrm>
            <a:prstGeom prst="rect">
              <a:avLst/>
            </a:prstGeom>
            <a:noFill/>
          </p:spPr>
          <p:txBody>
            <a:bodyPr wrap="square" rtlCol="0">
              <a:spAutoFit/>
            </a:bodyPr>
            <a:lstStyle/>
            <a:p>
              <a:pPr algn="ctr"/>
              <a:r>
                <a:rPr lang="en-US" sz="1400" dirty="0">
                  <a:solidFill>
                    <a:srgbClr val="3E578E"/>
                  </a:solidFill>
                </a:rPr>
                <a:t>4 </a:t>
              </a:r>
              <a:r>
                <a:rPr lang="en-US" sz="1400" dirty="0" err="1">
                  <a:solidFill>
                    <a:srgbClr val="3E578E"/>
                  </a:solidFill>
                </a:rPr>
                <a:t>hrs</a:t>
              </a:r>
              <a:endParaRPr lang="en-US" sz="1400" dirty="0">
                <a:solidFill>
                  <a:srgbClr val="3E578E"/>
                </a:solidFill>
              </a:endParaRPr>
            </a:p>
          </p:txBody>
        </p:sp>
      </p:grpSp>
      <p:grpSp>
        <p:nvGrpSpPr>
          <p:cNvPr id="77" name="Group 76"/>
          <p:cNvGrpSpPr/>
          <p:nvPr/>
        </p:nvGrpSpPr>
        <p:grpSpPr>
          <a:xfrm>
            <a:off x="5108162" y="4100436"/>
            <a:ext cx="919065" cy="358579"/>
            <a:chOff x="4734702" y="3764399"/>
            <a:chExt cx="919065" cy="358579"/>
          </a:xfrm>
        </p:grpSpPr>
        <p:sp>
          <p:nvSpPr>
            <p:cNvPr id="66" name="Left-Right Arrow 65"/>
            <p:cNvSpPr/>
            <p:nvPr/>
          </p:nvSpPr>
          <p:spPr>
            <a:xfrm>
              <a:off x="4734702" y="3764399"/>
              <a:ext cx="919065"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4840446" y="3789800"/>
              <a:ext cx="732452" cy="307777"/>
            </a:xfrm>
            <a:prstGeom prst="rect">
              <a:avLst/>
            </a:prstGeom>
            <a:noFill/>
          </p:spPr>
          <p:txBody>
            <a:bodyPr wrap="square" rtlCol="0">
              <a:spAutoFit/>
            </a:bodyPr>
            <a:lstStyle/>
            <a:p>
              <a:pPr algn="ctr"/>
              <a:r>
                <a:rPr lang="en-US" sz="1400" dirty="0">
                  <a:solidFill>
                    <a:srgbClr val="3E578E"/>
                  </a:solidFill>
                </a:rPr>
                <a:t>5-6 </a:t>
              </a:r>
              <a:r>
                <a:rPr lang="en-US" sz="1400" dirty="0" err="1">
                  <a:solidFill>
                    <a:srgbClr val="3E578E"/>
                  </a:solidFill>
                </a:rPr>
                <a:t>hrs</a:t>
              </a:r>
              <a:endParaRPr lang="en-US" sz="1400" dirty="0">
                <a:solidFill>
                  <a:srgbClr val="3E578E"/>
                </a:solidFill>
              </a:endParaRPr>
            </a:p>
          </p:txBody>
        </p:sp>
      </p:grpSp>
      <p:grpSp>
        <p:nvGrpSpPr>
          <p:cNvPr id="78" name="Group 77"/>
          <p:cNvGrpSpPr/>
          <p:nvPr/>
        </p:nvGrpSpPr>
        <p:grpSpPr>
          <a:xfrm>
            <a:off x="6063543" y="4100436"/>
            <a:ext cx="512561" cy="358579"/>
            <a:chOff x="5845481" y="3764399"/>
            <a:chExt cx="1132794" cy="358579"/>
          </a:xfrm>
        </p:grpSpPr>
        <p:sp>
          <p:nvSpPr>
            <p:cNvPr id="68" name="Left-Right Arrow 67"/>
            <p:cNvSpPr/>
            <p:nvPr/>
          </p:nvSpPr>
          <p:spPr>
            <a:xfrm>
              <a:off x="5978593" y="3764399"/>
              <a:ext cx="919065"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5845481" y="3835748"/>
              <a:ext cx="1132794" cy="230832"/>
            </a:xfrm>
            <a:prstGeom prst="rect">
              <a:avLst/>
            </a:prstGeom>
            <a:noFill/>
          </p:spPr>
          <p:txBody>
            <a:bodyPr wrap="square" rtlCol="0">
              <a:spAutoFit/>
            </a:bodyPr>
            <a:lstStyle/>
            <a:p>
              <a:pPr algn="ctr"/>
              <a:r>
                <a:rPr lang="en-US" sz="900" dirty="0">
                  <a:solidFill>
                    <a:srgbClr val="3E578E"/>
                  </a:solidFill>
                </a:rPr>
                <a:t>1-2 </a:t>
              </a:r>
              <a:r>
                <a:rPr lang="en-US" sz="900" dirty="0" err="1">
                  <a:solidFill>
                    <a:srgbClr val="3E578E"/>
                  </a:solidFill>
                </a:rPr>
                <a:t>hrs</a:t>
              </a:r>
              <a:endParaRPr lang="en-US" sz="900" dirty="0">
                <a:solidFill>
                  <a:srgbClr val="3E578E"/>
                </a:solidFill>
              </a:endParaRPr>
            </a:p>
          </p:txBody>
        </p:sp>
      </p:grpSp>
      <p:grpSp>
        <p:nvGrpSpPr>
          <p:cNvPr id="85" name="Group 84"/>
          <p:cNvGrpSpPr/>
          <p:nvPr/>
        </p:nvGrpSpPr>
        <p:grpSpPr>
          <a:xfrm>
            <a:off x="1185552" y="1871831"/>
            <a:ext cx="1603931" cy="1603931"/>
            <a:chOff x="407986" y="1775129"/>
            <a:chExt cx="1603931" cy="1603931"/>
          </a:xfrm>
        </p:grpSpPr>
        <p:pic>
          <p:nvPicPr>
            <p:cNvPr id="80" name="Picture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986" y="1775129"/>
              <a:ext cx="1603931" cy="1603931"/>
            </a:xfrm>
            <a:prstGeom prst="rect">
              <a:avLst/>
            </a:prstGeom>
          </p:spPr>
        </p:pic>
        <p:sp>
          <p:nvSpPr>
            <p:cNvPr id="70" name="TextBox 69"/>
            <p:cNvSpPr txBox="1"/>
            <p:nvPr/>
          </p:nvSpPr>
          <p:spPr>
            <a:xfrm>
              <a:off x="724759" y="2273543"/>
              <a:ext cx="970384" cy="646331"/>
            </a:xfrm>
            <a:prstGeom prst="rect">
              <a:avLst/>
            </a:prstGeom>
            <a:noFill/>
          </p:spPr>
          <p:txBody>
            <a:bodyPr wrap="square" rtlCol="0">
              <a:spAutoFit/>
            </a:bodyPr>
            <a:lstStyle/>
            <a:p>
              <a:pPr algn="ctr"/>
              <a:r>
                <a:rPr lang="en-US" b="1" dirty="0"/>
                <a:t>Day Shift</a:t>
              </a:r>
            </a:p>
          </p:txBody>
        </p:sp>
      </p:grpSp>
      <p:grpSp>
        <p:nvGrpSpPr>
          <p:cNvPr id="84" name="Group 83"/>
          <p:cNvGrpSpPr/>
          <p:nvPr/>
        </p:nvGrpSpPr>
        <p:grpSpPr>
          <a:xfrm>
            <a:off x="1307243" y="3707650"/>
            <a:ext cx="1589209" cy="1185795"/>
            <a:chOff x="454197" y="4552768"/>
            <a:chExt cx="1589209" cy="1185795"/>
          </a:xfrm>
        </p:grpSpPr>
        <p:pic>
          <p:nvPicPr>
            <p:cNvPr id="83" name="Picture 82"/>
            <p:cNvPicPr>
              <a:picLocks noChangeAspect="1"/>
            </p:cNvPicPr>
            <p:nvPr/>
          </p:nvPicPr>
          <p:blipFill>
            <a:blip r:embed="rId4"/>
            <a:stretch>
              <a:fillRect/>
            </a:stretch>
          </p:blipFill>
          <p:spPr>
            <a:xfrm>
              <a:off x="454197" y="4552768"/>
              <a:ext cx="1589209" cy="1185795"/>
            </a:xfrm>
            <a:prstGeom prst="rect">
              <a:avLst/>
            </a:prstGeom>
          </p:spPr>
        </p:pic>
        <p:sp>
          <p:nvSpPr>
            <p:cNvPr id="71" name="TextBox 70"/>
            <p:cNvSpPr txBox="1"/>
            <p:nvPr/>
          </p:nvSpPr>
          <p:spPr>
            <a:xfrm>
              <a:off x="592103" y="4860344"/>
              <a:ext cx="970384" cy="646331"/>
            </a:xfrm>
            <a:prstGeom prst="rect">
              <a:avLst/>
            </a:prstGeom>
            <a:noFill/>
          </p:spPr>
          <p:txBody>
            <a:bodyPr wrap="square" rtlCol="0">
              <a:spAutoFit/>
            </a:bodyPr>
            <a:lstStyle/>
            <a:p>
              <a:pPr algn="ctr"/>
              <a:r>
                <a:rPr lang="en-US" b="1" dirty="0">
                  <a:solidFill>
                    <a:schemeClr val="bg1"/>
                  </a:solidFill>
                </a:rPr>
                <a:t>Night Shift</a:t>
              </a:r>
            </a:p>
          </p:txBody>
        </p:sp>
      </p:grpSp>
      <p:sp>
        <p:nvSpPr>
          <p:cNvPr id="149" name="Rectangle 148"/>
          <p:cNvSpPr/>
          <p:nvPr/>
        </p:nvSpPr>
        <p:spPr>
          <a:xfrm>
            <a:off x="3666993" y="3237556"/>
            <a:ext cx="1874543" cy="282261"/>
          </a:xfrm>
          <a:prstGeom prst="rect">
            <a:avLst/>
          </a:prstGeom>
          <a:solidFill>
            <a:srgbClr val="FFC000">
              <a:alpha val="25000"/>
            </a:srgbClr>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6781122" y="3592848"/>
            <a:ext cx="1722969" cy="282261"/>
          </a:xfrm>
          <a:prstGeom prst="rect">
            <a:avLst/>
          </a:prstGeom>
          <a:solidFill>
            <a:srgbClr val="3E578E">
              <a:alpha val="25000"/>
            </a:srgbClr>
          </a:solid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165"/>
          <p:cNvSpPr/>
          <p:nvPr/>
        </p:nvSpPr>
        <p:spPr>
          <a:xfrm>
            <a:off x="5552612" y="1694395"/>
            <a:ext cx="544451" cy="3867667"/>
          </a:xfrm>
          <a:prstGeom prst="roundRect">
            <a:avLst/>
          </a:prstGeom>
          <a:solidFill>
            <a:srgbClr val="92D050">
              <a:alpha val="25000"/>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extBox 166"/>
          <p:cNvSpPr txBox="1"/>
          <p:nvPr/>
        </p:nvSpPr>
        <p:spPr>
          <a:xfrm>
            <a:off x="5213491" y="5562062"/>
            <a:ext cx="1120452" cy="584775"/>
          </a:xfrm>
          <a:prstGeom prst="rect">
            <a:avLst/>
          </a:prstGeom>
          <a:noFill/>
        </p:spPr>
        <p:txBody>
          <a:bodyPr wrap="square" rtlCol="0">
            <a:spAutoFit/>
          </a:bodyPr>
          <a:lstStyle/>
          <a:p>
            <a:pPr algn="ctr"/>
            <a:r>
              <a:rPr lang="en-US" sz="1600" dirty="0"/>
              <a:t>Family/ Social Time</a:t>
            </a:r>
          </a:p>
        </p:txBody>
      </p:sp>
      <p:grpSp>
        <p:nvGrpSpPr>
          <p:cNvPr id="175" name="Group 174"/>
          <p:cNvGrpSpPr/>
          <p:nvPr/>
        </p:nvGrpSpPr>
        <p:grpSpPr>
          <a:xfrm>
            <a:off x="9248492" y="1880537"/>
            <a:ext cx="2230399" cy="3184891"/>
            <a:chOff x="9248492" y="1880537"/>
            <a:chExt cx="2230399" cy="3184891"/>
          </a:xfrm>
        </p:grpSpPr>
        <p:graphicFrame>
          <p:nvGraphicFramePr>
            <p:cNvPr id="165" name="Diagram 164"/>
            <p:cNvGraphicFramePr/>
            <p:nvPr>
              <p:extLst>
                <p:ext uri="{D42A27DB-BD31-4B8C-83A1-F6EECF244321}">
                  <p14:modId xmlns:p14="http://schemas.microsoft.com/office/powerpoint/2010/main" val="3892758858"/>
                </p:ext>
              </p:extLst>
            </p:nvPr>
          </p:nvGraphicFramePr>
          <p:xfrm>
            <a:off x="9484357" y="1880537"/>
            <a:ext cx="1994534" cy="31848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69" name="TextBox 168"/>
            <p:cNvSpPr txBox="1"/>
            <p:nvPr/>
          </p:nvSpPr>
          <p:spPr>
            <a:xfrm>
              <a:off x="9313747" y="2009439"/>
              <a:ext cx="593097" cy="923330"/>
            </a:xfrm>
            <a:prstGeom prst="rect">
              <a:avLst/>
            </a:prstGeom>
            <a:noFill/>
          </p:spPr>
          <p:txBody>
            <a:bodyPr wrap="square" rtlCol="0">
              <a:spAutoFit/>
            </a:bodyPr>
            <a:lstStyle/>
            <a:p>
              <a:r>
                <a:rPr lang="en-US" sz="54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1</a:t>
              </a:r>
            </a:p>
          </p:txBody>
        </p:sp>
        <p:sp>
          <p:nvSpPr>
            <p:cNvPr id="173" name="TextBox 172"/>
            <p:cNvSpPr txBox="1"/>
            <p:nvPr/>
          </p:nvSpPr>
          <p:spPr>
            <a:xfrm>
              <a:off x="9248492" y="3025490"/>
              <a:ext cx="654424" cy="923330"/>
            </a:xfrm>
            <a:prstGeom prst="rect">
              <a:avLst/>
            </a:prstGeom>
            <a:noFill/>
          </p:spPr>
          <p:txBody>
            <a:bodyPr wrap="square" rtlCol="0">
              <a:spAutoFit/>
            </a:bodyPr>
            <a:lstStyle/>
            <a:p>
              <a:r>
                <a:rPr lang="en-US" sz="54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2</a:t>
              </a:r>
            </a:p>
          </p:txBody>
        </p:sp>
        <p:sp>
          <p:nvSpPr>
            <p:cNvPr id="174" name="TextBox 173"/>
            <p:cNvSpPr txBox="1"/>
            <p:nvPr/>
          </p:nvSpPr>
          <p:spPr>
            <a:xfrm>
              <a:off x="9274540" y="4015226"/>
              <a:ext cx="654424" cy="923330"/>
            </a:xfrm>
            <a:prstGeom prst="rect">
              <a:avLst/>
            </a:prstGeom>
            <a:noFill/>
          </p:spPr>
          <p:txBody>
            <a:bodyPr wrap="square" rtlCol="0">
              <a:spAutoFit/>
            </a:bodyPr>
            <a:lstStyle/>
            <a:p>
              <a:r>
                <a:rPr lang="en-US" sz="5400" b="1" dirty="0">
                  <a:solidFill>
                    <a:srgbClr val="D2492A"/>
                  </a:solidFill>
                  <a:effectLst>
                    <a:outerShdw blurRad="38100" dist="38100" dir="2700000" algn="tl">
                      <a:srgbClr val="000000">
                        <a:alpha val="43137"/>
                      </a:srgbClr>
                    </a:outerShdw>
                  </a:effectLst>
                  <a:latin typeface="Elephant" panose="02020904090505020303" pitchFamily="18" charset="0"/>
                  <a:cs typeface="Times New Roman" panose="02020603050405020304" pitchFamily="18" charset="0"/>
                </a:rPr>
                <a:t>3</a:t>
              </a:r>
            </a:p>
          </p:txBody>
        </p:sp>
      </p:grpSp>
      <p:cxnSp>
        <p:nvCxnSpPr>
          <p:cNvPr id="82" name="Straight Connector 81"/>
          <p:cNvCxnSpPr/>
          <p:nvPr/>
        </p:nvCxnSpPr>
        <p:spPr>
          <a:xfrm>
            <a:off x="6581207" y="3926067"/>
            <a:ext cx="0" cy="671804"/>
          </a:xfrm>
          <a:prstGeom prst="line">
            <a:avLst/>
          </a:prstGeom>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6040809" y="4597871"/>
            <a:ext cx="1080796" cy="338554"/>
          </a:xfrm>
          <a:prstGeom prst="rect">
            <a:avLst/>
          </a:prstGeom>
          <a:noFill/>
        </p:spPr>
        <p:txBody>
          <a:bodyPr wrap="square" rtlCol="0">
            <a:spAutoFit/>
          </a:bodyPr>
          <a:lstStyle/>
          <a:p>
            <a:pPr algn="ctr"/>
            <a:r>
              <a:rPr lang="en-US" sz="1600" dirty="0"/>
              <a:t>Wake</a:t>
            </a:r>
          </a:p>
        </p:txBody>
      </p:sp>
      <p:grpSp>
        <p:nvGrpSpPr>
          <p:cNvPr id="87" name="Group 86"/>
          <p:cNvGrpSpPr/>
          <p:nvPr/>
        </p:nvGrpSpPr>
        <p:grpSpPr>
          <a:xfrm>
            <a:off x="6603800" y="4090329"/>
            <a:ext cx="861222" cy="358579"/>
            <a:chOff x="3843633" y="2598060"/>
            <a:chExt cx="1095017" cy="358579"/>
          </a:xfrm>
        </p:grpSpPr>
        <p:sp>
          <p:nvSpPr>
            <p:cNvPr id="88" name="Left-Right Arrow 87"/>
            <p:cNvSpPr/>
            <p:nvPr/>
          </p:nvSpPr>
          <p:spPr>
            <a:xfrm>
              <a:off x="3905639" y="2598060"/>
              <a:ext cx="919065" cy="358579"/>
            </a:xfrm>
            <a:prstGeom prst="leftRightArrow">
              <a:avLst/>
            </a:prstGeom>
            <a:noFill/>
            <a:ln w="127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3843633" y="2633568"/>
              <a:ext cx="1095017" cy="307777"/>
            </a:xfrm>
            <a:prstGeom prst="rect">
              <a:avLst/>
            </a:prstGeom>
            <a:noFill/>
          </p:spPr>
          <p:txBody>
            <a:bodyPr wrap="square" rtlCol="0">
              <a:spAutoFit/>
            </a:bodyPr>
            <a:lstStyle/>
            <a:p>
              <a:pPr algn="ctr"/>
              <a:r>
                <a:rPr lang="en-US" sz="1400" dirty="0">
                  <a:solidFill>
                    <a:srgbClr val="3E578E"/>
                  </a:solidFill>
                </a:rPr>
                <a:t>4-5 </a:t>
              </a:r>
              <a:r>
                <a:rPr lang="en-US" sz="1400" dirty="0" err="1">
                  <a:solidFill>
                    <a:srgbClr val="3E578E"/>
                  </a:solidFill>
                </a:rPr>
                <a:t>hrs</a:t>
              </a:r>
              <a:endParaRPr lang="en-US" sz="1400" dirty="0">
                <a:solidFill>
                  <a:srgbClr val="3E578E"/>
                </a:solidFill>
              </a:endParaRPr>
            </a:p>
          </p:txBody>
        </p:sp>
      </p:grpSp>
      <p:sp>
        <p:nvSpPr>
          <p:cNvPr id="90" name="Rectangle 89">
            <a:extLst>
              <a:ext uri="{FF2B5EF4-FFF2-40B4-BE49-F238E27FC236}">
                <a16:creationId xmlns:a16="http://schemas.microsoft.com/office/drawing/2014/main" id="{0D15D2B7-5220-4037-8053-DBF1568C19AF}"/>
              </a:ext>
            </a:extLst>
          </p:cNvPr>
          <p:cNvSpPr/>
          <p:nvPr/>
        </p:nvSpPr>
        <p:spPr>
          <a:xfrm>
            <a:off x="9199404" y="1489641"/>
            <a:ext cx="2408032" cy="707886"/>
          </a:xfrm>
          <a:prstGeom prst="rect">
            <a:avLst/>
          </a:prstGeom>
          <a:noFill/>
        </p:spPr>
        <p:txBody>
          <a:bodyPr wrap="none" lIns="91440" tIns="45720" rIns="91440" bIns="45720">
            <a:spAutoFit/>
          </a:bodyPr>
          <a:lstStyle/>
          <a:p>
            <a:pPr algn="ctr"/>
            <a:r>
              <a:rPr lang="en-US" sz="4000" b="0" cap="none" spc="0" dirty="0">
                <a:ln w="0"/>
                <a:solidFill>
                  <a:srgbClr val="D2492A"/>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Guidelines</a:t>
            </a:r>
          </a:p>
        </p:txBody>
      </p:sp>
      <p:sp>
        <p:nvSpPr>
          <p:cNvPr id="91" name="Rectangle 90">
            <a:extLst>
              <a:ext uri="{FF2B5EF4-FFF2-40B4-BE49-F238E27FC236}">
                <a16:creationId xmlns:a16="http://schemas.microsoft.com/office/drawing/2014/main" id="{E1DB944D-E212-4988-8EDC-3617941E0DE0}"/>
              </a:ext>
            </a:extLst>
          </p:cNvPr>
          <p:cNvSpPr/>
          <p:nvPr/>
        </p:nvSpPr>
        <p:spPr>
          <a:xfrm>
            <a:off x="9225973" y="1307939"/>
            <a:ext cx="2719095" cy="4259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233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9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166" grpId="0" animBg="1"/>
      <p:bldP spid="167" grpId="0"/>
      <p:bldP spid="86" grpId="0"/>
      <p:bldP spid="9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7975D-57B7-4A87-913C-DA61D49269F1}"/>
              </a:ext>
            </a:extLst>
          </p:cNvPr>
          <p:cNvSpPr>
            <a:spLocks noGrp="1"/>
          </p:cNvSpPr>
          <p:nvPr>
            <p:ph type="title"/>
          </p:nvPr>
        </p:nvSpPr>
        <p:spPr/>
        <p:txBody>
          <a:bodyPr/>
          <a:lstStyle/>
          <a:p>
            <a:r>
              <a:rPr lang="en-US" dirty="0"/>
              <a:t>IARC</a:t>
            </a:r>
          </a:p>
        </p:txBody>
      </p:sp>
      <p:sp>
        <p:nvSpPr>
          <p:cNvPr id="5" name="Slide Number Placeholder 4">
            <a:extLst>
              <a:ext uri="{FF2B5EF4-FFF2-40B4-BE49-F238E27FC236}">
                <a16:creationId xmlns:a16="http://schemas.microsoft.com/office/drawing/2014/main" id="{901FE20B-FFC2-495C-843D-BE9CA6811A4B}"/>
              </a:ext>
            </a:extLst>
          </p:cNvPr>
          <p:cNvSpPr>
            <a:spLocks noGrp="1"/>
          </p:cNvSpPr>
          <p:nvPr>
            <p:ph type="sldNum" sz="quarter" idx="12"/>
          </p:nvPr>
        </p:nvSpPr>
        <p:spPr/>
        <p:txBody>
          <a:bodyPr/>
          <a:lstStyle/>
          <a:p>
            <a:fld id="{20C916DC-B21F-42C8-BDC3-D172FB33DFF5}" type="slidenum">
              <a:rPr lang="en-US" smtClean="0"/>
              <a:pPr/>
              <a:t>4</a:t>
            </a:fld>
            <a:endParaRPr lang="en-US"/>
          </a:p>
        </p:txBody>
      </p:sp>
      <p:grpSp>
        <p:nvGrpSpPr>
          <p:cNvPr id="54" name="Group 53">
            <a:extLst>
              <a:ext uri="{FF2B5EF4-FFF2-40B4-BE49-F238E27FC236}">
                <a16:creationId xmlns:a16="http://schemas.microsoft.com/office/drawing/2014/main" id="{4FFACEB0-A715-4BD9-A7F6-B235C012E08E}"/>
              </a:ext>
            </a:extLst>
          </p:cNvPr>
          <p:cNvGrpSpPr/>
          <p:nvPr/>
        </p:nvGrpSpPr>
        <p:grpSpPr>
          <a:xfrm>
            <a:off x="1959198" y="1331837"/>
            <a:ext cx="6958746" cy="4552245"/>
            <a:chOff x="1035230" y="1370338"/>
            <a:chExt cx="6958746" cy="4552245"/>
          </a:xfrm>
        </p:grpSpPr>
        <p:sp>
          <p:nvSpPr>
            <p:cNvPr id="20" name="Oval 19">
              <a:extLst>
                <a:ext uri="{FF2B5EF4-FFF2-40B4-BE49-F238E27FC236}">
                  <a16:creationId xmlns:a16="http://schemas.microsoft.com/office/drawing/2014/main" id="{76FBCF02-DB17-4159-A219-54A09B7606C1}"/>
                </a:ext>
              </a:extLst>
            </p:cNvPr>
            <p:cNvSpPr/>
            <p:nvPr/>
          </p:nvSpPr>
          <p:spPr>
            <a:xfrm>
              <a:off x="1036318" y="1370338"/>
              <a:ext cx="798897" cy="797130"/>
            </a:xfrm>
            <a:prstGeom prst="ellipse">
              <a:avLst/>
            </a:prstGeom>
            <a:solidFill>
              <a:srgbClr val="21314D"/>
            </a:solidFill>
            <a:ln>
              <a:solidFill>
                <a:srgbClr val="213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2A3F69A-192E-407D-BDA0-4574855C7697}"/>
                </a:ext>
              </a:extLst>
            </p:cNvPr>
            <p:cNvSpPr/>
            <p:nvPr/>
          </p:nvSpPr>
          <p:spPr>
            <a:xfrm>
              <a:off x="1036320" y="2309117"/>
              <a:ext cx="798897" cy="797130"/>
            </a:xfrm>
            <a:prstGeom prst="ellipse">
              <a:avLst/>
            </a:prstGeom>
            <a:solidFill>
              <a:srgbClr val="3E578E"/>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B9EBE1AC-9F9D-4E8A-A5FC-2FA124ED3083}"/>
                </a:ext>
              </a:extLst>
            </p:cNvPr>
            <p:cNvSpPr/>
            <p:nvPr/>
          </p:nvSpPr>
          <p:spPr>
            <a:xfrm>
              <a:off x="1097280" y="1430349"/>
              <a:ext cx="684505" cy="666808"/>
            </a:xfrm>
            <a:prstGeom prst="flowChartConnector">
              <a:avLst/>
            </a:prstGeom>
            <a:solidFill>
              <a:srgbClr val="21314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2F26D25-86A9-4BD7-92AA-C74D74E52D99}"/>
                </a:ext>
              </a:extLst>
            </p:cNvPr>
            <p:cNvSpPr/>
            <p:nvPr/>
          </p:nvSpPr>
          <p:spPr>
            <a:xfrm>
              <a:off x="1036320" y="3247896"/>
              <a:ext cx="798897" cy="79713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BF4EFFB-0B4F-4F31-AB89-5D2ED59908E9}"/>
                </a:ext>
              </a:extLst>
            </p:cNvPr>
            <p:cNvSpPr/>
            <p:nvPr/>
          </p:nvSpPr>
          <p:spPr>
            <a:xfrm>
              <a:off x="1036320" y="4186675"/>
              <a:ext cx="798897" cy="797130"/>
            </a:xfrm>
            <a:prstGeom prst="ellipse">
              <a:avLst/>
            </a:prstGeom>
            <a:solidFill>
              <a:srgbClr val="D2492A"/>
            </a:solidFill>
            <a:ln>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292AD485-0316-46D6-90A3-E0C5E1E6AF80}"/>
                </a:ext>
              </a:extLst>
            </p:cNvPr>
            <p:cNvSpPr/>
            <p:nvPr/>
          </p:nvSpPr>
          <p:spPr>
            <a:xfrm>
              <a:off x="1036320" y="5125453"/>
              <a:ext cx="798897" cy="797130"/>
            </a:xfrm>
            <a:prstGeom prst="ellipse">
              <a:avLst/>
            </a:prstGeom>
            <a:solidFill>
              <a:srgbClr val="F08865"/>
            </a:solidFill>
            <a:ln>
              <a:solidFill>
                <a:srgbClr val="F08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DCC60D35-2471-4029-8B1D-04ACC3AFBC25}"/>
                </a:ext>
              </a:extLst>
            </p:cNvPr>
            <p:cNvSpPr/>
            <p:nvPr/>
          </p:nvSpPr>
          <p:spPr>
            <a:xfrm>
              <a:off x="1093513" y="2370415"/>
              <a:ext cx="684505" cy="666808"/>
            </a:xfrm>
            <a:prstGeom prst="flowChartConnector">
              <a:avLst/>
            </a:prstGeom>
            <a:solidFill>
              <a:srgbClr val="3E578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8FA5EE9F-0F63-41F0-8600-1379DE4177C5}"/>
                </a:ext>
              </a:extLst>
            </p:cNvPr>
            <p:cNvSpPr/>
            <p:nvPr/>
          </p:nvSpPr>
          <p:spPr>
            <a:xfrm>
              <a:off x="1094183" y="3310481"/>
              <a:ext cx="684505" cy="666808"/>
            </a:xfrm>
            <a:prstGeom prst="flowChartConnector">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BFB6020D-1F33-4148-B3F6-44E8AB435805}"/>
                </a:ext>
              </a:extLst>
            </p:cNvPr>
            <p:cNvSpPr/>
            <p:nvPr/>
          </p:nvSpPr>
          <p:spPr>
            <a:xfrm>
              <a:off x="1093513" y="4250547"/>
              <a:ext cx="684505" cy="666808"/>
            </a:xfrm>
            <a:prstGeom prst="flowChartConnector">
              <a:avLst/>
            </a:prstGeom>
            <a:solidFill>
              <a:srgbClr val="D2492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C53949CE-C119-4101-8AF1-E001FC9B49E9}"/>
                </a:ext>
              </a:extLst>
            </p:cNvPr>
            <p:cNvSpPr/>
            <p:nvPr/>
          </p:nvSpPr>
          <p:spPr>
            <a:xfrm>
              <a:off x="1092427" y="5190614"/>
              <a:ext cx="684505" cy="666808"/>
            </a:xfrm>
            <a:prstGeom prst="flowChartConnector">
              <a:avLst/>
            </a:prstGeom>
            <a:solidFill>
              <a:srgbClr val="F0886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7922D0C-14A2-4503-9E07-27D24EB7EFD3}"/>
                </a:ext>
              </a:extLst>
            </p:cNvPr>
            <p:cNvSpPr txBox="1"/>
            <p:nvPr/>
          </p:nvSpPr>
          <p:spPr>
            <a:xfrm>
              <a:off x="1036318" y="1480060"/>
              <a:ext cx="798898" cy="646331"/>
            </a:xfrm>
            <a:prstGeom prst="rect">
              <a:avLst/>
            </a:prstGeom>
            <a:noFill/>
            <a:ln>
              <a:noFill/>
            </a:ln>
          </p:spPr>
          <p:txBody>
            <a:bodyPr wrap="square" rtlCol="0">
              <a:spAutoFit/>
            </a:bodyPr>
            <a:lstStyle/>
            <a:p>
              <a:pPr algn="ctr"/>
              <a:r>
                <a:rPr lang="en-US" sz="1200" dirty="0">
                  <a:solidFill>
                    <a:schemeClr val="bg1"/>
                  </a:solidFill>
                </a:rPr>
                <a:t>GROUP</a:t>
              </a:r>
              <a:br>
                <a:rPr lang="en-US" sz="1200" dirty="0">
                  <a:solidFill>
                    <a:schemeClr val="bg1"/>
                  </a:solidFill>
                </a:rPr>
              </a:br>
              <a:r>
                <a:rPr lang="en-US" sz="2400" dirty="0">
                  <a:solidFill>
                    <a:schemeClr val="bg1"/>
                  </a:solidFill>
                </a:rPr>
                <a:t>1</a:t>
              </a:r>
            </a:p>
          </p:txBody>
        </p:sp>
        <p:sp>
          <p:nvSpPr>
            <p:cNvPr id="27" name="TextBox 26">
              <a:extLst>
                <a:ext uri="{FF2B5EF4-FFF2-40B4-BE49-F238E27FC236}">
                  <a16:creationId xmlns:a16="http://schemas.microsoft.com/office/drawing/2014/main" id="{2138BDC3-9F15-4C50-A6DF-33863920EEDF}"/>
                </a:ext>
              </a:extLst>
            </p:cNvPr>
            <p:cNvSpPr txBox="1"/>
            <p:nvPr/>
          </p:nvSpPr>
          <p:spPr>
            <a:xfrm>
              <a:off x="1035230" y="2423472"/>
              <a:ext cx="798898" cy="646331"/>
            </a:xfrm>
            <a:prstGeom prst="rect">
              <a:avLst/>
            </a:prstGeom>
            <a:noFill/>
            <a:ln>
              <a:noFill/>
            </a:ln>
          </p:spPr>
          <p:txBody>
            <a:bodyPr wrap="square" rtlCol="0">
              <a:spAutoFit/>
            </a:bodyPr>
            <a:lstStyle/>
            <a:p>
              <a:pPr algn="ctr"/>
              <a:r>
                <a:rPr lang="en-US" sz="1200" dirty="0">
                  <a:solidFill>
                    <a:schemeClr val="bg1"/>
                  </a:solidFill>
                </a:rPr>
                <a:t>GROUP</a:t>
              </a:r>
              <a:br>
                <a:rPr lang="en-US" sz="1200" dirty="0">
                  <a:solidFill>
                    <a:schemeClr val="bg1"/>
                  </a:solidFill>
                </a:rPr>
              </a:br>
              <a:r>
                <a:rPr lang="en-US" sz="2400" dirty="0">
                  <a:solidFill>
                    <a:schemeClr val="bg1"/>
                  </a:solidFill>
                </a:rPr>
                <a:t>2A</a:t>
              </a:r>
            </a:p>
          </p:txBody>
        </p:sp>
        <p:sp>
          <p:nvSpPr>
            <p:cNvPr id="28" name="TextBox 27">
              <a:extLst>
                <a:ext uri="{FF2B5EF4-FFF2-40B4-BE49-F238E27FC236}">
                  <a16:creationId xmlns:a16="http://schemas.microsoft.com/office/drawing/2014/main" id="{D1EF2035-2264-4268-B522-9CB4F35CDA98}"/>
                </a:ext>
              </a:extLst>
            </p:cNvPr>
            <p:cNvSpPr txBox="1"/>
            <p:nvPr/>
          </p:nvSpPr>
          <p:spPr>
            <a:xfrm>
              <a:off x="1035230" y="3362251"/>
              <a:ext cx="798898" cy="646331"/>
            </a:xfrm>
            <a:prstGeom prst="rect">
              <a:avLst/>
            </a:prstGeom>
            <a:noFill/>
            <a:ln>
              <a:noFill/>
            </a:ln>
          </p:spPr>
          <p:txBody>
            <a:bodyPr wrap="square" rtlCol="0">
              <a:spAutoFit/>
            </a:bodyPr>
            <a:lstStyle/>
            <a:p>
              <a:pPr algn="ctr"/>
              <a:r>
                <a:rPr lang="en-US" sz="1200" dirty="0">
                  <a:solidFill>
                    <a:schemeClr val="bg1"/>
                  </a:solidFill>
                </a:rPr>
                <a:t>GROUP</a:t>
              </a:r>
              <a:br>
                <a:rPr lang="en-US" sz="1200" dirty="0">
                  <a:solidFill>
                    <a:schemeClr val="bg1"/>
                  </a:solidFill>
                </a:rPr>
              </a:br>
              <a:r>
                <a:rPr lang="en-US" sz="2400" dirty="0">
                  <a:solidFill>
                    <a:schemeClr val="bg1"/>
                  </a:solidFill>
                </a:rPr>
                <a:t>2B</a:t>
              </a:r>
            </a:p>
          </p:txBody>
        </p:sp>
        <p:sp>
          <p:nvSpPr>
            <p:cNvPr id="29" name="TextBox 28">
              <a:extLst>
                <a:ext uri="{FF2B5EF4-FFF2-40B4-BE49-F238E27FC236}">
                  <a16:creationId xmlns:a16="http://schemas.microsoft.com/office/drawing/2014/main" id="{88839FB4-9E2A-4F60-B894-66194D6D58FE}"/>
                </a:ext>
              </a:extLst>
            </p:cNvPr>
            <p:cNvSpPr txBox="1"/>
            <p:nvPr/>
          </p:nvSpPr>
          <p:spPr>
            <a:xfrm>
              <a:off x="1042972" y="4303604"/>
              <a:ext cx="798898" cy="646331"/>
            </a:xfrm>
            <a:prstGeom prst="rect">
              <a:avLst/>
            </a:prstGeom>
            <a:noFill/>
            <a:ln>
              <a:noFill/>
            </a:ln>
          </p:spPr>
          <p:txBody>
            <a:bodyPr wrap="square" rtlCol="0">
              <a:spAutoFit/>
            </a:bodyPr>
            <a:lstStyle/>
            <a:p>
              <a:pPr algn="ctr"/>
              <a:r>
                <a:rPr lang="en-US" sz="1200" dirty="0">
                  <a:solidFill>
                    <a:schemeClr val="bg1"/>
                  </a:solidFill>
                </a:rPr>
                <a:t>GROUP</a:t>
              </a:r>
              <a:br>
                <a:rPr lang="en-US" sz="1200" dirty="0">
                  <a:solidFill>
                    <a:schemeClr val="bg1"/>
                  </a:solidFill>
                </a:rPr>
              </a:br>
              <a:r>
                <a:rPr lang="en-US" sz="2400" dirty="0">
                  <a:solidFill>
                    <a:schemeClr val="bg1"/>
                  </a:solidFill>
                </a:rPr>
                <a:t>3</a:t>
              </a:r>
            </a:p>
          </p:txBody>
        </p:sp>
        <p:sp>
          <p:nvSpPr>
            <p:cNvPr id="30" name="TextBox 29">
              <a:extLst>
                <a:ext uri="{FF2B5EF4-FFF2-40B4-BE49-F238E27FC236}">
                  <a16:creationId xmlns:a16="http://schemas.microsoft.com/office/drawing/2014/main" id="{DD2D3F77-02D7-4542-BC2B-4D3D80BEF065}"/>
                </a:ext>
              </a:extLst>
            </p:cNvPr>
            <p:cNvSpPr txBox="1"/>
            <p:nvPr/>
          </p:nvSpPr>
          <p:spPr>
            <a:xfrm>
              <a:off x="1042972" y="5242383"/>
              <a:ext cx="798898" cy="646331"/>
            </a:xfrm>
            <a:prstGeom prst="rect">
              <a:avLst/>
            </a:prstGeom>
            <a:noFill/>
            <a:ln>
              <a:noFill/>
            </a:ln>
          </p:spPr>
          <p:txBody>
            <a:bodyPr wrap="square" rtlCol="0">
              <a:spAutoFit/>
            </a:bodyPr>
            <a:lstStyle/>
            <a:p>
              <a:pPr algn="ctr"/>
              <a:r>
                <a:rPr lang="en-US" sz="1200" dirty="0">
                  <a:solidFill>
                    <a:schemeClr val="bg1"/>
                  </a:solidFill>
                </a:rPr>
                <a:t>GROUP</a:t>
              </a:r>
              <a:br>
                <a:rPr lang="en-US" sz="1200" dirty="0">
                  <a:solidFill>
                    <a:schemeClr val="bg1"/>
                  </a:solidFill>
                </a:rPr>
              </a:br>
              <a:r>
                <a:rPr lang="en-US" sz="2400" dirty="0">
                  <a:solidFill>
                    <a:schemeClr val="bg1"/>
                  </a:solidFill>
                </a:rPr>
                <a:t>4</a:t>
              </a:r>
            </a:p>
          </p:txBody>
        </p:sp>
        <p:sp>
          <p:nvSpPr>
            <p:cNvPr id="31" name="Rectangle: Rounded Corners 30">
              <a:extLst>
                <a:ext uri="{FF2B5EF4-FFF2-40B4-BE49-F238E27FC236}">
                  <a16:creationId xmlns:a16="http://schemas.microsoft.com/office/drawing/2014/main" id="{E861299C-B8EE-4D96-AF08-282324182961}"/>
                </a:ext>
              </a:extLst>
            </p:cNvPr>
            <p:cNvSpPr/>
            <p:nvPr/>
          </p:nvSpPr>
          <p:spPr>
            <a:xfrm>
              <a:off x="2430456" y="1591527"/>
              <a:ext cx="2415209" cy="410743"/>
            </a:xfrm>
            <a:prstGeom prst="roundRect">
              <a:avLst/>
            </a:prstGeom>
            <a:solidFill>
              <a:srgbClr val="21314D"/>
            </a:solidFill>
            <a:ln>
              <a:solidFill>
                <a:srgbClr val="213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8DAFD43-A969-4252-9AA6-25EC19D8B817}"/>
                </a:ext>
              </a:extLst>
            </p:cNvPr>
            <p:cNvSpPr txBox="1"/>
            <p:nvPr/>
          </p:nvSpPr>
          <p:spPr>
            <a:xfrm>
              <a:off x="2426686" y="1638954"/>
              <a:ext cx="2415209" cy="307777"/>
            </a:xfrm>
            <a:prstGeom prst="rect">
              <a:avLst/>
            </a:prstGeom>
            <a:noFill/>
          </p:spPr>
          <p:txBody>
            <a:bodyPr wrap="square" rtlCol="0">
              <a:spAutoFit/>
            </a:bodyPr>
            <a:lstStyle/>
            <a:p>
              <a:pPr algn="ctr"/>
              <a:r>
                <a:rPr lang="en-US" sz="1400" dirty="0">
                  <a:solidFill>
                    <a:schemeClr val="bg1"/>
                  </a:solidFill>
                </a:rPr>
                <a:t>CARCINOGENIC TO HUMANS</a:t>
              </a:r>
            </a:p>
          </p:txBody>
        </p:sp>
        <p:sp>
          <p:nvSpPr>
            <p:cNvPr id="35" name="Rectangle: Rounded Corners 34">
              <a:extLst>
                <a:ext uri="{FF2B5EF4-FFF2-40B4-BE49-F238E27FC236}">
                  <a16:creationId xmlns:a16="http://schemas.microsoft.com/office/drawing/2014/main" id="{717AC583-75A6-4E93-AF96-9854DCFFC666}"/>
                </a:ext>
              </a:extLst>
            </p:cNvPr>
            <p:cNvSpPr/>
            <p:nvPr/>
          </p:nvSpPr>
          <p:spPr>
            <a:xfrm>
              <a:off x="2430456" y="2523307"/>
              <a:ext cx="2415209" cy="410743"/>
            </a:xfrm>
            <a:prstGeom prst="roundRect">
              <a:avLst/>
            </a:prstGeom>
            <a:solidFill>
              <a:srgbClr val="3E578E"/>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D4B18161-274D-4D58-900E-C485EA8246E7}"/>
                </a:ext>
              </a:extLst>
            </p:cNvPr>
            <p:cNvSpPr txBox="1"/>
            <p:nvPr/>
          </p:nvSpPr>
          <p:spPr>
            <a:xfrm>
              <a:off x="2426686" y="2468321"/>
              <a:ext cx="2415209" cy="523220"/>
            </a:xfrm>
            <a:prstGeom prst="rect">
              <a:avLst/>
            </a:prstGeom>
            <a:noFill/>
          </p:spPr>
          <p:txBody>
            <a:bodyPr wrap="square" rtlCol="0">
              <a:spAutoFit/>
            </a:bodyPr>
            <a:lstStyle/>
            <a:p>
              <a:pPr algn="ctr"/>
              <a:r>
                <a:rPr lang="en-US" sz="1400" dirty="0">
                  <a:solidFill>
                    <a:schemeClr val="bg1"/>
                  </a:solidFill>
                </a:rPr>
                <a:t>PROBABLY CARCINOGENIC </a:t>
              </a:r>
            </a:p>
            <a:p>
              <a:pPr algn="ctr"/>
              <a:r>
                <a:rPr lang="en-US" sz="1400" dirty="0">
                  <a:solidFill>
                    <a:schemeClr val="bg1"/>
                  </a:solidFill>
                </a:rPr>
                <a:t>TO HUMANS</a:t>
              </a:r>
            </a:p>
          </p:txBody>
        </p:sp>
        <p:sp>
          <p:nvSpPr>
            <p:cNvPr id="37" name="Rectangle: Rounded Corners 36">
              <a:extLst>
                <a:ext uri="{FF2B5EF4-FFF2-40B4-BE49-F238E27FC236}">
                  <a16:creationId xmlns:a16="http://schemas.microsoft.com/office/drawing/2014/main" id="{472C57ED-7A23-4F9B-9445-C82200B836C1}"/>
                </a:ext>
              </a:extLst>
            </p:cNvPr>
            <p:cNvSpPr/>
            <p:nvPr/>
          </p:nvSpPr>
          <p:spPr>
            <a:xfrm>
              <a:off x="2430456" y="3455087"/>
              <a:ext cx="2415209" cy="410743"/>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FD5B56B-3B6B-4C61-857E-DCEDE129792C}"/>
                </a:ext>
              </a:extLst>
            </p:cNvPr>
            <p:cNvSpPr txBox="1"/>
            <p:nvPr/>
          </p:nvSpPr>
          <p:spPr>
            <a:xfrm>
              <a:off x="2426686" y="3401853"/>
              <a:ext cx="2415209" cy="523220"/>
            </a:xfrm>
            <a:prstGeom prst="rect">
              <a:avLst/>
            </a:prstGeom>
            <a:noFill/>
          </p:spPr>
          <p:txBody>
            <a:bodyPr wrap="square" rtlCol="0">
              <a:spAutoFit/>
            </a:bodyPr>
            <a:lstStyle/>
            <a:p>
              <a:pPr algn="ctr"/>
              <a:r>
                <a:rPr lang="en-US" sz="1400" dirty="0">
                  <a:solidFill>
                    <a:schemeClr val="bg1"/>
                  </a:solidFill>
                </a:rPr>
                <a:t>POSSIBLY CARCINOGENIC</a:t>
              </a:r>
            </a:p>
            <a:p>
              <a:pPr algn="ctr"/>
              <a:r>
                <a:rPr lang="en-US" sz="1400" dirty="0">
                  <a:solidFill>
                    <a:schemeClr val="bg1"/>
                  </a:solidFill>
                </a:rPr>
                <a:t>TO HUMANS</a:t>
              </a:r>
            </a:p>
          </p:txBody>
        </p:sp>
        <p:sp>
          <p:nvSpPr>
            <p:cNvPr id="39" name="Rectangle: Rounded Corners 38">
              <a:extLst>
                <a:ext uri="{FF2B5EF4-FFF2-40B4-BE49-F238E27FC236}">
                  <a16:creationId xmlns:a16="http://schemas.microsoft.com/office/drawing/2014/main" id="{91A83AB5-DFCD-4F53-982B-7C41A385ACE9}"/>
                </a:ext>
              </a:extLst>
            </p:cNvPr>
            <p:cNvSpPr/>
            <p:nvPr/>
          </p:nvSpPr>
          <p:spPr>
            <a:xfrm>
              <a:off x="2430456" y="4386867"/>
              <a:ext cx="2415209" cy="410743"/>
            </a:xfrm>
            <a:prstGeom prst="roundRect">
              <a:avLst/>
            </a:prstGeom>
            <a:solidFill>
              <a:srgbClr val="D2492A"/>
            </a:solidFill>
            <a:ln>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B18F9CD0-86D6-439C-BE1C-38CC57155D17}"/>
                </a:ext>
              </a:extLst>
            </p:cNvPr>
            <p:cNvSpPr txBox="1"/>
            <p:nvPr/>
          </p:nvSpPr>
          <p:spPr>
            <a:xfrm>
              <a:off x="2426686" y="4333265"/>
              <a:ext cx="2415209" cy="523220"/>
            </a:xfrm>
            <a:prstGeom prst="rect">
              <a:avLst/>
            </a:prstGeom>
            <a:noFill/>
          </p:spPr>
          <p:txBody>
            <a:bodyPr wrap="square" rtlCol="0">
              <a:spAutoFit/>
            </a:bodyPr>
            <a:lstStyle/>
            <a:p>
              <a:pPr algn="ctr"/>
              <a:r>
                <a:rPr lang="en-US" sz="1400" dirty="0">
                  <a:solidFill>
                    <a:schemeClr val="bg1"/>
                  </a:solidFill>
                </a:rPr>
                <a:t>CARCINOGENICITY</a:t>
              </a:r>
            </a:p>
            <a:p>
              <a:pPr algn="ctr"/>
              <a:r>
                <a:rPr lang="en-US" sz="1400" dirty="0">
                  <a:solidFill>
                    <a:schemeClr val="bg1"/>
                  </a:solidFill>
                </a:rPr>
                <a:t>NOT CLASSIFIABLE</a:t>
              </a:r>
            </a:p>
          </p:txBody>
        </p:sp>
        <p:sp>
          <p:nvSpPr>
            <p:cNvPr id="41" name="Rectangle: Rounded Corners 40">
              <a:extLst>
                <a:ext uri="{FF2B5EF4-FFF2-40B4-BE49-F238E27FC236}">
                  <a16:creationId xmlns:a16="http://schemas.microsoft.com/office/drawing/2014/main" id="{697DD31E-F797-4C02-891E-4754EF2153C7}"/>
                </a:ext>
              </a:extLst>
            </p:cNvPr>
            <p:cNvSpPr/>
            <p:nvPr/>
          </p:nvSpPr>
          <p:spPr>
            <a:xfrm>
              <a:off x="2430456" y="5318646"/>
              <a:ext cx="2415209" cy="410743"/>
            </a:xfrm>
            <a:prstGeom prst="roundRect">
              <a:avLst/>
            </a:prstGeom>
            <a:solidFill>
              <a:srgbClr val="F08865"/>
            </a:solidFill>
            <a:ln>
              <a:solidFill>
                <a:srgbClr val="F08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7396C1E-2B9D-4E55-BAD2-2B26FEBA5808}"/>
                </a:ext>
              </a:extLst>
            </p:cNvPr>
            <p:cNvSpPr txBox="1"/>
            <p:nvPr/>
          </p:nvSpPr>
          <p:spPr>
            <a:xfrm>
              <a:off x="2423803" y="5266473"/>
              <a:ext cx="2415209" cy="523220"/>
            </a:xfrm>
            <a:prstGeom prst="rect">
              <a:avLst/>
            </a:prstGeom>
            <a:noFill/>
          </p:spPr>
          <p:txBody>
            <a:bodyPr wrap="square" rtlCol="0">
              <a:spAutoFit/>
            </a:bodyPr>
            <a:lstStyle/>
            <a:p>
              <a:pPr algn="ctr"/>
              <a:r>
                <a:rPr lang="en-US" sz="1400" dirty="0">
                  <a:solidFill>
                    <a:schemeClr val="bg1"/>
                  </a:solidFill>
                </a:rPr>
                <a:t>PROBABLY NOT</a:t>
              </a:r>
            </a:p>
            <a:p>
              <a:pPr algn="ctr"/>
              <a:r>
                <a:rPr lang="en-US" sz="1400" dirty="0">
                  <a:solidFill>
                    <a:schemeClr val="bg1"/>
                  </a:solidFill>
                </a:rPr>
                <a:t>CARCINOGENIC</a:t>
              </a:r>
            </a:p>
          </p:txBody>
        </p:sp>
        <p:sp>
          <p:nvSpPr>
            <p:cNvPr id="43" name="Rectangle: Rounded Corners 42">
              <a:extLst>
                <a:ext uri="{FF2B5EF4-FFF2-40B4-BE49-F238E27FC236}">
                  <a16:creationId xmlns:a16="http://schemas.microsoft.com/office/drawing/2014/main" id="{9823512F-2EFE-4D18-BF94-63C55315591B}"/>
                </a:ext>
              </a:extLst>
            </p:cNvPr>
            <p:cNvSpPr/>
            <p:nvPr/>
          </p:nvSpPr>
          <p:spPr>
            <a:xfrm>
              <a:off x="5578767" y="1591527"/>
              <a:ext cx="2415209" cy="410743"/>
            </a:xfrm>
            <a:prstGeom prst="roundRect">
              <a:avLst/>
            </a:prstGeom>
            <a:noFill/>
            <a:ln>
              <a:solidFill>
                <a:srgbClr val="213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lumMod val="75000"/>
                    <a:lumOff val="25000"/>
                  </a:schemeClr>
                </a:solidFill>
              </a:endParaRPr>
            </a:p>
          </p:txBody>
        </p:sp>
        <p:sp>
          <p:nvSpPr>
            <p:cNvPr id="44" name="TextBox 43">
              <a:extLst>
                <a:ext uri="{FF2B5EF4-FFF2-40B4-BE49-F238E27FC236}">
                  <a16:creationId xmlns:a16="http://schemas.microsoft.com/office/drawing/2014/main" id="{DA10BF27-EF87-46A8-B41A-8707FE9164C3}"/>
                </a:ext>
              </a:extLst>
            </p:cNvPr>
            <p:cNvSpPr txBox="1"/>
            <p:nvPr/>
          </p:nvSpPr>
          <p:spPr>
            <a:xfrm>
              <a:off x="5572114" y="1560220"/>
              <a:ext cx="2415209" cy="461665"/>
            </a:xfrm>
            <a:prstGeom prst="rect">
              <a:avLst/>
            </a:prstGeom>
            <a:noFill/>
          </p:spPr>
          <p:txBody>
            <a:bodyPr wrap="square" rtlCol="0">
              <a:spAutoFit/>
            </a:bodyPr>
            <a:lstStyle/>
            <a:p>
              <a:pPr algn="ctr"/>
              <a:r>
                <a:rPr lang="en-US" sz="1200" dirty="0">
                  <a:solidFill>
                    <a:schemeClr val="tx1">
                      <a:lumMod val="75000"/>
                      <a:lumOff val="25000"/>
                    </a:schemeClr>
                  </a:solidFill>
                </a:rPr>
                <a:t>Sufficient evidence in humans.</a:t>
              </a:r>
            </a:p>
            <a:p>
              <a:pPr algn="ctr"/>
              <a:r>
                <a:rPr lang="en-US" sz="1200" dirty="0">
                  <a:solidFill>
                    <a:schemeClr val="tx1">
                      <a:lumMod val="75000"/>
                      <a:lumOff val="25000"/>
                    </a:schemeClr>
                  </a:solidFill>
                </a:rPr>
                <a:t>Causal relationship established</a:t>
              </a:r>
              <a:r>
                <a:rPr lang="en-US" sz="1000" dirty="0">
                  <a:solidFill>
                    <a:schemeClr val="tx1">
                      <a:lumMod val="75000"/>
                      <a:lumOff val="25000"/>
                    </a:schemeClr>
                  </a:solidFill>
                </a:rPr>
                <a:t>.</a:t>
              </a:r>
            </a:p>
          </p:txBody>
        </p:sp>
        <p:sp>
          <p:nvSpPr>
            <p:cNvPr id="45" name="Rectangle: Rounded Corners 44">
              <a:extLst>
                <a:ext uri="{FF2B5EF4-FFF2-40B4-BE49-F238E27FC236}">
                  <a16:creationId xmlns:a16="http://schemas.microsoft.com/office/drawing/2014/main" id="{89157BD4-8E8E-4292-B869-D1BCAB26E438}"/>
                </a:ext>
              </a:extLst>
            </p:cNvPr>
            <p:cNvSpPr/>
            <p:nvPr/>
          </p:nvSpPr>
          <p:spPr>
            <a:xfrm>
              <a:off x="5578767" y="2523307"/>
              <a:ext cx="2415209" cy="410743"/>
            </a:xfrm>
            <a:prstGeom prst="roundRect">
              <a:avLst/>
            </a:prstGeom>
            <a:no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lumMod val="75000"/>
                    <a:lumOff val="25000"/>
                  </a:schemeClr>
                </a:solidFill>
              </a:endParaRPr>
            </a:p>
          </p:txBody>
        </p:sp>
        <p:sp>
          <p:nvSpPr>
            <p:cNvPr id="46" name="TextBox 45">
              <a:extLst>
                <a:ext uri="{FF2B5EF4-FFF2-40B4-BE49-F238E27FC236}">
                  <a16:creationId xmlns:a16="http://schemas.microsoft.com/office/drawing/2014/main" id="{99F7B5B2-F417-403D-B6C8-4A14673B8ED0}"/>
                </a:ext>
              </a:extLst>
            </p:cNvPr>
            <p:cNvSpPr txBox="1"/>
            <p:nvPr/>
          </p:nvSpPr>
          <p:spPr>
            <a:xfrm>
              <a:off x="5572114" y="2487794"/>
              <a:ext cx="2415209" cy="461665"/>
            </a:xfrm>
            <a:prstGeom prst="rect">
              <a:avLst/>
            </a:prstGeom>
            <a:noFill/>
          </p:spPr>
          <p:txBody>
            <a:bodyPr wrap="square" rtlCol="0">
              <a:spAutoFit/>
            </a:bodyPr>
            <a:lstStyle/>
            <a:p>
              <a:pPr algn="ctr"/>
              <a:r>
                <a:rPr lang="en-US" sz="1200" dirty="0">
                  <a:solidFill>
                    <a:schemeClr val="tx1">
                      <a:lumMod val="75000"/>
                      <a:lumOff val="25000"/>
                    </a:schemeClr>
                  </a:solidFill>
                </a:rPr>
                <a:t>Limited evidence in humans.</a:t>
              </a:r>
            </a:p>
            <a:p>
              <a:pPr algn="ctr"/>
              <a:r>
                <a:rPr lang="en-US" sz="1200" dirty="0">
                  <a:solidFill>
                    <a:schemeClr val="tx1">
                      <a:lumMod val="75000"/>
                      <a:lumOff val="25000"/>
                    </a:schemeClr>
                  </a:solidFill>
                </a:rPr>
                <a:t>Sufficient evidence in animals.</a:t>
              </a:r>
            </a:p>
          </p:txBody>
        </p:sp>
        <p:sp>
          <p:nvSpPr>
            <p:cNvPr id="47" name="Rectangle: Rounded Corners 46">
              <a:extLst>
                <a:ext uri="{FF2B5EF4-FFF2-40B4-BE49-F238E27FC236}">
                  <a16:creationId xmlns:a16="http://schemas.microsoft.com/office/drawing/2014/main" id="{2C4788AE-588A-4B7C-9A00-B86CD053F1B7}"/>
                </a:ext>
              </a:extLst>
            </p:cNvPr>
            <p:cNvSpPr/>
            <p:nvPr/>
          </p:nvSpPr>
          <p:spPr>
            <a:xfrm>
              <a:off x="5578767" y="3455087"/>
              <a:ext cx="2415209" cy="410743"/>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lumMod val="75000"/>
                    <a:lumOff val="25000"/>
                  </a:schemeClr>
                </a:solidFill>
              </a:endParaRPr>
            </a:p>
          </p:txBody>
        </p:sp>
        <p:sp>
          <p:nvSpPr>
            <p:cNvPr id="48" name="TextBox 47">
              <a:extLst>
                <a:ext uri="{FF2B5EF4-FFF2-40B4-BE49-F238E27FC236}">
                  <a16:creationId xmlns:a16="http://schemas.microsoft.com/office/drawing/2014/main" id="{DC4FC53D-22CD-4574-B8A3-47522B48992E}"/>
                </a:ext>
              </a:extLst>
            </p:cNvPr>
            <p:cNvSpPr txBox="1"/>
            <p:nvPr/>
          </p:nvSpPr>
          <p:spPr>
            <a:xfrm>
              <a:off x="5576587" y="3412301"/>
              <a:ext cx="2415209" cy="461665"/>
            </a:xfrm>
            <a:prstGeom prst="rect">
              <a:avLst/>
            </a:prstGeom>
            <a:noFill/>
          </p:spPr>
          <p:txBody>
            <a:bodyPr wrap="square" rtlCol="0">
              <a:spAutoFit/>
            </a:bodyPr>
            <a:lstStyle/>
            <a:p>
              <a:pPr algn="ctr"/>
              <a:r>
                <a:rPr lang="en-US" sz="1200" dirty="0">
                  <a:solidFill>
                    <a:schemeClr val="tx1">
                      <a:lumMod val="75000"/>
                      <a:lumOff val="25000"/>
                    </a:schemeClr>
                  </a:solidFill>
                </a:rPr>
                <a:t>Limited evidence in humans.</a:t>
              </a:r>
            </a:p>
            <a:p>
              <a:pPr algn="ctr"/>
              <a:r>
                <a:rPr lang="en-US" sz="1200" dirty="0">
                  <a:solidFill>
                    <a:schemeClr val="tx1">
                      <a:lumMod val="75000"/>
                      <a:lumOff val="25000"/>
                    </a:schemeClr>
                  </a:solidFill>
                </a:rPr>
                <a:t>Insufficient evidence in animals.</a:t>
              </a:r>
            </a:p>
          </p:txBody>
        </p:sp>
        <p:sp>
          <p:nvSpPr>
            <p:cNvPr id="49" name="Rectangle: Rounded Corners 48">
              <a:extLst>
                <a:ext uri="{FF2B5EF4-FFF2-40B4-BE49-F238E27FC236}">
                  <a16:creationId xmlns:a16="http://schemas.microsoft.com/office/drawing/2014/main" id="{E7960A37-3A52-4DCC-AF6C-2068A93CF66B}"/>
                </a:ext>
              </a:extLst>
            </p:cNvPr>
            <p:cNvSpPr/>
            <p:nvPr/>
          </p:nvSpPr>
          <p:spPr>
            <a:xfrm>
              <a:off x="5578767" y="4386867"/>
              <a:ext cx="2415209" cy="410743"/>
            </a:xfrm>
            <a:prstGeom prst="roundRect">
              <a:avLst/>
            </a:prstGeom>
            <a:noFill/>
            <a:ln>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lumMod val="75000"/>
                    <a:lumOff val="25000"/>
                  </a:schemeClr>
                </a:solidFill>
              </a:endParaRPr>
            </a:p>
          </p:txBody>
        </p:sp>
        <p:sp>
          <p:nvSpPr>
            <p:cNvPr id="50" name="TextBox 49">
              <a:extLst>
                <a:ext uri="{FF2B5EF4-FFF2-40B4-BE49-F238E27FC236}">
                  <a16:creationId xmlns:a16="http://schemas.microsoft.com/office/drawing/2014/main" id="{11B6BB5A-BB06-4AAA-BB3F-0D6B7BFEFD4B}"/>
                </a:ext>
              </a:extLst>
            </p:cNvPr>
            <p:cNvSpPr txBox="1"/>
            <p:nvPr/>
          </p:nvSpPr>
          <p:spPr>
            <a:xfrm>
              <a:off x="5576717" y="4353118"/>
              <a:ext cx="2415209" cy="461665"/>
            </a:xfrm>
            <a:prstGeom prst="rect">
              <a:avLst/>
            </a:prstGeom>
            <a:noFill/>
          </p:spPr>
          <p:txBody>
            <a:bodyPr wrap="square" rtlCol="0">
              <a:spAutoFit/>
            </a:bodyPr>
            <a:lstStyle/>
            <a:p>
              <a:pPr algn="ctr"/>
              <a:r>
                <a:rPr lang="en-US" sz="1200" dirty="0">
                  <a:solidFill>
                    <a:schemeClr val="tx1">
                      <a:lumMod val="75000"/>
                      <a:lumOff val="25000"/>
                    </a:schemeClr>
                  </a:solidFill>
                </a:rPr>
                <a:t>Inadequate evidence in humans.</a:t>
              </a:r>
            </a:p>
            <a:p>
              <a:pPr algn="ctr"/>
              <a:r>
                <a:rPr lang="en-US" sz="1200" dirty="0">
                  <a:solidFill>
                    <a:schemeClr val="tx1">
                      <a:lumMod val="75000"/>
                      <a:lumOff val="25000"/>
                    </a:schemeClr>
                  </a:solidFill>
                </a:rPr>
                <a:t>Inadequate evidence in animals.</a:t>
              </a:r>
            </a:p>
          </p:txBody>
        </p:sp>
        <p:sp>
          <p:nvSpPr>
            <p:cNvPr id="51" name="Rectangle: Rounded Corners 50">
              <a:extLst>
                <a:ext uri="{FF2B5EF4-FFF2-40B4-BE49-F238E27FC236}">
                  <a16:creationId xmlns:a16="http://schemas.microsoft.com/office/drawing/2014/main" id="{B1B81EF7-C74E-404F-844C-5F0A9E130DAD}"/>
                </a:ext>
              </a:extLst>
            </p:cNvPr>
            <p:cNvSpPr/>
            <p:nvPr/>
          </p:nvSpPr>
          <p:spPr>
            <a:xfrm>
              <a:off x="5578767" y="5318646"/>
              <a:ext cx="2415209" cy="410743"/>
            </a:xfrm>
            <a:prstGeom prst="roundRect">
              <a:avLst/>
            </a:prstGeom>
            <a:noFill/>
            <a:ln>
              <a:solidFill>
                <a:srgbClr val="F08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tx1">
                    <a:lumMod val="75000"/>
                    <a:lumOff val="25000"/>
                  </a:schemeClr>
                </a:solidFill>
              </a:endParaRPr>
            </a:p>
          </p:txBody>
        </p:sp>
        <p:sp>
          <p:nvSpPr>
            <p:cNvPr id="52" name="TextBox 51">
              <a:extLst>
                <a:ext uri="{FF2B5EF4-FFF2-40B4-BE49-F238E27FC236}">
                  <a16:creationId xmlns:a16="http://schemas.microsoft.com/office/drawing/2014/main" id="{B6657E24-5D2A-4D47-AF0F-33C880DC9DE1}"/>
                </a:ext>
              </a:extLst>
            </p:cNvPr>
            <p:cNvSpPr txBox="1"/>
            <p:nvPr/>
          </p:nvSpPr>
          <p:spPr>
            <a:xfrm>
              <a:off x="5572114" y="5293184"/>
              <a:ext cx="2415209" cy="461665"/>
            </a:xfrm>
            <a:prstGeom prst="rect">
              <a:avLst/>
            </a:prstGeom>
            <a:noFill/>
          </p:spPr>
          <p:txBody>
            <a:bodyPr wrap="square" rtlCol="0">
              <a:spAutoFit/>
            </a:bodyPr>
            <a:lstStyle/>
            <a:p>
              <a:pPr algn="ctr"/>
              <a:r>
                <a:rPr lang="en-US" sz="1200" dirty="0">
                  <a:solidFill>
                    <a:schemeClr val="tx1">
                      <a:lumMod val="75000"/>
                      <a:lumOff val="25000"/>
                    </a:schemeClr>
                  </a:solidFill>
                </a:rPr>
                <a:t>Evidence suggests no carcinogenicity in humans/animals.</a:t>
              </a:r>
            </a:p>
          </p:txBody>
        </p:sp>
      </p:grpSp>
      <p:sp>
        <p:nvSpPr>
          <p:cNvPr id="34" name="Left Brace 33">
            <a:extLst>
              <a:ext uri="{FF2B5EF4-FFF2-40B4-BE49-F238E27FC236}">
                <a16:creationId xmlns:a16="http://schemas.microsoft.com/office/drawing/2014/main" id="{145A697B-516F-4672-A8D6-9B008D7CB331}"/>
              </a:ext>
            </a:extLst>
          </p:cNvPr>
          <p:cNvSpPr/>
          <p:nvPr/>
        </p:nvSpPr>
        <p:spPr>
          <a:xfrm>
            <a:off x="9310627" y="2246264"/>
            <a:ext cx="442762" cy="851150"/>
          </a:xfrm>
          <a:prstGeom prst="leftBrac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TextBox 52">
            <a:extLst>
              <a:ext uri="{FF2B5EF4-FFF2-40B4-BE49-F238E27FC236}">
                <a16:creationId xmlns:a16="http://schemas.microsoft.com/office/drawing/2014/main" id="{062EDB8F-D8A3-4138-BC9F-CC5B49524F5A}"/>
              </a:ext>
            </a:extLst>
          </p:cNvPr>
          <p:cNvSpPr txBox="1"/>
          <p:nvPr/>
        </p:nvSpPr>
        <p:spPr>
          <a:xfrm>
            <a:off x="9870222" y="2101081"/>
            <a:ext cx="1457508" cy="461665"/>
          </a:xfrm>
          <a:prstGeom prst="rect">
            <a:avLst/>
          </a:prstGeom>
          <a:solidFill>
            <a:srgbClr val="C3CCDB"/>
          </a:solidFill>
        </p:spPr>
        <p:txBody>
          <a:bodyPr wrap="square" rtlCol="0">
            <a:spAutoFit/>
          </a:bodyPr>
          <a:lstStyle/>
          <a:p>
            <a:r>
              <a:rPr lang="en-US" sz="1200" dirty="0"/>
              <a:t>Shift </a:t>
            </a:r>
            <a:r>
              <a:rPr lang="en-US" sz="1200" b="0" i="0" dirty="0">
                <a:solidFill>
                  <a:srgbClr val="212121"/>
                </a:solidFill>
                <a:effectLst/>
              </a:rPr>
              <a:t>work involving circadian disruption</a:t>
            </a:r>
            <a:endParaRPr lang="en-US" sz="1200" dirty="0"/>
          </a:p>
        </p:txBody>
      </p:sp>
      <p:sp>
        <p:nvSpPr>
          <p:cNvPr id="57" name="TextBox 56">
            <a:extLst>
              <a:ext uri="{FF2B5EF4-FFF2-40B4-BE49-F238E27FC236}">
                <a16:creationId xmlns:a16="http://schemas.microsoft.com/office/drawing/2014/main" id="{B1EFF553-FB2E-4A73-9B48-43BA4DEE5EDC}"/>
              </a:ext>
            </a:extLst>
          </p:cNvPr>
          <p:cNvSpPr txBox="1"/>
          <p:nvPr/>
        </p:nvSpPr>
        <p:spPr>
          <a:xfrm>
            <a:off x="9864137" y="1707065"/>
            <a:ext cx="798898" cy="461665"/>
          </a:xfrm>
          <a:prstGeom prst="rect">
            <a:avLst/>
          </a:prstGeom>
          <a:noFill/>
        </p:spPr>
        <p:txBody>
          <a:bodyPr wrap="square" rtlCol="0">
            <a:spAutoFit/>
          </a:bodyPr>
          <a:lstStyle/>
          <a:p>
            <a:r>
              <a:rPr lang="en-US" sz="2400" dirty="0">
                <a:solidFill>
                  <a:schemeClr val="tx1">
                    <a:lumMod val="75000"/>
                    <a:lumOff val="25000"/>
                  </a:schemeClr>
                </a:solidFill>
              </a:rPr>
              <a:t>2007</a:t>
            </a:r>
          </a:p>
        </p:txBody>
      </p:sp>
      <p:sp>
        <p:nvSpPr>
          <p:cNvPr id="58" name="TextBox 57">
            <a:extLst>
              <a:ext uri="{FF2B5EF4-FFF2-40B4-BE49-F238E27FC236}">
                <a16:creationId xmlns:a16="http://schemas.microsoft.com/office/drawing/2014/main" id="{C0CD5BEA-332D-4B52-A7E0-D3BE610E4925}"/>
              </a:ext>
            </a:extLst>
          </p:cNvPr>
          <p:cNvSpPr txBox="1"/>
          <p:nvPr/>
        </p:nvSpPr>
        <p:spPr>
          <a:xfrm>
            <a:off x="9870222" y="2956762"/>
            <a:ext cx="1457508" cy="276999"/>
          </a:xfrm>
          <a:prstGeom prst="rect">
            <a:avLst/>
          </a:prstGeom>
          <a:solidFill>
            <a:srgbClr val="C3CCDB"/>
          </a:solidFill>
        </p:spPr>
        <p:txBody>
          <a:bodyPr wrap="square" rtlCol="0">
            <a:spAutoFit/>
          </a:bodyPr>
          <a:lstStyle/>
          <a:p>
            <a:r>
              <a:rPr lang="en-US" sz="1200" dirty="0"/>
              <a:t>Night shift work</a:t>
            </a:r>
          </a:p>
        </p:txBody>
      </p:sp>
      <p:sp>
        <p:nvSpPr>
          <p:cNvPr id="59" name="TextBox 58">
            <a:extLst>
              <a:ext uri="{FF2B5EF4-FFF2-40B4-BE49-F238E27FC236}">
                <a16:creationId xmlns:a16="http://schemas.microsoft.com/office/drawing/2014/main" id="{04A735C0-F554-4922-B84E-33EEE88A2C5A}"/>
              </a:ext>
            </a:extLst>
          </p:cNvPr>
          <p:cNvSpPr txBox="1"/>
          <p:nvPr/>
        </p:nvSpPr>
        <p:spPr>
          <a:xfrm>
            <a:off x="9864137" y="2575276"/>
            <a:ext cx="798898" cy="461665"/>
          </a:xfrm>
          <a:prstGeom prst="rect">
            <a:avLst/>
          </a:prstGeom>
          <a:noFill/>
        </p:spPr>
        <p:txBody>
          <a:bodyPr wrap="square" rtlCol="0">
            <a:spAutoFit/>
          </a:bodyPr>
          <a:lstStyle/>
          <a:p>
            <a:r>
              <a:rPr lang="en-US" sz="2400" dirty="0">
                <a:solidFill>
                  <a:schemeClr val="tx1">
                    <a:lumMod val="75000"/>
                    <a:lumOff val="25000"/>
                  </a:schemeClr>
                </a:solidFill>
              </a:rPr>
              <a:t>2019</a:t>
            </a:r>
          </a:p>
        </p:txBody>
      </p:sp>
      <p:sp>
        <p:nvSpPr>
          <p:cNvPr id="55" name="Rectangle: Rounded Corners 54">
            <a:extLst>
              <a:ext uri="{FF2B5EF4-FFF2-40B4-BE49-F238E27FC236}">
                <a16:creationId xmlns:a16="http://schemas.microsoft.com/office/drawing/2014/main" id="{6E31B7D4-BF86-451A-AA76-7F3989C8B8FB}"/>
              </a:ext>
            </a:extLst>
          </p:cNvPr>
          <p:cNvSpPr/>
          <p:nvPr/>
        </p:nvSpPr>
        <p:spPr>
          <a:xfrm>
            <a:off x="1606716" y="2187992"/>
            <a:ext cx="7672037" cy="961099"/>
          </a:xfrm>
          <a:prstGeom prst="roundRect">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848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3" grpId="0" animBg="1"/>
      <p:bldP spid="57" grpId="0"/>
      <p:bldP spid="58" grpId="0" animBg="1"/>
      <p:bldP spid="59" grpId="0"/>
      <p:bldP spid="5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10179"/>
            <a:ext cx="4061860" cy="3856343"/>
          </a:xfrm>
        </p:spPr>
        <p:txBody>
          <a:bodyPr>
            <a:normAutofit/>
          </a:bodyPr>
          <a:lstStyle/>
          <a:p>
            <a:pPr algn="ctr"/>
            <a:r>
              <a:rPr lang="en-US" sz="5400" dirty="0">
                <a:latin typeface="Lucida Handwriting" panose="03010101010101010101" pitchFamily="66" charset="0"/>
              </a:rPr>
              <a:t>Helpful Tips</a:t>
            </a:r>
            <a:br>
              <a:rPr lang="en-US" sz="5400" dirty="0">
                <a:latin typeface="Lucida Handwriting" panose="03010101010101010101" pitchFamily="66" charset="0"/>
              </a:rPr>
            </a:br>
            <a:br>
              <a:rPr lang="en-US" sz="5400" dirty="0">
                <a:latin typeface="Lucida Handwriting" panose="03010101010101010101" pitchFamily="66" charset="0"/>
              </a:rPr>
            </a:br>
            <a:r>
              <a:rPr lang="en-US" cap="all" dirty="0"/>
              <a:t>start out on </a:t>
            </a:r>
            <a:br>
              <a:rPr lang="en-US" cap="all" dirty="0"/>
            </a:br>
            <a:r>
              <a:rPr lang="en-US" cap="all" dirty="0"/>
              <a:t>the right foot</a:t>
            </a:r>
          </a:p>
        </p:txBody>
      </p:sp>
      <p:sp>
        <p:nvSpPr>
          <p:cNvPr id="4" name="Slide Number Placeholder 3"/>
          <p:cNvSpPr>
            <a:spLocks noGrp="1"/>
          </p:cNvSpPr>
          <p:nvPr>
            <p:ph type="sldNum" sz="quarter" idx="12"/>
          </p:nvPr>
        </p:nvSpPr>
        <p:spPr/>
        <p:txBody>
          <a:bodyPr/>
          <a:lstStyle/>
          <a:p>
            <a:fld id="{20C916DC-B21F-42C8-BDC3-D172FB33DFF5}" type="slidenum">
              <a:rPr lang="en-US" smtClean="0"/>
              <a:pPr/>
              <a:t>40</a:t>
            </a:fld>
            <a:endParaRPr lang="en-US"/>
          </a:p>
        </p:txBody>
      </p:sp>
      <p:pic>
        <p:nvPicPr>
          <p:cNvPr id="5" name="Graphic 4" descr="Lights On with solid fill">
            <a:extLst>
              <a:ext uri="{FF2B5EF4-FFF2-40B4-BE49-F238E27FC236}">
                <a16:creationId xmlns:a16="http://schemas.microsoft.com/office/drawing/2014/main" id="{C708B0CB-1BED-4986-A6F9-81A85245C9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1796" y="1230961"/>
            <a:ext cx="4061859" cy="4061859"/>
          </a:xfrm>
          <a:prstGeom prst="rect">
            <a:avLst/>
          </a:prstGeom>
        </p:spPr>
      </p:pic>
    </p:spTree>
    <p:custDataLst>
      <p:tags r:id="rId1"/>
    </p:custDataLst>
    <p:extLst>
      <p:ext uri="{BB962C8B-B14F-4D97-AF65-F5344CB8AC3E}">
        <p14:creationId xmlns:p14="http://schemas.microsoft.com/office/powerpoint/2010/main" val="3259240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CE2F-8522-49C6-9768-FD57B2F63BAA}"/>
              </a:ext>
            </a:extLst>
          </p:cNvPr>
          <p:cNvSpPr>
            <a:spLocks noGrp="1"/>
          </p:cNvSpPr>
          <p:nvPr>
            <p:ph type="title"/>
          </p:nvPr>
        </p:nvSpPr>
        <p:spPr/>
        <p:txBody>
          <a:bodyPr/>
          <a:lstStyle/>
          <a:p>
            <a:r>
              <a:rPr lang="en-US" dirty="0"/>
              <a:t>Uppers and Downers</a:t>
            </a:r>
          </a:p>
        </p:txBody>
      </p:sp>
      <p:pic>
        <p:nvPicPr>
          <p:cNvPr id="8" name="Content Placeholder 7">
            <a:extLst>
              <a:ext uri="{FF2B5EF4-FFF2-40B4-BE49-F238E27FC236}">
                <a16:creationId xmlns:a16="http://schemas.microsoft.com/office/drawing/2014/main" id="{2C1AC60B-9597-414F-BD52-E36E04E0017C}"/>
              </a:ext>
            </a:extLst>
          </p:cNvPr>
          <p:cNvPicPr>
            <a:picLocks noGrp="1" noChangeAspect="1"/>
          </p:cNvPicPr>
          <p:nvPr>
            <p:ph idx="1"/>
          </p:nvPr>
        </p:nvPicPr>
        <p:blipFill rotWithShape="1">
          <a:blip r:embed="rId3"/>
          <a:srcRect b="5286"/>
          <a:stretch/>
        </p:blipFill>
        <p:spPr>
          <a:xfrm>
            <a:off x="2161385" y="1168025"/>
            <a:ext cx="7869230" cy="4971517"/>
          </a:xfrm>
          <a:prstGeom prst="rect">
            <a:avLst/>
          </a:prstGeom>
        </p:spPr>
      </p:pic>
      <p:sp>
        <p:nvSpPr>
          <p:cNvPr id="5" name="Slide Number Placeholder 4">
            <a:extLst>
              <a:ext uri="{FF2B5EF4-FFF2-40B4-BE49-F238E27FC236}">
                <a16:creationId xmlns:a16="http://schemas.microsoft.com/office/drawing/2014/main" id="{6842DE6E-445A-4EB8-84BB-36F943BC3BA3}"/>
              </a:ext>
            </a:extLst>
          </p:cNvPr>
          <p:cNvSpPr>
            <a:spLocks noGrp="1"/>
          </p:cNvSpPr>
          <p:nvPr>
            <p:ph type="sldNum" sz="quarter" idx="12"/>
          </p:nvPr>
        </p:nvSpPr>
        <p:spPr/>
        <p:txBody>
          <a:bodyPr/>
          <a:lstStyle/>
          <a:p>
            <a:fld id="{20C916DC-B21F-42C8-BDC3-D172FB33DFF5}" type="slidenum">
              <a:rPr lang="en-US" smtClean="0"/>
              <a:pPr/>
              <a:t>41</a:t>
            </a:fld>
            <a:endParaRPr lang="en-US"/>
          </a:p>
        </p:txBody>
      </p:sp>
    </p:spTree>
    <p:extLst>
      <p:ext uri="{BB962C8B-B14F-4D97-AF65-F5344CB8AC3E}">
        <p14:creationId xmlns:p14="http://schemas.microsoft.com/office/powerpoint/2010/main" val="2228884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C3556-E705-4646-A810-4C0B1EAE7F41}"/>
              </a:ext>
            </a:extLst>
          </p:cNvPr>
          <p:cNvSpPr>
            <a:spLocks noGrp="1"/>
          </p:cNvSpPr>
          <p:nvPr>
            <p:ph type="title"/>
          </p:nvPr>
        </p:nvSpPr>
        <p:spPr>
          <a:xfrm>
            <a:off x="1097280" y="286604"/>
            <a:ext cx="10058400" cy="797130"/>
          </a:xfrm>
        </p:spPr>
        <p:txBody>
          <a:bodyPr anchor="b">
            <a:normAutofit/>
          </a:bodyPr>
          <a:lstStyle/>
          <a:p>
            <a:r>
              <a:rPr lang="en-US" dirty="0"/>
              <a:t>Nicotine</a:t>
            </a:r>
          </a:p>
        </p:txBody>
      </p:sp>
      <p:sp>
        <p:nvSpPr>
          <p:cNvPr id="3" name="Content Placeholder 2">
            <a:extLst>
              <a:ext uri="{FF2B5EF4-FFF2-40B4-BE49-F238E27FC236}">
                <a16:creationId xmlns:a16="http://schemas.microsoft.com/office/drawing/2014/main" id="{F77EF61A-04D2-4F9A-A6E7-691B64C358B6}"/>
              </a:ext>
            </a:extLst>
          </p:cNvPr>
          <p:cNvSpPr>
            <a:spLocks noGrp="1"/>
          </p:cNvSpPr>
          <p:nvPr>
            <p:ph sz="half" idx="1"/>
          </p:nvPr>
        </p:nvSpPr>
        <p:spPr>
          <a:xfrm>
            <a:off x="1097280" y="1464733"/>
            <a:ext cx="4937760" cy="4228322"/>
          </a:xfrm>
        </p:spPr>
        <p:txBody>
          <a:bodyPr>
            <a:normAutofit lnSpcReduction="10000"/>
          </a:bodyPr>
          <a:lstStyle/>
          <a:p>
            <a:r>
              <a:rPr lang="en-US" dirty="0"/>
              <a:t>What is Nicotine?</a:t>
            </a:r>
          </a:p>
          <a:p>
            <a:pPr lvl="1"/>
            <a:r>
              <a:rPr lang="en-US" dirty="0"/>
              <a:t>A stimulate in small doses</a:t>
            </a:r>
          </a:p>
          <a:p>
            <a:pPr lvl="1"/>
            <a:r>
              <a:rPr lang="en-US" dirty="0"/>
              <a:t>A sedative in large doses</a:t>
            </a:r>
          </a:p>
          <a:p>
            <a:r>
              <a:rPr lang="en-US" dirty="0"/>
              <a:t>What does it do?</a:t>
            </a:r>
          </a:p>
          <a:p>
            <a:pPr lvl="1"/>
            <a:r>
              <a:rPr lang="en-US" dirty="0"/>
              <a:t>Decreases sleep quality</a:t>
            </a:r>
          </a:p>
          <a:p>
            <a:pPr lvl="1"/>
            <a:r>
              <a:rPr lang="en-US" dirty="0"/>
              <a:t>Increases sleep disturbances</a:t>
            </a:r>
          </a:p>
          <a:p>
            <a:pPr lvl="1"/>
            <a:r>
              <a:rPr lang="en-US" dirty="0"/>
              <a:t>Can cause sleep apnea, snoring, and insomnia</a:t>
            </a:r>
          </a:p>
          <a:p>
            <a:r>
              <a:rPr lang="en-US" dirty="0"/>
              <a:t>Rule of thumb:</a:t>
            </a:r>
          </a:p>
          <a:p>
            <a:pPr lvl="1"/>
            <a:r>
              <a:rPr lang="en-US" dirty="0"/>
              <a:t>Quit while you’re ahead</a:t>
            </a:r>
          </a:p>
          <a:p>
            <a:endParaRPr lang="en-US" sz="3200" dirty="0"/>
          </a:p>
          <a:p>
            <a:endParaRPr lang="en-US" sz="3200" dirty="0"/>
          </a:p>
        </p:txBody>
      </p:sp>
      <p:pic>
        <p:nvPicPr>
          <p:cNvPr id="1026" name="Picture 2" descr="See the source image">
            <a:extLst>
              <a:ext uri="{FF2B5EF4-FFF2-40B4-BE49-F238E27FC236}">
                <a16:creationId xmlns:a16="http://schemas.microsoft.com/office/drawing/2014/main" id="{346C740D-0C22-4869-8E87-7358AC002C94}"/>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23311" r="8336" b="-2"/>
          <a:stretch/>
        </p:blipFill>
        <p:spPr bwMode="auto">
          <a:xfrm>
            <a:off x="6217920" y="1176867"/>
            <a:ext cx="4937760" cy="4804055"/>
          </a:xfrm>
          <a:prstGeom prst="rect">
            <a:avLst/>
          </a:prstGeom>
          <a:solidFill>
            <a:srgbClr val="FFFFFF"/>
          </a:solidFill>
        </p:spPr>
      </p:pic>
      <p:sp>
        <p:nvSpPr>
          <p:cNvPr id="4" name="Slide Number Placeholder 3">
            <a:extLst>
              <a:ext uri="{FF2B5EF4-FFF2-40B4-BE49-F238E27FC236}">
                <a16:creationId xmlns:a16="http://schemas.microsoft.com/office/drawing/2014/main" id="{C88C3739-3958-4E4A-8A81-7ED4781C8B6C}"/>
              </a:ext>
            </a:extLst>
          </p:cNvPr>
          <p:cNvSpPr>
            <a:spLocks noGrp="1"/>
          </p:cNvSpPr>
          <p:nvPr>
            <p:ph type="sldNum" sz="quarter" idx="12"/>
          </p:nvPr>
        </p:nvSpPr>
        <p:spPr>
          <a:xfrm>
            <a:off x="9843655" y="6401842"/>
            <a:ext cx="1312025" cy="365125"/>
          </a:xfrm>
        </p:spPr>
        <p:txBody>
          <a:bodyPr anchor="ctr">
            <a:normAutofit/>
          </a:bodyPr>
          <a:lstStyle/>
          <a:p>
            <a:pPr>
              <a:spcAft>
                <a:spcPts val="600"/>
              </a:spcAft>
            </a:pPr>
            <a:fld id="{20C916DC-B21F-42C8-BDC3-D172FB33DFF5}" type="slidenum">
              <a:rPr lang="en-US" smtClean="0"/>
              <a:pPr>
                <a:spcAft>
                  <a:spcPts val="600"/>
                </a:spcAft>
              </a:pPr>
              <a:t>42</a:t>
            </a:fld>
            <a:endParaRPr lang="en-US"/>
          </a:p>
        </p:txBody>
      </p:sp>
    </p:spTree>
    <p:extLst>
      <p:ext uri="{BB962C8B-B14F-4D97-AF65-F5344CB8AC3E}">
        <p14:creationId xmlns:p14="http://schemas.microsoft.com/office/powerpoint/2010/main" val="267494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EF5E6-923D-4BC7-AD72-8A357304BD84}"/>
              </a:ext>
            </a:extLst>
          </p:cNvPr>
          <p:cNvSpPr>
            <a:spLocks noGrp="1"/>
          </p:cNvSpPr>
          <p:nvPr>
            <p:ph type="title"/>
          </p:nvPr>
        </p:nvSpPr>
        <p:spPr>
          <a:xfrm>
            <a:off x="1097280" y="286604"/>
            <a:ext cx="10058400" cy="797130"/>
          </a:xfrm>
        </p:spPr>
        <p:txBody>
          <a:bodyPr anchor="b">
            <a:normAutofit/>
          </a:bodyPr>
          <a:lstStyle/>
          <a:p>
            <a:r>
              <a:rPr lang="en-US" dirty="0"/>
              <a:t>Alcohol</a:t>
            </a:r>
          </a:p>
        </p:txBody>
      </p:sp>
      <p:pic>
        <p:nvPicPr>
          <p:cNvPr id="7" name="Content Placeholder 6">
            <a:extLst>
              <a:ext uri="{FF2B5EF4-FFF2-40B4-BE49-F238E27FC236}">
                <a16:creationId xmlns:a16="http://schemas.microsoft.com/office/drawing/2014/main" id="{CC1C1CC6-B73D-46AC-9CBD-7A5FD941D7A5}"/>
              </a:ext>
            </a:extLst>
          </p:cNvPr>
          <p:cNvPicPr>
            <a:picLocks noGrp="1" noChangeAspect="1"/>
          </p:cNvPicPr>
          <p:nvPr>
            <p:ph sz="half" idx="1"/>
          </p:nvPr>
        </p:nvPicPr>
        <p:blipFill rotWithShape="1">
          <a:blip r:embed="rId3"/>
          <a:srcRect l="21167" r="10481" b="-2"/>
          <a:stretch/>
        </p:blipFill>
        <p:spPr>
          <a:xfrm>
            <a:off x="1097280" y="1176867"/>
            <a:ext cx="4937760" cy="4804055"/>
          </a:xfrm>
          <a:prstGeom prst="rect">
            <a:avLst/>
          </a:prstGeom>
          <a:noFill/>
        </p:spPr>
      </p:pic>
      <p:sp>
        <p:nvSpPr>
          <p:cNvPr id="3" name="Content Placeholder 2">
            <a:extLst>
              <a:ext uri="{FF2B5EF4-FFF2-40B4-BE49-F238E27FC236}">
                <a16:creationId xmlns:a16="http://schemas.microsoft.com/office/drawing/2014/main" id="{604D7DBD-C88F-44D7-9F24-A0FE67436FAA}"/>
              </a:ext>
            </a:extLst>
          </p:cNvPr>
          <p:cNvSpPr>
            <a:spLocks noGrp="1"/>
          </p:cNvSpPr>
          <p:nvPr>
            <p:ph sz="half" idx="2"/>
          </p:nvPr>
        </p:nvSpPr>
        <p:spPr>
          <a:xfrm>
            <a:off x="6156962" y="1466153"/>
            <a:ext cx="6035038" cy="4225481"/>
          </a:xfrm>
        </p:spPr>
        <p:txBody>
          <a:bodyPr>
            <a:normAutofit lnSpcReduction="10000"/>
          </a:bodyPr>
          <a:lstStyle/>
          <a:p>
            <a:r>
              <a:rPr lang="en-US" dirty="0"/>
              <a:t>What is alcohol?</a:t>
            </a:r>
          </a:p>
          <a:p>
            <a:pPr lvl="1"/>
            <a:r>
              <a:rPr lang="en-US" dirty="0"/>
              <a:t>A sedative</a:t>
            </a:r>
          </a:p>
          <a:p>
            <a:r>
              <a:rPr lang="en-US" dirty="0"/>
              <a:t>What does it do?</a:t>
            </a:r>
          </a:p>
          <a:p>
            <a:pPr lvl="1"/>
            <a:r>
              <a:rPr lang="en-US" dirty="0"/>
              <a:t>Increases sleep onset </a:t>
            </a:r>
          </a:p>
          <a:p>
            <a:pPr lvl="1"/>
            <a:r>
              <a:rPr lang="en-US" dirty="0"/>
              <a:t>Decreases sleep quality</a:t>
            </a:r>
          </a:p>
          <a:p>
            <a:pPr lvl="1"/>
            <a:r>
              <a:rPr lang="en-US" dirty="0"/>
              <a:t>Increases sleep disturbances</a:t>
            </a:r>
          </a:p>
          <a:p>
            <a:pPr lvl="1"/>
            <a:r>
              <a:rPr lang="en-US" dirty="0"/>
              <a:t>Can cause sleep apnea and insomnia</a:t>
            </a:r>
          </a:p>
          <a:p>
            <a:r>
              <a:rPr lang="en-US" dirty="0"/>
              <a:t>Rule of thumb:</a:t>
            </a:r>
          </a:p>
          <a:p>
            <a:pPr lvl="1"/>
            <a:r>
              <a:rPr lang="en-US" dirty="0"/>
              <a:t>Limit intake to one drink</a:t>
            </a:r>
          </a:p>
          <a:p>
            <a:pPr lvl="1"/>
            <a:r>
              <a:rPr lang="en-US" dirty="0"/>
              <a:t>1-4 hours before bedtime</a:t>
            </a:r>
          </a:p>
        </p:txBody>
      </p:sp>
      <p:sp>
        <p:nvSpPr>
          <p:cNvPr id="4" name="Slide Number Placeholder 3">
            <a:extLst>
              <a:ext uri="{FF2B5EF4-FFF2-40B4-BE49-F238E27FC236}">
                <a16:creationId xmlns:a16="http://schemas.microsoft.com/office/drawing/2014/main" id="{9E3E6146-A4AD-4AAA-8C39-EF9F702973DC}"/>
              </a:ext>
            </a:extLst>
          </p:cNvPr>
          <p:cNvSpPr>
            <a:spLocks noGrp="1"/>
          </p:cNvSpPr>
          <p:nvPr>
            <p:ph type="sldNum" sz="quarter" idx="12"/>
          </p:nvPr>
        </p:nvSpPr>
        <p:spPr>
          <a:xfrm>
            <a:off x="9843655" y="6401842"/>
            <a:ext cx="1312025" cy="365125"/>
          </a:xfrm>
        </p:spPr>
        <p:txBody>
          <a:bodyPr anchor="ctr">
            <a:normAutofit/>
          </a:bodyPr>
          <a:lstStyle/>
          <a:p>
            <a:pPr>
              <a:spcAft>
                <a:spcPts val="600"/>
              </a:spcAft>
            </a:pPr>
            <a:fld id="{20C916DC-B21F-42C8-BDC3-D172FB33DFF5}" type="slidenum">
              <a:rPr lang="en-US" smtClean="0"/>
              <a:pPr>
                <a:spcAft>
                  <a:spcPts val="600"/>
                </a:spcAft>
              </a:pPr>
              <a:t>43</a:t>
            </a:fld>
            <a:endParaRPr lang="en-US"/>
          </a:p>
        </p:txBody>
      </p:sp>
    </p:spTree>
    <p:extLst>
      <p:ext uri="{BB962C8B-B14F-4D97-AF65-F5344CB8AC3E}">
        <p14:creationId xmlns:p14="http://schemas.microsoft.com/office/powerpoint/2010/main" val="239741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C3556-E705-4646-A810-4C0B1EAE7F41}"/>
              </a:ext>
            </a:extLst>
          </p:cNvPr>
          <p:cNvSpPr>
            <a:spLocks noGrp="1"/>
          </p:cNvSpPr>
          <p:nvPr>
            <p:ph type="title"/>
          </p:nvPr>
        </p:nvSpPr>
        <p:spPr>
          <a:xfrm>
            <a:off x="1097280" y="286604"/>
            <a:ext cx="10058400" cy="797130"/>
          </a:xfrm>
        </p:spPr>
        <p:txBody>
          <a:bodyPr anchor="b">
            <a:normAutofit/>
          </a:bodyPr>
          <a:lstStyle/>
          <a:p>
            <a:r>
              <a:rPr lang="en-US" dirty="0"/>
              <a:t>Caffeine</a:t>
            </a:r>
          </a:p>
        </p:txBody>
      </p:sp>
      <p:sp>
        <p:nvSpPr>
          <p:cNvPr id="3" name="Content Placeholder 2">
            <a:extLst>
              <a:ext uri="{FF2B5EF4-FFF2-40B4-BE49-F238E27FC236}">
                <a16:creationId xmlns:a16="http://schemas.microsoft.com/office/drawing/2014/main" id="{F77EF61A-04D2-4F9A-A6E7-691B64C358B6}"/>
              </a:ext>
            </a:extLst>
          </p:cNvPr>
          <p:cNvSpPr>
            <a:spLocks noGrp="1"/>
          </p:cNvSpPr>
          <p:nvPr>
            <p:ph sz="half" idx="1"/>
          </p:nvPr>
        </p:nvSpPr>
        <p:spPr>
          <a:xfrm>
            <a:off x="1097280" y="1620456"/>
            <a:ext cx="4937760" cy="4082674"/>
          </a:xfrm>
        </p:spPr>
        <p:txBody>
          <a:bodyPr>
            <a:normAutofit/>
          </a:bodyPr>
          <a:lstStyle/>
          <a:p>
            <a:r>
              <a:rPr lang="en-US" dirty="0"/>
              <a:t>What is caffeine?</a:t>
            </a:r>
          </a:p>
          <a:p>
            <a:pPr lvl="1"/>
            <a:r>
              <a:rPr lang="en-US" dirty="0"/>
              <a:t>A stimulant</a:t>
            </a:r>
          </a:p>
          <a:p>
            <a:r>
              <a:rPr lang="en-US" dirty="0"/>
              <a:t>What does it do?</a:t>
            </a:r>
          </a:p>
          <a:p>
            <a:pPr lvl="1"/>
            <a:r>
              <a:rPr lang="en-US" dirty="0"/>
              <a:t>Decreases sleep quality</a:t>
            </a:r>
          </a:p>
          <a:p>
            <a:pPr lvl="1"/>
            <a:r>
              <a:rPr lang="en-US" dirty="0"/>
              <a:t>Increases sleep disturbances</a:t>
            </a:r>
          </a:p>
          <a:p>
            <a:pPr lvl="1"/>
            <a:r>
              <a:rPr lang="en-US" dirty="0"/>
              <a:t>Delays sleep on set</a:t>
            </a:r>
          </a:p>
          <a:p>
            <a:r>
              <a:rPr lang="en-US" dirty="0"/>
              <a:t>Rule of thumb:</a:t>
            </a:r>
          </a:p>
          <a:p>
            <a:pPr lvl="1"/>
            <a:r>
              <a:rPr lang="en-US" dirty="0"/>
              <a:t>300 mg caffeine per day</a:t>
            </a:r>
          </a:p>
          <a:p>
            <a:pPr lvl="1"/>
            <a:r>
              <a:rPr lang="en-US" dirty="0"/>
              <a:t>Stop drinking by 1pm</a:t>
            </a:r>
          </a:p>
          <a:p>
            <a:pPr lvl="1"/>
            <a:endParaRPr lang="en-US" dirty="0"/>
          </a:p>
          <a:p>
            <a:endParaRPr lang="en-US" sz="3200" dirty="0"/>
          </a:p>
          <a:p>
            <a:endParaRPr lang="en-US" sz="3200" dirty="0"/>
          </a:p>
        </p:txBody>
      </p:sp>
      <p:pic>
        <p:nvPicPr>
          <p:cNvPr id="1026" name="Picture 2">
            <a:extLst>
              <a:ext uri="{FF2B5EF4-FFF2-40B4-BE49-F238E27FC236}">
                <a16:creationId xmlns:a16="http://schemas.microsoft.com/office/drawing/2014/main" id="{346C740D-0C22-4869-8E87-7358AC002C94}"/>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15844" r="15844"/>
          <a:stretch/>
        </p:blipFill>
        <p:spPr bwMode="auto">
          <a:xfrm>
            <a:off x="6217920" y="1176867"/>
            <a:ext cx="4937760" cy="4804055"/>
          </a:xfrm>
          <a:prstGeom prst="rect">
            <a:avLst/>
          </a:prstGeom>
          <a:solidFill>
            <a:srgbClr val="FFFFFF"/>
          </a:solidFill>
        </p:spPr>
      </p:pic>
      <p:sp>
        <p:nvSpPr>
          <p:cNvPr id="4" name="Slide Number Placeholder 3">
            <a:extLst>
              <a:ext uri="{FF2B5EF4-FFF2-40B4-BE49-F238E27FC236}">
                <a16:creationId xmlns:a16="http://schemas.microsoft.com/office/drawing/2014/main" id="{C88C3739-3958-4E4A-8A81-7ED4781C8B6C}"/>
              </a:ext>
            </a:extLst>
          </p:cNvPr>
          <p:cNvSpPr>
            <a:spLocks noGrp="1"/>
          </p:cNvSpPr>
          <p:nvPr>
            <p:ph type="sldNum" sz="quarter" idx="12"/>
          </p:nvPr>
        </p:nvSpPr>
        <p:spPr>
          <a:xfrm>
            <a:off x="9843655" y="6401842"/>
            <a:ext cx="1312025" cy="365125"/>
          </a:xfrm>
        </p:spPr>
        <p:txBody>
          <a:bodyPr anchor="ctr">
            <a:normAutofit/>
          </a:bodyPr>
          <a:lstStyle/>
          <a:p>
            <a:pPr>
              <a:spcAft>
                <a:spcPts val="600"/>
              </a:spcAft>
            </a:pPr>
            <a:fld id="{20C916DC-B21F-42C8-BDC3-D172FB33DFF5}" type="slidenum">
              <a:rPr lang="en-US" smtClean="0"/>
              <a:pPr>
                <a:spcAft>
                  <a:spcPts val="600"/>
                </a:spcAft>
              </a:pPr>
              <a:t>44</a:t>
            </a:fld>
            <a:endParaRPr lang="en-US"/>
          </a:p>
        </p:txBody>
      </p:sp>
    </p:spTree>
    <p:extLst>
      <p:ext uri="{BB962C8B-B14F-4D97-AF65-F5344CB8AC3E}">
        <p14:creationId xmlns:p14="http://schemas.microsoft.com/office/powerpoint/2010/main" val="380205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CF1D0-2794-40C2-B26B-38E14052794F}"/>
              </a:ext>
            </a:extLst>
          </p:cNvPr>
          <p:cNvSpPr>
            <a:spLocks noGrp="1"/>
          </p:cNvSpPr>
          <p:nvPr>
            <p:ph type="title"/>
          </p:nvPr>
        </p:nvSpPr>
        <p:spPr>
          <a:xfrm>
            <a:off x="1097280" y="286604"/>
            <a:ext cx="10058400" cy="797130"/>
          </a:xfrm>
        </p:spPr>
        <p:txBody>
          <a:bodyPr anchor="b">
            <a:normAutofit/>
          </a:bodyPr>
          <a:lstStyle/>
          <a:p>
            <a:r>
              <a:rPr lang="en-US" dirty="0"/>
              <a:t>Sleeping Pills</a:t>
            </a:r>
          </a:p>
        </p:txBody>
      </p:sp>
      <p:pic>
        <p:nvPicPr>
          <p:cNvPr id="7" name="Content Placeholder 6" descr="A person holding a glass of water&#10;&#10;Description automatically generated with low confidence">
            <a:extLst>
              <a:ext uri="{FF2B5EF4-FFF2-40B4-BE49-F238E27FC236}">
                <a16:creationId xmlns:a16="http://schemas.microsoft.com/office/drawing/2014/main" id="{035C4673-015B-4C7E-9495-12501584733A}"/>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23303" r="23303"/>
          <a:stretch/>
        </p:blipFill>
        <p:spPr>
          <a:xfrm>
            <a:off x="1097280" y="1176867"/>
            <a:ext cx="4937760" cy="4804055"/>
          </a:xfrm>
          <a:prstGeom prst="rect">
            <a:avLst/>
          </a:prstGeom>
          <a:noFill/>
        </p:spPr>
      </p:pic>
      <p:sp>
        <p:nvSpPr>
          <p:cNvPr id="12" name="Content Placeholder 3">
            <a:extLst>
              <a:ext uri="{FF2B5EF4-FFF2-40B4-BE49-F238E27FC236}">
                <a16:creationId xmlns:a16="http://schemas.microsoft.com/office/drawing/2014/main" id="{2C9D0F85-5273-4278-A461-7ACDD33BD0A3}"/>
              </a:ext>
            </a:extLst>
          </p:cNvPr>
          <p:cNvSpPr>
            <a:spLocks noGrp="1"/>
          </p:cNvSpPr>
          <p:nvPr>
            <p:ph sz="half" idx="2"/>
          </p:nvPr>
        </p:nvSpPr>
        <p:spPr>
          <a:xfrm>
            <a:off x="6217920" y="1176867"/>
            <a:ext cx="4937760" cy="4804055"/>
          </a:xfrm>
        </p:spPr>
        <p:txBody>
          <a:bodyPr/>
          <a:lstStyle/>
          <a:p>
            <a:r>
              <a:rPr lang="en-US" dirty="0"/>
              <a:t>What are sleeping pills?</a:t>
            </a:r>
          </a:p>
          <a:p>
            <a:pPr lvl="1"/>
            <a:r>
              <a:rPr lang="en-US" dirty="0"/>
              <a:t>Sedatives</a:t>
            </a:r>
          </a:p>
          <a:p>
            <a:r>
              <a:rPr lang="en-US" dirty="0"/>
              <a:t>What do they do?</a:t>
            </a:r>
          </a:p>
          <a:p>
            <a:pPr lvl="1"/>
            <a:r>
              <a:rPr lang="en-US" dirty="0"/>
              <a:t>Increases sleep onset </a:t>
            </a:r>
          </a:p>
          <a:p>
            <a:pPr lvl="1"/>
            <a:r>
              <a:rPr lang="en-US" dirty="0"/>
              <a:t>Decreases sleep quality</a:t>
            </a:r>
          </a:p>
          <a:p>
            <a:pPr lvl="1"/>
            <a:r>
              <a:rPr lang="en-US" dirty="0"/>
              <a:t>Increases sleep disturbances</a:t>
            </a:r>
          </a:p>
          <a:p>
            <a:pPr lvl="1"/>
            <a:r>
              <a:rPr lang="en-US" dirty="0"/>
              <a:t>Can exacerbate sleep disorders</a:t>
            </a:r>
          </a:p>
          <a:p>
            <a:r>
              <a:rPr lang="en-US" dirty="0"/>
              <a:t>Rule of thumb:</a:t>
            </a:r>
          </a:p>
          <a:p>
            <a:pPr lvl="1"/>
            <a:r>
              <a:rPr lang="en-US" dirty="0"/>
              <a:t>Only use short-term, if necessary</a:t>
            </a:r>
          </a:p>
          <a:p>
            <a:pPr lvl="1"/>
            <a:r>
              <a:rPr lang="en-US" dirty="0"/>
              <a:t>Seek guidance from a doctor</a:t>
            </a:r>
          </a:p>
          <a:p>
            <a:pPr lvl="1"/>
            <a:endParaRPr lang="en-US" dirty="0"/>
          </a:p>
        </p:txBody>
      </p:sp>
      <p:sp>
        <p:nvSpPr>
          <p:cNvPr id="4" name="Slide Number Placeholder 3">
            <a:extLst>
              <a:ext uri="{FF2B5EF4-FFF2-40B4-BE49-F238E27FC236}">
                <a16:creationId xmlns:a16="http://schemas.microsoft.com/office/drawing/2014/main" id="{B5158421-2D60-490E-9ED8-E8397F2432C4}"/>
              </a:ext>
            </a:extLst>
          </p:cNvPr>
          <p:cNvSpPr>
            <a:spLocks noGrp="1"/>
          </p:cNvSpPr>
          <p:nvPr>
            <p:ph type="sldNum" sz="quarter" idx="12"/>
          </p:nvPr>
        </p:nvSpPr>
        <p:spPr>
          <a:xfrm>
            <a:off x="9843655" y="6401842"/>
            <a:ext cx="1312025" cy="365125"/>
          </a:xfrm>
        </p:spPr>
        <p:txBody>
          <a:bodyPr anchor="ctr">
            <a:normAutofit/>
          </a:bodyPr>
          <a:lstStyle/>
          <a:p>
            <a:pPr>
              <a:spcAft>
                <a:spcPts val="600"/>
              </a:spcAft>
            </a:pPr>
            <a:fld id="{20C916DC-B21F-42C8-BDC3-D172FB33DFF5}" type="slidenum">
              <a:rPr lang="en-US" smtClean="0"/>
              <a:pPr>
                <a:spcAft>
                  <a:spcPts val="600"/>
                </a:spcAft>
              </a:pPr>
              <a:t>45</a:t>
            </a:fld>
            <a:endParaRPr lang="en-US"/>
          </a:p>
        </p:txBody>
      </p:sp>
    </p:spTree>
    <p:extLst>
      <p:ext uri="{BB962C8B-B14F-4D97-AF65-F5344CB8AC3E}">
        <p14:creationId xmlns:p14="http://schemas.microsoft.com/office/powerpoint/2010/main" val="41237579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F801-455E-4DB2-943F-562D58803B7F}"/>
              </a:ext>
            </a:extLst>
          </p:cNvPr>
          <p:cNvSpPr>
            <a:spLocks noGrp="1"/>
          </p:cNvSpPr>
          <p:nvPr>
            <p:ph type="title"/>
          </p:nvPr>
        </p:nvSpPr>
        <p:spPr/>
        <p:txBody>
          <a:bodyPr/>
          <a:lstStyle/>
          <a:p>
            <a:r>
              <a:rPr lang="en-US" dirty="0"/>
              <a:t>The Exception…</a:t>
            </a:r>
          </a:p>
        </p:txBody>
      </p:sp>
      <p:pic>
        <p:nvPicPr>
          <p:cNvPr id="2050" name="Picture 2" descr="See the source image">
            <a:extLst>
              <a:ext uri="{FF2B5EF4-FFF2-40B4-BE49-F238E27FC236}">
                <a16:creationId xmlns:a16="http://schemas.microsoft.com/office/drawing/2014/main" id="{1892AB32-A852-41D1-825E-C1928923103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308894" y="2074069"/>
            <a:ext cx="4514850" cy="30099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5E796B2-0FAD-4814-A112-04E7CCF9377A}"/>
              </a:ext>
            </a:extLst>
          </p:cNvPr>
          <p:cNvSpPr>
            <a:spLocks noGrp="1"/>
          </p:cNvSpPr>
          <p:nvPr>
            <p:ph sz="half" idx="2"/>
          </p:nvPr>
        </p:nvSpPr>
        <p:spPr>
          <a:xfrm>
            <a:off x="6291492" y="1583256"/>
            <a:ext cx="4937760" cy="4561559"/>
          </a:xfrm>
        </p:spPr>
        <p:txBody>
          <a:bodyPr/>
          <a:lstStyle/>
          <a:p>
            <a:r>
              <a:rPr lang="en-US" dirty="0">
                <a:solidFill>
                  <a:srgbClr val="D2492A"/>
                </a:solidFill>
              </a:rPr>
              <a:t>Circadian Rhythm Reset</a:t>
            </a:r>
          </a:p>
          <a:p>
            <a:pPr marL="514350" indent="-514350">
              <a:buFont typeface="+mj-lt"/>
              <a:buAutoNum type="arabicPeriod"/>
            </a:pPr>
            <a:r>
              <a:rPr lang="en-US" dirty="0"/>
              <a:t>Take 1-2 hours before bed</a:t>
            </a:r>
          </a:p>
          <a:p>
            <a:pPr marL="514350" indent="-514350">
              <a:buFont typeface="+mj-lt"/>
              <a:buAutoNum type="arabicPeriod"/>
            </a:pPr>
            <a:r>
              <a:rPr lang="en-US" dirty="0"/>
              <a:t>Ensure 5+ hours of sleep</a:t>
            </a:r>
          </a:p>
          <a:p>
            <a:pPr marL="514350" indent="-514350">
              <a:buFont typeface="+mj-lt"/>
              <a:buAutoNum type="arabicPeriod"/>
            </a:pPr>
            <a:r>
              <a:rPr lang="en-US" dirty="0"/>
              <a:t>Start with smallest dose</a:t>
            </a:r>
          </a:p>
          <a:p>
            <a:pPr marL="514350" indent="-514350">
              <a:buFont typeface="+mj-lt"/>
              <a:buAutoNum type="arabicPeriod"/>
            </a:pPr>
            <a:r>
              <a:rPr lang="en-US" dirty="0"/>
              <a:t>Use the sun</a:t>
            </a:r>
          </a:p>
          <a:p>
            <a:pPr marL="514350" indent="-514350">
              <a:buFont typeface="+mj-lt"/>
              <a:buAutoNum type="arabicPeriod"/>
            </a:pPr>
            <a:r>
              <a:rPr lang="en-US" dirty="0"/>
              <a:t>Can interact with other meds</a:t>
            </a:r>
          </a:p>
          <a:p>
            <a:pPr marL="514350" indent="-514350">
              <a:buFont typeface="+mj-lt"/>
              <a:buAutoNum type="arabicPeriod"/>
            </a:pPr>
            <a:r>
              <a:rPr lang="en-US" dirty="0"/>
              <a:t>Don’t take forever</a:t>
            </a:r>
          </a:p>
          <a:p>
            <a:pPr marL="514350" indent="-514350">
              <a:buFont typeface="+mj-lt"/>
              <a:buAutoNum type="arabicPeriod"/>
            </a:pPr>
            <a:endParaRPr lang="en-US" dirty="0"/>
          </a:p>
        </p:txBody>
      </p:sp>
      <p:sp>
        <p:nvSpPr>
          <p:cNvPr id="4" name="Slide Number Placeholder 3">
            <a:extLst>
              <a:ext uri="{FF2B5EF4-FFF2-40B4-BE49-F238E27FC236}">
                <a16:creationId xmlns:a16="http://schemas.microsoft.com/office/drawing/2014/main" id="{A789EF6F-2D88-4553-9A19-5D864776F982}"/>
              </a:ext>
            </a:extLst>
          </p:cNvPr>
          <p:cNvSpPr>
            <a:spLocks noGrp="1"/>
          </p:cNvSpPr>
          <p:nvPr>
            <p:ph type="sldNum" sz="quarter" idx="12"/>
          </p:nvPr>
        </p:nvSpPr>
        <p:spPr/>
        <p:txBody>
          <a:bodyPr/>
          <a:lstStyle/>
          <a:p>
            <a:fld id="{20C916DC-B21F-42C8-BDC3-D172FB33DFF5}" type="slidenum">
              <a:rPr lang="en-US" smtClean="0"/>
              <a:pPr/>
              <a:t>46</a:t>
            </a:fld>
            <a:endParaRPr lang="en-US"/>
          </a:p>
        </p:txBody>
      </p:sp>
      <p:sp>
        <p:nvSpPr>
          <p:cNvPr id="6" name="TextBox 5">
            <a:extLst>
              <a:ext uri="{FF2B5EF4-FFF2-40B4-BE49-F238E27FC236}">
                <a16:creationId xmlns:a16="http://schemas.microsoft.com/office/drawing/2014/main" id="{7B4BCA7D-094F-42BD-A837-EF75FAAED42E}"/>
              </a:ext>
            </a:extLst>
          </p:cNvPr>
          <p:cNvSpPr txBox="1"/>
          <p:nvPr/>
        </p:nvSpPr>
        <p:spPr>
          <a:xfrm>
            <a:off x="5823744" y="1583256"/>
            <a:ext cx="5331936" cy="4319061"/>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DBB9AF67-54AF-4342-AE45-FBABDD131F6A}"/>
              </a:ext>
            </a:extLst>
          </p:cNvPr>
          <p:cNvSpPr txBox="1"/>
          <p:nvPr/>
        </p:nvSpPr>
        <p:spPr>
          <a:xfrm>
            <a:off x="6531128" y="1839966"/>
            <a:ext cx="4234741" cy="2585323"/>
          </a:xfrm>
          <a:prstGeom prst="rect">
            <a:avLst/>
          </a:prstGeom>
          <a:noFill/>
        </p:spPr>
        <p:txBody>
          <a:bodyPr wrap="square" rtlCol="0">
            <a:spAutoFit/>
          </a:bodyPr>
          <a:lstStyle/>
          <a:p>
            <a:r>
              <a:rPr lang="en-US" sz="5400" dirty="0">
                <a:solidFill>
                  <a:schemeClr val="tx1">
                    <a:lumMod val="75000"/>
                    <a:lumOff val="25000"/>
                  </a:schemeClr>
                </a:solidFill>
                <a:latin typeface="Arial Black" panose="020B0A04020102020204" pitchFamily="34" charset="0"/>
              </a:rPr>
              <a:t>…when switching shifts</a:t>
            </a:r>
          </a:p>
        </p:txBody>
      </p:sp>
    </p:spTree>
    <p:extLst>
      <p:ext uri="{BB962C8B-B14F-4D97-AF65-F5344CB8AC3E}">
        <p14:creationId xmlns:p14="http://schemas.microsoft.com/office/powerpoint/2010/main" val="321171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D5D2D0-4384-4565-BF39-F022AEE2DC05}"/>
              </a:ext>
            </a:extLst>
          </p:cNvPr>
          <p:cNvPicPr>
            <a:picLocks noChangeAspect="1"/>
          </p:cNvPicPr>
          <p:nvPr/>
        </p:nvPicPr>
        <p:blipFill rotWithShape="1">
          <a:blip r:embed="rId3"/>
          <a:srcRect t="9650" b="25159"/>
          <a:stretch/>
        </p:blipFill>
        <p:spPr>
          <a:xfrm>
            <a:off x="1097280" y="1187669"/>
            <a:ext cx="9997440" cy="4888100"/>
          </a:xfrm>
          <a:prstGeom prst="rect">
            <a:avLst/>
          </a:prstGeom>
        </p:spPr>
      </p:pic>
      <p:sp>
        <p:nvSpPr>
          <p:cNvPr id="2" name="Title 1">
            <a:extLst>
              <a:ext uri="{FF2B5EF4-FFF2-40B4-BE49-F238E27FC236}">
                <a16:creationId xmlns:a16="http://schemas.microsoft.com/office/drawing/2014/main" id="{CE80A423-1239-4E86-8407-78769C83299E}"/>
              </a:ext>
            </a:extLst>
          </p:cNvPr>
          <p:cNvSpPr>
            <a:spLocks noGrp="1"/>
          </p:cNvSpPr>
          <p:nvPr>
            <p:ph type="title"/>
          </p:nvPr>
        </p:nvSpPr>
        <p:spPr/>
        <p:txBody>
          <a:bodyPr/>
          <a:lstStyle/>
          <a:p>
            <a:r>
              <a:rPr lang="en-US" dirty="0"/>
              <a:t>Light Control</a:t>
            </a:r>
          </a:p>
        </p:txBody>
      </p:sp>
      <p:sp>
        <p:nvSpPr>
          <p:cNvPr id="3" name="Content Placeholder 2">
            <a:extLst>
              <a:ext uri="{FF2B5EF4-FFF2-40B4-BE49-F238E27FC236}">
                <a16:creationId xmlns:a16="http://schemas.microsoft.com/office/drawing/2014/main" id="{F534DC31-C495-4702-8F27-D3178986AB9D}"/>
              </a:ext>
            </a:extLst>
          </p:cNvPr>
          <p:cNvSpPr>
            <a:spLocks noGrp="1"/>
          </p:cNvSpPr>
          <p:nvPr>
            <p:ph sz="half" idx="1"/>
          </p:nvPr>
        </p:nvSpPr>
        <p:spPr>
          <a:xfrm>
            <a:off x="214411" y="1650124"/>
            <a:ext cx="4937760" cy="4330799"/>
          </a:xfrm>
        </p:spPr>
        <p:txBody>
          <a:bodyPr>
            <a:normAutofit/>
          </a:bodyPr>
          <a:lstStyle/>
          <a:p>
            <a:pPr algn="ctr"/>
            <a:r>
              <a:rPr lang="en-US" sz="5400" dirty="0">
                <a:solidFill>
                  <a:schemeClr val="bg1"/>
                </a:solidFill>
                <a:latin typeface="Arial Black" panose="020B0A04020102020204" pitchFamily="34" charset="0"/>
              </a:rPr>
              <a:t>Keep</a:t>
            </a:r>
          </a:p>
          <a:p>
            <a:pPr algn="ctr"/>
            <a:r>
              <a:rPr lang="en-US" sz="5400" dirty="0">
                <a:solidFill>
                  <a:schemeClr val="bg1"/>
                </a:solidFill>
                <a:latin typeface="Arial Black" panose="020B0A04020102020204" pitchFamily="34" charset="0"/>
              </a:rPr>
              <a:t>your </a:t>
            </a:r>
          </a:p>
          <a:p>
            <a:pPr algn="ctr"/>
            <a:r>
              <a:rPr lang="en-US" sz="5400" dirty="0">
                <a:solidFill>
                  <a:schemeClr val="bg1"/>
                </a:solidFill>
                <a:latin typeface="Arial Black" panose="020B0A04020102020204" pitchFamily="34" charset="0"/>
              </a:rPr>
              <a:t>days </a:t>
            </a:r>
          </a:p>
          <a:p>
            <a:pPr algn="ctr"/>
            <a:r>
              <a:rPr lang="en-US" sz="5400" dirty="0">
                <a:solidFill>
                  <a:schemeClr val="bg1"/>
                </a:solidFill>
                <a:latin typeface="Arial Black" panose="020B0A04020102020204" pitchFamily="34" charset="0"/>
              </a:rPr>
              <a:t>bright</a:t>
            </a:r>
          </a:p>
        </p:txBody>
      </p:sp>
      <p:sp>
        <p:nvSpPr>
          <p:cNvPr id="5" name="Content Placeholder 4">
            <a:extLst>
              <a:ext uri="{FF2B5EF4-FFF2-40B4-BE49-F238E27FC236}">
                <a16:creationId xmlns:a16="http://schemas.microsoft.com/office/drawing/2014/main" id="{A2FB9AC4-F8FC-4CE4-9D06-7D6C11221BF7}"/>
              </a:ext>
            </a:extLst>
          </p:cNvPr>
          <p:cNvSpPr>
            <a:spLocks noGrp="1"/>
          </p:cNvSpPr>
          <p:nvPr>
            <p:ph sz="half" idx="2"/>
          </p:nvPr>
        </p:nvSpPr>
        <p:spPr>
          <a:xfrm>
            <a:off x="6647793" y="2153706"/>
            <a:ext cx="4937760" cy="4025998"/>
          </a:xfrm>
        </p:spPr>
        <p:txBody>
          <a:bodyPr>
            <a:normAutofit/>
          </a:bodyPr>
          <a:lstStyle/>
          <a:p>
            <a:pPr algn="ctr"/>
            <a:r>
              <a:rPr lang="en-US" sz="5400" dirty="0">
                <a:solidFill>
                  <a:schemeClr val="bg1"/>
                </a:solidFill>
                <a:latin typeface="Arial Black" panose="020B0A04020102020204" pitchFamily="34" charset="0"/>
              </a:rPr>
              <a:t>your </a:t>
            </a:r>
          </a:p>
          <a:p>
            <a:pPr algn="ctr"/>
            <a:r>
              <a:rPr lang="en-US" sz="5400" dirty="0">
                <a:solidFill>
                  <a:schemeClr val="bg1"/>
                </a:solidFill>
                <a:latin typeface="Arial Black" panose="020B0A04020102020204" pitchFamily="34" charset="0"/>
              </a:rPr>
              <a:t>nights </a:t>
            </a:r>
          </a:p>
          <a:p>
            <a:pPr algn="ctr"/>
            <a:r>
              <a:rPr lang="en-US" sz="5400" dirty="0">
                <a:solidFill>
                  <a:schemeClr val="bg1"/>
                </a:solidFill>
                <a:latin typeface="Arial Black" panose="020B0A04020102020204" pitchFamily="34" charset="0"/>
              </a:rPr>
              <a:t>dark</a:t>
            </a:r>
            <a:endParaRPr lang="en-US" sz="5400" dirty="0">
              <a:solidFill>
                <a:schemeClr val="bg1"/>
              </a:solidFill>
            </a:endParaRPr>
          </a:p>
        </p:txBody>
      </p:sp>
      <p:sp>
        <p:nvSpPr>
          <p:cNvPr id="4" name="Slide Number Placeholder 3">
            <a:extLst>
              <a:ext uri="{FF2B5EF4-FFF2-40B4-BE49-F238E27FC236}">
                <a16:creationId xmlns:a16="http://schemas.microsoft.com/office/drawing/2014/main" id="{2D46DED1-1871-4C66-B2E6-C83C3D229E4E}"/>
              </a:ext>
            </a:extLst>
          </p:cNvPr>
          <p:cNvSpPr>
            <a:spLocks noGrp="1"/>
          </p:cNvSpPr>
          <p:nvPr>
            <p:ph type="sldNum" sz="quarter" idx="12"/>
          </p:nvPr>
        </p:nvSpPr>
        <p:spPr/>
        <p:txBody>
          <a:bodyPr/>
          <a:lstStyle/>
          <a:p>
            <a:fld id="{20C916DC-B21F-42C8-BDC3-D172FB33DFF5}" type="slidenum">
              <a:rPr lang="en-US" smtClean="0"/>
              <a:pPr/>
              <a:t>47</a:t>
            </a:fld>
            <a:endParaRPr lang="en-US"/>
          </a:p>
        </p:txBody>
      </p:sp>
      <p:sp>
        <p:nvSpPr>
          <p:cNvPr id="6" name="TextBox 5">
            <a:extLst>
              <a:ext uri="{FF2B5EF4-FFF2-40B4-BE49-F238E27FC236}">
                <a16:creationId xmlns:a16="http://schemas.microsoft.com/office/drawing/2014/main" id="{8F3E9B31-3D54-45D9-85FA-4FBDF6AFCD16}"/>
              </a:ext>
            </a:extLst>
          </p:cNvPr>
          <p:cNvSpPr txBox="1"/>
          <p:nvPr/>
        </p:nvSpPr>
        <p:spPr>
          <a:xfrm>
            <a:off x="5796455" y="2859928"/>
            <a:ext cx="851338" cy="1107996"/>
          </a:xfrm>
          <a:prstGeom prst="rect">
            <a:avLst/>
          </a:prstGeom>
          <a:noFill/>
        </p:spPr>
        <p:txBody>
          <a:bodyPr wrap="square" rtlCol="0">
            <a:spAutoFit/>
          </a:bodyPr>
          <a:lstStyle/>
          <a:p>
            <a:r>
              <a:rPr lang="en-US" sz="6600" dirty="0">
                <a:solidFill>
                  <a:schemeClr val="bg1"/>
                </a:solidFill>
                <a:latin typeface="Arial Black" panose="020B0A04020102020204" pitchFamily="34" charset="0"/>
              </a:rPr>
              <a:t>&amp;</a:t>
            </a:r>
          </a:p>
        </p:txBody>
      </p:sp>
    </p:spTree>
    <p:extLst>
      <p:ext uri="{BB962C8B-B14F-4D97-AF65-F5344CB8AC3E}">
        <p14:creationId xmlns:p14="http://schemas.microsoft.com/office/powerpoint/2010/main" val="10757498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4B867-C1A7-46CE-A137-5A3A4F13D11B}"/>
              </a:ext>
            </a:extLst>
          </p:cNvPr>
          <p:cNvSpPr>
            <a:spLocks noGrp="1"/>
          </p:cNvSpPr>
          <p:nvPr>
            <p:ph type="title"/>
          </p:nvPr>
        </p:nvSpPr>
        <p:spPr/>
        <p:txBody>
          <a:bodyPr/>
          <a:lstStyle/>
          <a:p>
            <a:r>
              <a:rPr lang="en-US" dirty="0"/>
              <a:t>Movement</a:t>
            </a:r>
          </a:p>
        </p:txBody>
      </p:sp>
      <p:pic>
        <p:nvPicPr>
          <p:cNvPr id="5" name="Content Placeholder 4">
            <a:extLst>
              <a:ext uri="{FF2B5EF4-FFF2-40B4-BE49-F238E27FC236}">
                <a16:creationId xmlns:a16="http://schemas.microsoft.com/office/drawing/2014/main" id="{99B9938D-346B-4C77-A070-648FB0AA5AD6}"/>
              </a:ext>
            </a:extLst>
          </p:cNvPr>
          <p:cNvPicPr>
            <a:picLocks noGrp="1" noChangeAspect="1"/>
          </p:cNvPicPr>
          <p:nvPr>
            <p:ph idx="1"/>
          </p:nvPr>
        </p:nvPicPr>
        <p:blipFill>
          <a:blip r:embed="rId3"/>
          <a:stretch>
            <a:fillRect/>
          </a:stretch>
        </p:blipFill>
        <p:spPr>
          <a:xfrm>
            <a:off x="1801486" y="1210460"/>
            <a:ext cx="8410303" cy="4805887"/>
          </a:xfrm>
          <a:prstGeom prst="rect">
            <a:avLst/>
          </a:prstGeom>
        </p:spPr>
      </p:pic>
      <p:sp>
        <p:nvSpPr>
          <p:cNvPr id="4" name="Slide Number Placeholder 3">
            <a:extLst>
              <a:ext uri="{FF2B5EF4-FFF2-40B4-BE49-F238E27FC236}">
                <a16:creationId xmlns:a16="http://schemas.microsoft.com/office/drawing/2014/main" id="{122D03A7-1F28-4425-8455-E595545557F6}"/>
              </a:ext>
            </a:extLst>
          </p:cNvPr>
          <p:cNvSpPr>
            <a:spLocks noGrp="1"/>
          </p:cNvSpPr>
          <p:nvPr>
            <p:ph type="sldNum" sz="quarter" idx="12"/>
          </p:nvPr>
        </p:nvSpPr>
        <p:spPr/>
        <p:txBody>
          <a:bodyPr/>
          <a:lstStyle/>
          <a:p>
            <a:fld id="{20C916DC-B21F-42C8-BDC3-D172FB33DFF5}" type="slidenum">
              <a:rPr lang="en-US" smtClean="0"/>
              <a:pPr/>
              <a:t>48</a:t>
            </a:fld>
            <a:endParaRPr lang="en-US"/>
          </a:p>
        </p:txBody>
      </p:sp>
    </p:spTree>
    <p:extLst>
      <p:ext uri="{BB962C8B-B14F-4D97-AF65-F5344CB8AC3E}">
        <p14:creationId xmlns:p14="http://schemas.microsoft.com/office/powerpoint/2010/main" val="20726146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74E72-24AB-4580-87FB-44B34CB6C58E}"/>
              </a:ext>
            </a:extLst>
          </p:cNvPr>
          <p:cNvSpPr>
            <a:spLocks noGrp="1"/>
          </p:cNvSpPr>
          <p:nvPr>
            <p:ph type="title"/>
          </p:nvPr>
        </p:nvSpPr>
        <p:spPr>
          <a:xfrm>
            <a:off x="1097280" y="286604"/>
            <a:ext cx="10058400" cy="797130"/>
          </a:xfrm>
        </p:spPr>
        <p:txBody>
          <a:bodyPr anchor="b">
            <a:normAutofit/>
          </a:bodyPr>
          <a:lstStyle/>
          <a:p>
            <a:r>
              <a:rPr lang="en-US" dirty="0"/>
              <a:t>Exercise Guidelines</a:t>
            </a:r>
          </a:p>
        </p:txBody>
      </p:sp>
      <p:sp>
        <p:nvSpPr>
          <p:cNvPr id="3" name="Content Placeholder 2">
            <a:extLst>
              <a:ext uri="{FF2B5EF4-FFF2-40B4-BE49-F238E27FC236}">
                <a16:creationId xmlns:a16="http://schemas.microsoft.com/office/drawing/2014/main" id="{59541D98-AB30-4C63-BADB-142B880AD0F9}"/>
              </a:ext>
            </a:extLst>
          </p:cNvPr>
          <p:cNvSpPr>
            <a:spLocks noGrp="1"/>
          </p:cNvSpPr>
          <p:nvPr>
            <p:ph sz="half" idx="1"/>
          </p:nvPr>
        </p:nvSpPr>
        <p:spPr>
          <a:xfrm>
            <a:off x="1097280" y="1608881"/>
            <a:ext cx="4937760" cy="4372041"/>
          </a:xfrm>
        </p:spPr>
        <p:txBody>
          <a:bodyPr>
            <a:normAutofit/>
          </a:bodyPr>
          <a:lstStyle/>
          <a:p>
            <a:r>
              <a:rPr lang="en-US" dirty="0"/>
              <a:t>Aerobic activity per week</a:t>
            </a:r>
          </a:p>
          <a:p>
            <a:pPr lvl="1"/>
            <a:r>
              <a:rPr lang="en-US" sz="2800" dirty="0"/>
              <a:t>150 min moderate</a:t>
            </a:r>
          </a:p>
          <a:p>
            <a:pPr lvl="1"/>
            <a:r>
              <a:rPr lang="en-US" sz="2800" dirty="0"/>
              <a:t>75 min vigorous</a:t>
            </a:r>
          </a:p>
          <a:p>
            <a:pPr lvl="1"/>
            <a:r>
              <a:rPr lang="en-US" sz="2800" dirty="0"/>
              <a:t>Combination</a:t>
            </a:r>
          </a:p>
          <a:p>
            <a:r>
              <a:rPr lang="en-US" dirty="0"/>
              <a:t>Strength Training</a:t>
            </a:r>
          </a:p>
          <a:p>
            <a:pPr lvl="1"/>
            <a:r>
              <a:rPr lang="en-US" sz="2800" dirty="0"/>
              <a:t>All major muscle groups 2x/week</a:t>
            </a:r>
          </a:p>
          <a:p>
            <a:pPr lvl="1"/>
            <a:r>
              <a:rPr lang="en-US" sz="2800" dirty="0"/>
              <a:t>1 set of 12-15 reps</a:t>
            </a:r>
          </a:p>
          <a:p>
            <a:pPr lvl="1"/>
            <a:endParaRPr lang="en-US" sz="2800" dirty="0"/>
          </a:p>
        </p:txBody>
      </p:sp>
      <p:pic>
        <p:nvPicPr>
          <p:cNvPr id="2050" name="Picture 2" descr="See the source image">
            <a:extLst>
              <a:ext uri="{FF2B5EF4-FFF2-40B4-BE49-F238E27FC236}">
                <a16:creationId xmlns:a16="http://schemas.microsoft.com/office/drawing/2014/main" id="{64A9259A-68E7-404C-9053-08139008D897}"/>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r="31908" b="3"/>
          <a:stretch/>
        </p:blipFill>
        <p:spPr bwMode="auto">
          <a:xfrm>
            <a:off x="6217920" y="1176867"/>
            <a:ext cx="4937760" cy="4804055"/>
          </a:xfrm>
          <a:prstGeom prst="rect">
            <a:avLst/>
          </a:prstGeom>
          <a:solidFill>
            <a:srgbClr val="FFFFFF"/>
          </a:solidFill>
        </p:spPr>
      </p:pic>
      <p:sp>
        <p:nvSpPr>
          <p:cNvPr id="5" name="Slide Number Placeholder 4">
            <a:extLst>
              <a:ext uri="{FF2B5EF4-FFF2-40B4-BE49-F238E27FC236}">
                <a16:creationId xmlns:a16="http://schemas.microsoft.com/office/drawing/2014/main" id="{44A3D35C-6B75-4494-BAFD-9C613CFE6C7E}"/>
              </a:ext>
            </a:extLst>
          </p:cNvPr>
          <p:cNvSpPr>
            <a:spLocks noGrp="1"/>
          </p:cNvSpPr>
          <p:nvPr>
            <p:ph type="sldNum" sz="quarter" idx="12"/>
          </p:nvPr>
        </p:nvSpPr>
        <p:spPr>
          <a:xfrm>
            <a:off x="9843655" y="6401842"/>
            <a:ext cx="1312025" cy="365125"/>
          </a:xfrm>
        </p:spPr>
        <p:txBody>
          <a:bodyPr anchor="ctr">
            <a:normAutofit/>
          </a:bodyPr>
          <a:lstStyle/>
          <a:p>
            <a:pPr>
              <a:spcAft>
                <a:spcPts val="600"/>
              </a:spcAft>
            </a:pPr>
            <a:fld id="{20C916DC-B21F-42C8-BDC3-D172FB33DFF5}" type="slidenum">
              <a:rPr lang="en-US" smtClean="0"/>
              <a:pPr>
                <a:spcAft>
                  <a:spcPts val="600"/>
                </a:spcAft>
              </a:pPr>
              <a:t>49</a:t>
            </a:fld>
            <a:endParaRPr lang="en-US"/>
          </a:p>
        </p:txBody>
      </p:sp>
      <p:sp>
        <p:nvSpPr>
          <p:cNvPr id="6" name="TextBox 5">
            <a:extLst>
              <a:ext uri="{FF2B5EF4-FFF2-40B4-BE49-F238E27FC236}">
                <a16:creationId xmlns:a16="http://schemas.microsoft.com/office/drawing/2014/main" id="{47F9BB3D-28E6-43E1-AC18-F2D6F9A6E9C6}"/>
              </a:ext>
            </a:extLst>
          </p:cNvPr>
          <p:cNvSpPr txBox="1"/>
          <p:nvPr/>
        </p:nvSpPr>
        <p:spPr>
          <a:xfrm>
            <a:off x="6627032" y="1745757"/>
            <a:ext cx="4161098" cy="1200329"/>
          </a:xfrm>
          <a:prstGeom prst="rect">
            <a:avLst/>
          </a:prstGeom>
          <a:solidFill>
            <a:srgbClr val="FFFFFF">
              <a:alpha val="50196"/>
            </a:srgbClr>
          </a:solidFill>
        </p:spPr>
        <p:txBody>
          <a:bodyPr wrap="square" rtlCol="0" anchor="ctr">
            <a:spAutoFit/>
          </a:bodyPr>
          <a:lstStyle/>
          <a:p>
            <a:pPr algn="ctr"/>
            <a:r>
              <a:rPr lang="en-US" sz="2400" dirty="0">
                <a:latin typeface="Verdana Pro Black" panose="020B0604020202020204" pitchFamily="34" charset="0"/>
              </a:rPr>
              <a:t>Aim for 30 minutes of moderate exercise each day.</a:t>
            </a:r>
          </a:p>
        </p:txBody>
      </p:sp>
    </p:spTree>
    <p:extLst>
      <p:ext uri="{BB962C8B-B14F-4D97-AF65-F5344CB8AC3E}">
        <p14:creationId xmlns:p14="http://schemas.microsoft.com/office/powerpoint/2010/main" val="358461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D6B12-6D50-4493-B6E7-D524DB0CF1C3}"/>
              </a:ext>
            </a:extLst>
          </p:cNvPr>
          <p:cNvSpPr>
            <a:spLocks noGrp="1"/>
          </p:cNvSpPr>
          <p:nvPr>
            <p:ph type="title"/>
          </p:nvPr>
        </p:nvSpPr>
        <p:spPr/>
        <p:txBody>
          <a:bodyPr/>
          <a:lstStyle/>
          <a:p>
            <a:r>
              <a:rPr lang="en-US" dirty="0"/>
              <a:t>IARC</a:t>
            </a:r>
          </a:p>
        </p:txBody>
      </p:sp>
      <p:sp>
        <p:nvSpPr>
          <p:cNvPr id="4" name="Slide Number Placeholder 3">
            <a:extLst>
              <a:ext uri="{FF2B5EF4-FFF2-40B4-BE49-F238E27FC236}">
                <a16:creationId xmlns:a16="http://schemas.microsoft.com/office/drawing/2014/main" id="{BDCA2F12-42BF-4C7C-BE3D-3CBB949851DC}"/>
              </a:ext>
            </a:extLst>
          </p:cNvPr>
          <p:cNvSpPr>
            <a:spLocks noGrp="1"/>
          </p:cNvSpPr>
          <p:nvPr>
            <p:ph type="sldNum" sz="quarter" idx="12"/>
          </p:nvPr>
        </p:nvSpPr>
        <p:spPr/>
        <p:txBody>
          <a:bodyPr/>
          <a:lstStyle/>
          <a:p>
            <a:fld id="{20C916DC-B21F-42C8-BDC3-D172FB33DFF5}" type="slidenum">
              <a:rPr lang="en-US" smtClean="0"/>
              <a:pPr/>
              <a:t>5</a:t>
            </a:fld>
            <a:endParaRPr lang="en-US"/>
          </a:p>
        </p:txBody>
      </p:sp>
      <p:sp>
        <p:nvSpPr>
          <p:cNvPr id="5" name="Oval 4">
            <a:extLst>
              <a:ext uri="{FF2B5EF4-FFF2-40B4-BE49-F238E27FC236}">
                <a16:creationId xmlns:a16="http://schemas.microsoft.com/office/drawing/2014/main" id="{88FD663D-A762-4171-86F2-7E28E2A8F097}"/>
              </a:ext>
            </a:extLst>
          </p:cNvPr>
          <p:cNvSpPr/>
          <p:nvPr/>
        </p:nvSpPr>
        <p:spPr>
          <a:xfrm>
            <a:off x="1229136" y="1370338"/>
            <a:ext cx="798897" cy="797130"/>
          </a:xfrm>
          <a:prstGeom prst="ellipse">
            <a:avLst/>
          </a:prstGeom>
          <a:solidFill>
            <a:srgbClr val="21314D"/>
          </a:solidFill>
          <a:ln>
            <a:solidFill>
              <a:srgbClr val="2131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BE111F9-B0C0-4152-A72E-8BB6BB91D9F0}"/>
              </a:ext>
            </a:extLst>
          </p:cNvPr>
          <p:cNvSpPr/>
          <p:nvPr/>
        </p:nvSpPr>
        <p:spPr>
          <a:xfrm>
            <a:off x="1229138" y="2309117"/>
            <a:ext cx="798897" cy="797130"/>
          </a:xfrm>
          <a:prstGeom prst="ellipse">
            <a:avLst/>
          </a:prstGeom>
          <a:solidFill>
            <a:srgbClr val="3E578E"/>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258A32DF-298F-4B5F-84A3-B0C5599A6708}"/>
              </a:ext>
            </a:extLst>
          </p:cNvPr>
          <p:cNvSpPr/>
          <p:nvPr/>
        </p:nvSpPr>
        <p:spPr>
          <a:xfrm>
            <a:off x="1290098" y="1430349"/>
            <a:ext cx="684505" cy="666808"/>
          </a:xfrm>
          <a:prstGeom prst="flowChartConnector">
            <a:avLst/>
          </a:prstGeom>
          <a:solidFill>
            <a:srgbClr val="21314D"/>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797CE05-E338-41E1-B676-DA361E8F5F28}"/>
              </a:ext>
            </a:extLst>
          </p:cNvPr>
          <p:cNvSpPr/>
          <p:nvPr/>
        </p:nvSpPr>
        <p:spPr>
          <a:xfrm>
            <a:off x="1229138" y="3247896"/>
            <a:ext cx="798897" cy="79713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AB6706E-580E-4942-AD81-F4AF814BEF6C}"/>
              </a:ext>
            </a:extLst>
          </p:cNvPr>
          <p:cNvSpPr/>
          <p:nvPr/>
        </p:nvSpPr>
        <p:spPr>
          <a:xfrm>
            <a:off x="1229138" y="4186675"/>
            <a:ext cx="798897" cy="797130"/>
          </a:xfrm>
          <a:prstGeom prst="ellipse">
            <a:avLst/>
          </a:prstGeom>
          <a:solidFill>
            <a:srgbClr val="D2492A"/>
          </a:solidFill>
          <a:ln>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0DB98FB-D934-46CE-9783-5710ED7A23F3}"/>
              </a:ext>
            </a:extLst>
          </p:cNvPr>
          <p:cNvSpPr/>
          <p:nvPr/>
        </p:nvSpPr>
        <p:spPr>
          <a:xfrm>
            <a:off x="1229138" y="5125453"/>
            <a:ext cx="798897" cy="797130"/>
          </a:xfrm>
          <a:prstGeom prst="ellipse">
            <a:avLst/>
          </a:prstGeom>
          <a:solidFill>
            <a:srgbClr val="F08865"/>
          </a:solidFill>
          <a:ln>
            <a:solidFill>
              <a:srgbClr val="F08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C4C189B-AF7F-4159-BEAA-9ADCDD95B0E7}"/>
              </a:ext>
            </a:extLst>
          </p:cNvPr>
          <p:cNvSpPr/>
          <p:nvPr/>
        </p:nvSpPr>
        <p:spPr>
          <a:xfrm>
            <a:off x="1286331" y="2370415"/>
            <a:ext cx="684505" cy="666808"/>
          </a:xfrm>
          <a:prstGeom prst="flowChartConnector">
            <a:avLst/>
          </a:prstGeom>
          <a:solidFill>
            <a:srgbClr val="3E578E"/>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E10239B1-D80B-4B64-8695-E4E1D5C022A0}"/>
              </a:ext>
            </a:extLst>
          </p:cNvPr>
          <p:cNvSpPr/>
          <p:nvPr/>
        </p:nvSpPr>
        <p:spPr>
          <a:xfrm>
            <a:off x="1287001" y="3310481"/>
            <a:ext cx="684505" cy="666808"/>
          </a:xfrm>
          <a:prstGeom prst="flowChartConnector">
            <a:avLst/>
          </a:prstGeom>
          <a:solidFill>
            <a:srgbClr val="92D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9EE62070-C1DA-4356-8C59-53585BF61B3D}"/>
              </a:ext>
            </a:extLst>
          </p:cNvPr>
          <p:cNvSpPr/>
          <p:nvPr/>
        </p:nvSpPr>
        <p:spPr>
          <a:xfrm>
            <a:off x="1286331" y="4250547"/>
            <a:ext cx="684505" cy="666808"/>
          </a:xfrm>
          <a:prstGeom prst="flowChartConnector">
            <a:avLst/>
          </a:prstGeom>
          <a:solidFill>
            <a:srgbClr val="D2492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7F2BB4DF-CB88-4064-8E2E-13164E791DFA}"/>
              </a:ext>
            </a:extLst>
          </p:cNvPr>
          <p:cNvSpPr/>
          <p:nvPr/>
        </p:nvSpPr>
        <p:spPr>
          <a:xfrm>
            <a:off x="1285245" y="5190614"/>
            <a:ext cx="684505" cy="666808"/>
          </a:xfrm>
          <a:prstGeom prst="flowChartConnector">
            <a:avLst/>
          </a:prstGeom>
          <a:solidFill>
            <a:srgbClr val="F0886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C05F95B-61F6-49B8-87A7-FAB0BA84F600}"/>
              </a:ext>
            </a:extLst>
          </p:cNvPr>
          <p:cNvSpPr txBox="1"/>
          <p:nvPr/>
        </p:nvSpPr>
        <p:spPr>
          <a:xfrm>
            <a:off x="1229136" y="1480060"/>
            <a:ext cx="798898" cy="646331"/>
          </a:xfrm>
          <a:prstGeom prst="rect">
            <a:avLst/>
          </a:prstGeom>
          <a:noFill/>
          <a:ln>
            <a:noFill/>
          </a:ln>
        </p:spPr>
        <p:txBody>
          <a:bodyPr wrap="square" rtlCol="0">
            <a:spAutoFit/>
          </a:bodyPr>
          <a:lstStyle/>
          <a:p>
            <a:pPr algn="ctr"/>
            <a:r>
              <a:rPr lang="en-US" sz="1200" dirty="0">
                <a:solidFill>
                  <a:schemeClr val="bg1"/>
                </a:solidFill>
              </a:rPr>
              <a:t>GROUP</a:t>
            </a:r>
            <a:br>
              <a:rPr lang="en-US" sz="1200" dirty="0">
                <a:solidFill>
                  <a:schemeClr val="bg1"/>
                </a:solidFill>
              </a:rPr>
            </a:br>
            <a:r>
              <a:rPr lang="en-US" sz="2400" dirty="0">
                <a:solidFill>
                  <a:schemeClr val="bg1"/>
                </a:solidFill>
              </a:rPr>
              <a:t>1</a:t>
            </a:r>
          </a:p>
        </p:txBody>
      </p:sp>
      <p:sp>
        <p:nvSpPr>
          <p:cNvPr id="16" name="TextBox 15">
            <a:extLst>
              <a:ext uri="{FF2B5EF4-FFF2-40B4-BE49-F238E27FC236}">
                <a16:creationId xmlns:a16="http://schemas.microsoft.com/office/drawing/2014/main" id="{FC1EFA65-352F-4AB8-B15E-D7409EFE5DDB}"/>
              </a:ext>
            </a:extLst>
          </p:cNvPr>
          <p:cNvSpPr txBox="1"/>
          <p:nvPr/>
        </p:nvSpPr>
        <p:spPr>
          <a:xfrm>
            <a:off x="1228048" y="2423472"/>
            <a:ext cx="798898" cy="646331"/>
          </a:xfrm>
          <a:prstGeom prst="rect">
            <a:avLst/>
          </a:prstGeom>
          <a:noFill/>
          <a:ln>
            <a:noFill/>
          </a:ln>
        </p:spPr>
        <p:txBody>
          <a:bodyPr wrap="square" rtlCol="0">
            <a:spAutoFit/>
          </a:bodyPr>
          <a:lstStyle/>
          <a:p>
            <a:pPr algn="ctr"/>
            <a:r>
              <a:rPr lang="en-US" sz="1200" dirty="0">
                <a:solidFill>
                  <a:schemeClr val="bg1"/>
                </a:solidFill>
              </a:rPr>
              <a:t>GROUP</a:t>
            </a:r>
            <a:br>
              <a:rPr lang="en-US" sz="1200" dirty="0">
                <a:solidFill>
                  <a:schemeClr val="bg1"/>
                </a:solidFill>
              </a:rPr>
            </a:br>
            <a:r>
              <a:rPr lang="en-US" sz="2400" dirty="0">
                <a:solidFill>
                  <a:schemeClr val="bg1"/>
                </a:solidFill>
              </a:rPr>
              <a:t>2A</a:t>
            </a:r>
          </a:p>
        </p:txBody>
      </p:sp>
      <p:sp>
        <p:nvSpPr>
          <p:cNvPr id="17" name="TextBox 16">
            <a:extLst>
              <a:ext uri="{FF2B5EF4-FFF2-40B4-BE49-F238E27FC236}">
                <a16:creationId xmlns:a16="http://schemas.microsoft.com/office/drawing/2014/main" id="{9336D273-E836-402F-8692-07D72DEF4B8B}"/>
              </a:ext>
            </a:extLst>
          </p:cNvPr>
          <p:cNvSpPr txBox="1"/>
          <p:nvPr/>
        </p:nvSpPr>
        <p:spPr>
          <a:xfrm>
            <a:off x="1228048" y="3362251"/>
            <a:ext cx="798898" cy="646331"/>
          </a:xfrm>
          <a:prstGeom prst="rect">
            <a:avLst/>
          </a:prstGeom>
          <a:noFill/>
          <a:ln>
            <a:noFill/>
          </a:ln>
        </p:spPr>
        <p:txBody>
          <a:bodyPr wrap="square" rtlCol="0">
            <a:spAutoFit/>
          </a:bodyPr>
          <a:lstStyle/>
          <a:p>
            <a:pPr algn="ctr"/>
            <a:r>
              <a:rPr lang="en-US" sz="1200" dirty="0">
                <a:solidFill>
                  <a:schemeClr val="bg1"/>
                </a:solidFill>
              </a:rPr>
              <a:t>GROUP</a:t>
            </a:r>
            <a:br>
              <a:rPr lang="en-US" sz="1200" dirty="0">
                <a:solidFill>
                  <a:schemeClr val="bg1"/>
                </a:solidFill>
              </a:rPr>
            </a:br>
            <a:r>
              <a:rPr lang="en-US" sz="2400" dirty="0">
                <a:solidFill>
                  <a:schemeClr val="bg1"/>
                </a:solidFill>
              </a:rPr>
              <a:t>2B</a:t>
            </a:r>
          </a:p>
        </p:txBody>
      </p:sp>
      <p:sp>
        <p:nvSpPr>
          <p:cNvPr id="18" name="TextBox 17">
            <a:extLst>
              <a:ext uri="{FF2B5EF4-FFF2-40B4-BE49-F238E27FC236}">
                <a16:creationId xmlns:a16="http://schemas.microsoft.com/office/drawing/2014/main" id="{0F884970-57C6-4C7B-BEAA-2E4DB757A19E}"/>
              </a:ext>
            </a:extLst>
          </p:cNvPr>
          <p:cNvSpPr txBox="1"/>
          <p:nvPr/>
        </p:nvSpPr>
        <p:spPr>
          <a:xfrm>
            <a:off x="1235790" y="4303604"/>
            <a:ext cx="798898" cy="646331"/>
          </a:xfrm>
          <a:prstGeom prst="rect">
            <a:avLst/>
          </a:prstGeom>
          <a:noFill/>
          <a:ln>
            <a:noFill/>
          </a:ln>
        </p:spPr>
        <p:txBody>
          <a:bodyPr wrap="square" rtlCol="0">
            <a:spAutoFit/>
          </a:bodyPr>
          <a:lstStyle/>
          <a:p>
            <a:pPr algn="ctr"/>
            <a:r>
              <a:rPr lang="en-US" sz="1200" dirty="0">
                <a:solidFill>
                  <a:schemeClr val="bg1"/>
                </a:solidFill>
              </a:rPr>
              <a:t>GROUP</a:t>
            </a:r>
            <a:br>
              <a:rPr lang="en-US" sz="1200" dirty="0">
                <a:solidFill>
                  <a:schemeClr val="bg1"/>
                </a:solidFill>
              </a:rPr>
            </a:br>
            <a:r>
              <a:rPr lang="en-US" sz="2400" dirty="0">
                <a:solidFill>
                  <a:schemeClr val="bg1"/>
                </a:solidFill>
              </a:rPr>
              <a:t>3</a:t>
            </a:r>
          </a:p>
        </p:txBody>
      </p:sp>
      <p:sp>
        <p:nvSpPr>
          <p:cNvPr id="19" name="TextBox 18">
            <a:extLst>
              <a:ext uri="{FF2B5EF4-FFF2-40B4-BE49-F238E27FC236}">
                <a16:creationId xmlns:a16="http://schemas.microsoft.com/office/drawing/2014/main" id="{BF760B58-C06E-4791-B53C-7CB628873D96}"/>
              </a:ext>
            </a:extLst>
          </p:cNvPr>
          <p:cNvSpPr txBox="1"/>
          <p:nvPr/>
        </p:nvSpPr>
        <p:spPr>
          <a:xfrm>
            <a:off x="1235790" y="5242383"/>
            <a:ext cx="798898" cy="646331"/>
          </a:xfrm>
          <a:prstGeom prst="rect">
            <a:avLst/>
          </a:prstGeom>
          <a:noFill/>
          <a:ln>
            <a:noFill/>
          </a:ln>
        </p:spPr>
        <p:txBody>
          <a:bodyPr wrap="square" rtlCol="0">
            <a:spAutoFit/>
          </a:bodyPr>
          <a:lstStyle/>
          <a:p>
            <a:pPr algn="ctr"/>
            <a:r>
              <a:rPr lang="en-US" sz="1200" dirty="0">
                <a:solidFill>
                  <a:schemeClr val="bg1"/>
                </a:solidFill>
              </a:rPr>
              <a:t>GROUP</a:t>
            </a:r>
            <a:br>
              <a:rPr lang="en-US" sz="1200" dirty="0">
                <a:solidFill>
                  <a:schemeClr val="bg1"/>
                </a:solidFill>
              </a:rPr>
            </a:br>
            <a:r>
              <a:rPr lang="en-US" sz="2400" dirty="0">
                <a:solidFill>
                  <a:schemeClr val="bg1"/>
                </a:solidFill>
              </a:rPr>
              <a:t>4</a:t>
            </a:r>
          </a:p>
        </p:txBody>
      </p:sp>
      <p:sp>
        <p:nvSpPr>
          <p:cNvPr id="20" name="Callout: Right Arrow 19">
            <a:extLst>
              <a:ext uri="{FF2B5EF4-FFF2-40B4-BE49-F238E27FC236}">
                <a16:creationId xmlns:a16="http://schemas.microsoft.com/office/drawing/2014/main" id="{C8326D30-0651-4179-9B5C-9EF0D83DCCBC}"/>
              </a:ext>
            </a:extLst>
          </p:cNvPr>
          <p:cNvSpPr/>
          <p:nvPr/>
        </p:nvSpPr>
        <p:spPr>
          <a:xfrm>
            <a:off x="1097280" y="1192696"/>
            <a:ext cx="1689652" cy="4899991"/>
          </a:xfrm>
          <a:prstGeom prst="rightArrowCallout">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1D32A8B-665E-462F-8D7D-4CBDD3A69D12}"/>
              </a:ext>
            </a:extLst>
          </p:cNvPr>
          <p:cNvSpPr txBox="1"/>
          <p:nvPr/>
        </p:nvSpPr>
        <p:spPr>
          <a:xfrm>
            <a:off x="3104983" y="2703819"/>
            <a:ext cx="3369366" cy="1569660"/>
          </a:xfrm>
          <a:prstGeom prst="rect">
            <a:avLst/>
          </a:prstGeom>
          <a:noFill/>
        </p:spPr>
        <p:txBody>
          <a:bodyPr wrap="square" rtlCol="0">
            <a:spAutoFit/>
          </a:bodyPr>
          <a:lstStyle/>
          <a:p>
            <a:r>
              <a:rPr lang="en-US" sz="4800" dirty="0">
                <a:solidFill>
                  <a:schemeClr val="tx1">
                    <a:lumMod val="75000"/>
                    <a:lumOff val="25000"/>
                  </a:schemeClr>
                </a:solidFill>
                <a:latin typeface="Arial Black" panose="020B0A04020102020204" pitchFamily="34" charset="0"/>
              </a:rPr>
              <a:t>Cause Cancer</a:t>
            </a:r>
          </a:p>
        </p:txBody>
      </p:sp>
      <p:sp>
        <p:nvSpPr>
          <p:cNvPr id="23" name="Arrow: Up 22">
            <a:extLst>
              <a:ext uri="{FF2B5EF4-FFF2-40B4-BE49-F238E27FC236}">
                <a16:creationId xmlns:a16="http://schemas.microsoft.com/office/drawing/2014/main" id="{1F114AD2-3F40-4259-ADFA-5BD90DAD8213}"/>
              </a:ext>
            </a:extLst>
          </p:cNvPr>
          <p:cNvSpPr/>
          <p:nvPr/>
        </p:nvSpPr>
        <p:spPr>
          <a:xfrm>
            <a:off x="6847007" y="2595846"/>
            <a:ext cx="1123121" cy="1785606"/>
          </a:xfrm>
          <a:prstGeom prst="upArrow">
            <a:avLst/>
          </a:prstGeom>
          <a:noFill/>
          <a:ln w="254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E481885-DABC-4809-B107-2578FD863795}"/>
              </a:ext>
            </a:extLst>
          </p:cNvPr>
          <p:cNvSpPr txBox="1"/>
          <p:nvPr/>
        </p:nvSpPr>
        <p:spPr>
          <a:xfrm>
            <a:off x="8158972" y="2703819"/>
            <a:ext cx="3369366" cy="1569660"/>
          </a:xfrm>
          <a:prstGeom prst="rect">
            <a:avLst/>
          </a:prstGeom>
          <a:noFill/>
        </p:spPr>
        <p:txBody>
          <a:bodyPr wrap="square" rtlCol="0">
            <a:spAutoFit/>
          </a:bodyPr>
          <a:lstStyle/>
          <a:p>
            <a:r>
              <a:rPr lang="en-US" sz="4800" dirty="0">
                <a:solidFill>
                  <a:schemeClr val="tx1">
                    <a:lumMod val="75000"/>
                    <a:lumOff val="25000"/>
                  </a:schemeClr>
                </a:solidFill>
                <a:latin typeface="Arial Black" panose="020B0A04020102020204" pitchFamily="34" charset="0"/>
              </a:rPr>
              <a:t>Cancer Risk</a:t>
            </a:r>
          </a:p>
        </p:txBody>
      </p:sp>
      <p:cxnSp>
        <p:nvCxnSpPr>
          <p:cNvPr id="26" name="Straight Connector 25">
            <a:extLst>
              <a:ext uri="{FF2B5EF4-FFF2-40B4-BE49-F238E27FC236}">
                <a16:creationId xmlns:a16="http://schemas.microsoft.com/office/drawing/2014/main" id="{A89C5CBB-9DF8-44DD-992E-37AA294F6093}"/>
              </a:ext>
            </a:extLst>
          </p:cNvPr>
          <p:cNvCxnSpPr/>
          <p:nvPr/>
        </p:nvCxnSpPr>
        <p:spPr>
          <a:xfrm>
            <a:off x="6354416" y="1192696"/>
            <a:ext cx="0" cy="489999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91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animBg="1"/>
      <p:bldP spid="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BFB7-8E13-4F5E-B72E-F00EC673E5D2}"/>
              </a:ext>
            </a:extLst>
          </p:cNvPr>
          <p:cNvSpPr>
            <a:spLocks noGrp="1"/>
          </p:cNvSpPr>
          <p:nvPr>
            <p:ph type="title"/>
          </p:nvPr>
        </p:nvSpPr>
        <p:spPr/>
        <p:txBody>
          <a:bodyPr/>
          <a:lstStyle/>
          <a:p>
            <a:r>
              <a:rPr lang="en-US" dirty="0"/>
              <a:t>Communication</a:t>
            </a:r>
          </a:p>
        </p:txBody>
      </p:sp>
      <p:pic>
        <p:nvPicPr>
          <p:cNvPr id="6" name="Content Placeholder 5">
            <a:extLst>
              <a:ext uri="{FF2B5EF4-FFF2-40B4-BE49-F238E27FC236}">
                <a16:creationId xmlns:a16="http://schemas.microsoft.com/office/drawing/2014/main" id="{F0331004-D15C-4B02-BEEF-83F7ADE74BAE}"/>
              </a:ext>
            </a:extLst>
          </p:cNvPr>
          <p:cNvPicPr>
            <a:picLocks noGrp="1" noChangeAspect="1"/>
          </p:cNvPicPr>
          <p:nvPr>
            <p:ph idx="1"/>
          </p:nvPr>
        </p:nvPicPr>
        <p:blipFill>
          <a:blip r:embed="rId3"/>
          <a:stretch>
            <a:fillRect/>
          </a:stretch>
        </p:blipFill>
        <p:spPr>
          <a:xfrm>
            <a:off x="1899862" y="1198179"/>
            <a:ext cx="8631504" cy="4854358"/>
          </a:xfrm>
          <a:prstGeom prst="rect">
            <a:avLst/>
          </a:prstGeom>
        </p:spPr>
      </p:pic>
      <p:sp>
        <p:nvSpPr>
          <p:cNvPr id="4" name="Slide Number Placeholder 3">
            <a:extLst>
              <a:ext uri="{FF2B5EF4-FFF2-40B4-BE49-F238E27FC236}">
                <a16:creationId xmlns:a16="http://schemas.microsoft.com/office/drawing/2014/main" id="{E62CF5A8-42A8-4D25-BE92-637C1545C455}"/>
              </a:ext>
            </a:extLst>
          </p:cNvPr>
          <p:cNvSpPr>
            <a:spLocks noGrp="1"/>
          </p:cNvSpPr>
          <p:nvPr>
            <p:ph type="sldNum" sz="quarter" idx="12"/>
          </p:nvPr>
        </p:nvSpPr>
        <p:spPr/>
        <p:txBody>
          <a:bodyPr/>
          <a:lstStyle/>
          <a:p>
            <a:fld id="{20C916DC-B21F-42C8-BDC3-D172FB33DFF5}" type="slidenum">
              <a:rPr lang="en-US" smtClean="0"/>
              <a:pPr/>
              <a:t>50</a:t>
            </a:fld>
            <a:endParaRPr lang="en-US"/>
          </a:p>
        </p:txBody>
      </p:sp>
      <p:sp>
        <p:nvSpPr>
          <p:cNvPr id="18" name="Rectangle: Rounded Corners 17">
            <a:extLst>
              <a:ext uri="{FF2B5EF4-FFF2-40B4-BE49-F238E27FC236}">
                <a16:creationId xmlns:a16="http://schemas.microsoft.com/office/drawing/2014/main" id="{8BBEB1A0-62BA-435B-98B6-099578BEB542}"/>
              </a:ext>
            </a:extLst>
          </p:cNvPr>
          <p:cNvSpPr/>
          <p:nvPr/>
        </p:nvSpPr>
        <p:spPr>
          <a:xfrm>
            <a:off x="9096704" y="1433039"/>
            <a:ext cx="1119350" cy="44947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Daily calendar with solid fill">
            <a:extLst>
              <a:ext uri="{FF2B5EF4-FFF2-40B4-BE49-F238E27FC236}">
                <a16:creationId xmlns:a16="http://schemas.microsoft.com/office/drawing/2014/main" id="{4B0AB7C6-A15F-406F-920E-41C4122FE6E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99179" y="1433039"/>
            <a:ext cx="914400" cy="914400"/>
          </a:xfrm>
          <a:prstGeom prst="rect">
            <a:avLst/>
          </a:prstGeom>
        </p:spPr>
      </p:pic>
      <p:pic>
        <p:nvPicPr>
          <p:cNvPr id="10" name="Graphic 9" descr="Classroom with solid fill">
            <a:extLst>
              <a:ext uri="{FF2B5EF4-FFF2-40B4-BE49-F238E27FC236}">
                <a16:creationId xmlns:a16="http://schemas.microsoft.com/office/drawing/2014/main" id="{D2CA9DEA-374F-47FD-B539-4F646B8999C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99179" y="2971801"/>
            <a:ext cx="914400" cy="914400"/>
          </a:xfrm>
          <a:prstGeom prst="rect">
            <a:avLst/>
          </a:prstGeom>
        </p:spPr>
      </p:pic>
      <p:pic>
        <p:nvPicPr>
          <p:cNvPr id="14" name="Graphic 13" descr="Glue with solid fill">
            <a:extLst>
              <a:ext uri="{FF2B5EF4-FFF2-40B4-BE49-F238E27FC236}">
                <a16:creationId xmlns:a16="http://schemas.microsoft.com/office/drawing/2014/main" id="{B15A1761-DE57-49BF-A435-AA94FC972DB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99179" y="4510562"/>
            <a:ext cx="914400" cy="914400"/>
          </a:xfrm>
          <a:prstGeom prst="rect">
            <a:avLst/>
          </a:prstGeom>
        </p:spPr>
      </p:pic>
      <p:sp>
        <p:nvSpPr>
          <p:cNvPr id="15" name="TextBox 14">
            <a:extLst>
              <a:ext uri="{FF2B5EF4-FFF2-40B4-BE49-F238E27FC236}">
                <a16:creationId xmlns:a16="http://schemas.microsoft.com/office/drawing/2014/main" id="{52247498-1FDA-4802-8B8B-797DD47C5CB0}"/>
              </a:ext>
            </a:extLst>
          </p:cNvPr>
          <p:cNvSpPr txBox="1"/>
          <p:nvPr/>
        </p:nvSpPr>
        <p:spPr>
          <a:xfrm>
            <a:off x="9096704" y="2347439"/>
            <a:ext cx="1119350" cy="369332"/>
          </a:xfrm>
          <a:prstGeom prst="rect">
            <a:avLst/>
          </a:prstGeom>
          <a:noFill/>
        </p:spPr>
        <p:txBody>
          <a:bodyPr wrap="square" rtlCol="0">
            <a:spAutoFit/>
          </a:bodyPr>
          <a:lstStyle/>
          <a:p>
            <a:pPr algn="ctr"/>
            <a:r>
              <a:rPr lang="en-US" dirty="0"/>
              <a:t>Post</a:t>
            </a:r>
          </a:p>
        </p:txBody>
      </p:sp>
      <p:sp>
        <p:nvSpPr>
          <p:cNvPr id="16" name="TextBox 15">
            <a:extLst>
              <a:ext uri="{FF2B5EF4-FFF2-40B4-BE49-F238E27FC236}">
                <a16:creationId xmlns:a16="http://schemas.microsoft.com/office/drawing/2014/main" id="{0C1EA70A-A5E1-4AB1-90F5-B985A73B6457}"/>
              </a:ext>
            </a:extLst>
          </p:cNvPr>
          <p:cNvSpPr txBox="1"/>
          <p:nvPr/>
        </p:nvSpPr>
        <p:spPr>
          <a:xfrm>
            <a:off x="9096704" y="3807008"/>
            <a:ext cx="1119351" cy="369332"/>
          </a:xfrm>
          <a:prstGeom prst="rect">
            <a:avLst/>
          </a:prstGeom>
          <a:noFill/>
        </p:spPr>
        <p:txBody>
          <a:bodyPr wrap="square" rtlCol="0">
            <a:spAutoFit/>
          </a:bodyPr>
          <a:lstStyle/>
          <a:p>
            <a:pPr algn="ctr"/>
            <a:r>
              <a:rPr lang="en-US" dirty="0"/>
              <a:t>Educate</a:t>
            </a:r>
          </a:p>
        </p:txBody>
      </p:sp>
      <p:sp>
        <p:nvSpPr>
          <p:cNvPr id="17" name="TextBox 16">
            <a:extLst>
              <a:ext uri="{FF2B5EF4-FFF2-40B4-BE49-F238E27FC236}">
                <a16:creationId xmlns:a16="http://schemas.microsoft.com/office/drawing/2014/main" id="{14BC9E5E-9486-4B2B-8892-AA9DA67D0BCE}"/>
              </a:ext>
            </a:extLst>
          </p:cNvPr>
          <p:cNvSpPr txBox="1"/>
          <p:nvPr/>
        </p:nvSpPr>
        <p:spPr>
          <a:xfrm>
            <a:off x="9096704" y="5424961"/>
            <a:ext cx="1119351" cy="369332"/>
          </a:xfrm>
          <a:prstGeom prst="rect">
            <a:avLst/>
          </a:prstGeom>
          <a:noFill/>
        </p:spPr>
        <p:txBody>
          <a:bodyPr wrap="square" rtlCol="0">
            <a:spAutoFit/>
          </a:bodyPr>
          <a:lstStyle/>
          <a:p>
            <a:pPr algn="ctr"/>
            <a:r>
              <a:rPr lang="en-US" dirty="0"/>
              <a:t>Stick to it</a:t>
            </a:r>
          </a:p>
        </p:txBody>
      </p:sp>
    </p:spTree>
    <p:extLst>
      <p:ext uri="{BB962C8B-B14F-4D97-AF65-F5344CB8AC3E}">
        <p14:creationId xmlns:p14="http://schemas.microsoft.com/office/powerpoint/2010/main" val="1709995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0C916DC-B21F-42C8-BDC3-D172FB33DFF5}" type="slidenum">
              <a:rPr lang="en-US" smtClean="0">
                <a:solidFill>
                  <a:srgbClr val="5E759C"/>
                </a:solidFill>
              </a:rPr>
              <a:pPr/>
              <a:t>51</a:t>
            </a:fld>
            <a:endParaRPr lang="en-US">
              <a:solidFill>
                <a:srgbClr val="5E759C"/>
              </a:solidFill>
            </a:endParaRPr>
          </a:p>
        </p:txBody>
      </p:sp>
      <p:sp>
        <p:nvSpPr>
          <p:cNvPr id="7" name="Title 1"/>
          <p:cNvSpPr>
            <a:spLocks noGrp="1"/>
          </p:cNvSpPr>
          <p:nvPr>
            <p:ph type="title"/>
          </p:nvPr>
        </p:nvSpPr>
        <p:spPr>
          <a:xfrm>
            <a:off x="129091" y="2261795"/>
            <a:ext cx="3797450" cy="2286000"/>
          </a:xfrm>
        </p:spPr>
        <p:txBody>
          <a:bodyPr>
            <a:normAutofit/>
          </a:bodyPr>
          <a:lstStyle/>
          <a:p>
            <a:pPr algn="ctr"/>
            <a:r>
              <a:rPr lang="en-US" sz="4400" dirty="0">
                <a:latin typeface="Lucida Handwriting" panose="03010101010101010101" pitchFamily="66" charset="0"/>
              </a:rPr>
              <a:t>Additional Resources</a:t>
            </a:r>
            <a:br>
              <a:rPr lang="en-US" sz="5400" dirty="0">
                <a:latin typeface="Lucida Handwriting" panose="03010101010101010101" pitchFamily="66" charset="0"/>
              </a:rPr>
            </a:br>
            <a:endParaRPr lang="en-US" cap="all" dirty="0"/>
          </a:p>
        </p:txBody>
      </p:sp>
      <p:pic>
        <p:nvPicPr>
          <p:cNvPr id="8" name="Content Placeholder 7">
            <a:extLst>
              <a:ext uri="{FF2B5EF4-FFF2-40B4-BE49-F238E27FC236}">
                <a16:creationId xmlns:a16="http://schemas.microsoft.com/office/drawing/2014/main" id="{82F02393-76F9-45FD-99EB-6BFE54697ADA}"/>
              </a:ext>
            </a:extLst>
          </p:cNvPr>
          <p:cNvPicPr>
            <a:picLocks noGrp="1" noChangeAspect="1"/>
          </p:cNvPicPr>
          <p:nvPr>
            <p:ph idx="1"/>
          </p:nvPr>
        </p:nvPicPr>
        <p:blipFill rotWithShape="1">
          <a:blip r:embed="rId4"/>
          <a:srcRect l="610" t="1605" r="994" b="708"/>
          <a:stretch/>
        </p:blipFill>
        <p:spPr>
          <a:xfrm>
            <a:off x="4742688" y="1440092"/>
            <a:ext cx="6857129" cy="3847320"/>
          </a:xfrm>
          <a:prstGeom prst="rect">
            <a:avLst/>
          </a:prstGeom>
          <a:ln>
            <a:solidFill>
              <a:schemeClr val="tx1"/>
            </a:solidFill>
          </a:ln>
        </p:spPr>
      </p:pic>
      <p:sp>
        <p:nvSpPr>
          <p:cNvPr id="10" name="Rectangle 9">
            <a:extLst>
              <a:ext uri="{FF2B5EF4-FFF2-40B4-BE49-F238E27FC236}">
                <a16:creationId xmlns:a16="http://schemas.microsoft.com/office/drawing/2014/main" id="{02095ABA-352E-400B-82F3-BF5FE1CC01B8}"/>
              </a:ext>
            </a:extLst>
          </p:cNvPr>
          <p:cNvSpPr/>
          <p:nvPr/>
        </p:nvSpPr>
        <p:spPr>
          <a:xfrm>
            <a:off x="11531065" y="5053262"/>
            <a:ext cx="68752" cy="23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05838B42-5942-4884-96B3-C2333FC60CB3}"/>
              </a:ext>
            </a:extLst>
          </p:cNvPr>
          <p:cNvPicPr>
            <a:picLocks noChangeAspect="1"/>
          </p:cNvPicPr>
          <p:nvPr/>
        </p:nvPicPr>
        <p:blipFill rotWithShape="1">
          <a:blip r:embed="rId5"/>
          <a:srcRect l="2852" t="71032" r="3356" b="22516"/>
          <a:stretch/>
        </p:blipFill>
        <p:spPr>
          <a:xfrm>
            <a:off x="5036432" y="4220155"/>
            <a:ext cx="6421502" cy="248478"/>
          </a:xfrm>
          <a:prstGeom prst="rect">
            <a:avLst/>
          </a:prstGeom>
          <a:ln>
            <a:noFill/>
          </a:ln>
        </p:spPr>
      </p:pic>
    </p:spTree>
    <p:custDataLst>
      <p:tags r:id="rId1"/>
    </p:custDataLst>
    <p:extLst>
      <p:ext uri="{BB962C8B-B14F-4D97-AF65-F5344CB8AC3E}">
        <p14:creationId xmlns:p14="http://schemas.microsoft.com/office/powerpoint/2010/main" val="3172443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stretch>
            <a:fillRect/>
          </a:stretch>
        </p:blipFill>
        <p:spPr>
          <a:xfrm>
            <a:off x="4783459" y="1667513"/>
            <a:ext cx="6846506" cy="3851160"/>
          </a:xfrm>
          <a:prstGeom prst="rect">
            <a:avLst/>
          </a:prstGeom>
          <a:ln>
            <a:solidFill>
              <a:schemeClr val="tx1"/>
            </a:solidFill>
          </a:ln>
        </p:spPr>
      </p:pic>
      <p:sp>
        <p:nvSpPr>
          <p:cNvPr id="5" name="Slide Number Placeholder 4"/>
          <p:cNvSpPr>
            <a:spLocks noGrp="1"/>
          </p:cNvSpPr>
          <p:nvPr>
            <p:ph type="sldNum" sz="quarter" idx="12"/>
          </p:nvPr>
        </p:nvSpPr>
        <p:spPr/>
        <p:txBody>
          <a:bodyPr/>
          <a:lstStyle/>
          <a:p>
            <a:fld id="{20C916DC-B21F-42C8-BDC3-D172FB33DFF5}" type="slidenum">
              <a:rPr lang="en-US" smtClean="0">
                <a:solidFill>
                  <a:srgbClr val="5E759C"/>
                </a:solidFill>
              </a:rPr>
              <a:pPr/>
              <a:t>52</a:t>
            </a:fld>
            <a:endParaRPr lang="en-US">
              <a:solidFill>
                <a:srgbClr val="5E759C"/>
              </a:solidFill>
            </a:endParaRPr>
          </a:p>
        </p:txBody>
      </p:sp>
      <p:sp>
        <p:nvSpPr>
          <p:cNvPr id="7" name="Title 1"/>
          <p:cNvSpPr>
            <a:spLocks noGrp="1"/>
          </p:cNvSpPr>
          <p:nvPr>
            <p:ph type="title"/>
          </p:nvPr>
        </p:nvSpPr>
        <p:spPr>
          <a:xfrm>
            <a:off x="129091" y="2261795"/>
            <a:ext cx="3797450" cy="2286000"/>
          </a:xfrm>
        </p:spPr>
        <p:txBody>
          <a:bodyPr>
            <a:normAutofit/>
          </a:bodyPr>
          <a:lstStyle/>
          <a:p>
            <a:pPr algn="ctr"/>
            <a:r>
              <a:rPr lang="en-US" sz="4400" dirty="0">
                <a:latin typeface="Lucida Handwriting" panose="03010101010101010101" pitchFamily="66" charset="0"/>
              </a:rPr>
              <a:t>Additional Resources</a:t>
            </a:r>
            <a:br>
              <a:rPr lang="en-US" sz="5400" dirty="0">
                <a:latin typeface="Lucida Handwriting" panose="03010101010101010101" pitchFamily="66" charset="0"/>
              </a:rPr>
            </a:br>
            <a:endParaRPr lang="en-US" cap="all" dirty="0"/>
          </a:p>
        </p:txBody>
      </p:sp>
    </p:spTree>
    <p:custDataLst>
      <p:tags r:id="rId1"/>
    </p:custDataLst>
    <p:extLst>
      <p:ext uri="{BB962C8B-B14F-4D97-AF65-F5344CB8AC3E}">
        <p14:creationId xmlns:p14="http://schemas.microsoft.com/office/powerpoint/2010/main" val="25541861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5074920"/>
            <a:ext cx="10113264" cy="1122680"/>
          </a:xfrm>
        </p:spPr>
        <p:txBody>
          <a:bodyPr/>
          <a:lstStyle/>
          <a:p>
            <a:pPr algn="ctr"/>
            <a:r>
              <a:rPr lang="en-US" sz="7200" dirty="0"/>
              <a:t>Questions?</a:t>
            </a:r>
          </a:p>
        </p:txBody>
      </p:sp>
      <p:pic>
        <p:nvPicPr>
          <p:cNvPr id="6" name="Picture Placeholder 5"/>
          <p:cNvPicPr>
            <a:picLocks noGrp="1" noChangeAspect="1"/>
          </p:cNvPicPr>
          <p:nvPr>
            <p:ph type="pic" idx="1"/>
          </p:nvPr>
        </p:nvPicPr>
        <p:blipFill>
          <a:blip r:embed="rId2"/>
          <a:srcRect t="19758" b="19758"/>
          <a:stretch>
            <a:fillRect/>
          </a:stretch>
        </p:blipFill>
        <p:spPr>
          <a:prstGeom prst="rect">
            <a:avLst/>
          </a:prstGeom>
        </p:spPr>
      </p:pic>
      <p:sp>
        <p:nvSpPr>
          <p:cNvPr id="5" name="Slide Number Placeholder 4"/>
          <p:cNvSpPr>
            <a:spLocks noGrp="1"/>
          </p:cNvSpPr>
          <p:nvPr>
            <p:ph type="sldNum" sz="quarter" idx="12"/>
          </p:nvPr>
        </p:nvSpPr>
        <p:spPr/>
        <p:txBody>
          <a:bodyPr/>
          <a:lstStyle/>
          <a:p>
            <a:fld id="{20C916DC-B21F-42C8-BDC3-D172FB33DFF5}" type="slidenum">
              <a:rPr lang="en-US" smtClean="0"/>
              <a:pPr/>
              <a:t>53</a:t>
            </a:fld>
            <a:endParaRPr lang="en-US"/>
          </a:p>
        </p:txBody>
      </p:sp>
    </p:spTree>
    <p:extLst>
      <p:ext uri="{BB962C8B-B14F-4D97-AF65-F5344CB8AC3E}">
        <p14:creationId xmlns:p14="http://schemas.microsoft.com/office/powerpoint/2010/main" val="1978024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210179"/>
            <a:ext cx="4061860" cy="3856343"/>
          </a:xfrm>
        </p:spPr>
        <p:txBody>
          <a:bodyPr>
            <a:normAutofit/>
          </a:bodyPr>
          <a:lstStyle/>
          <a:p>
            <a:pPr algn="ctr"/>
            <a:r>
              <a:rPr lang="en-US" sz="5400" dirty="0">
                <a:latin typeface="Lucida Handwriting" panose="03010101010101010101" pitchFamily="66" charset="0"/>
              </a:rPr>
              <a:t>Master Clock</a:t>
            </a:r>
            <a:br>
              <a:rPr lang="en-US" sz="5400" dirty="0">
                <a:latin typeface="Lucida Handwriting" panose="03010101010101010101" pitchFamily="66" charset="0"/>
              </a:rPr>
            </a:br>
            <a:br>
              <a:rPr lang="en-US" sz="5400" dirty="0">
                <a:latin typeface="Lucida Handwriting" panose="03010101010101010101" pitchFamily="66" charset="0"/>
              </a:rPr>
            </a:br>
            <a:r>
              <a:rPr lang="en-US" cap="all" dirty="0"/>
              <a:t>it Controls Everything</a:t>
            </a:r>
          </a:p>
        </p:txBody>
      </p:sp>
      <p:sp>
        <p:nvSpPr>
          <p:cNvPr id="4" name="Slide Number Placeholder 3"/>
          <p:cNvSpPr>
            <a:spLocks noGrp="1"/>
          </p:cNvSpPr>
          <p:nvPr>
            <p:ph type="sldNum" sz="quarter" idx="12"/>
          </p:nvPr>
        </p:nvSpPr>
        <p:spPr/>
        <p:txBody>
          <a:bodyPr/>
          <a:lstStyle/>
          <a:p>
            <a:fld id="{20C916DC-B21F-42C8-BDC3-D172FB33DFF5}" type="slidenum">
              <a:rPr lang="en-US" smtClean="0"/>
              <a:pPr/>
              <a:t>6</a:t>
            </a:fld>
            <a:endParaRPr lang="en-US"/>
          </a:p>
        </p:txBody>
      </p:sp>
      <p:pic>
        <p:nvPicPr>
          <p:cNvPr id="8" name="Graphic 7" descr="Alarm clock with solid fill">
            <a:extLst>
              <a:ext uri="{FF2B5EF4-FFF2-40B4-BE49-F238E27FC236}">
                <a16:creationId xmlns:a16="http://schemas.microsoft.com/office/drawing/2014/main" id="{BFFD2425-CCBE-4505-B650-CF3B0DDFE3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746507" y="1210179"/>
            <a:ext cx="4097148" cy="4097148"/>
          </a:xfrm>
          <a:prstGeom prst="rect">
            <a:avLst/>
          </a:prstGeom>
        </p:spPr>
      </p:pic>
    </p:spTree>
    <p:custDataLst>
      <p:tags r:id="rId1"/>
    </p:custDataLst>
    <p:extLst>
      <p:ext uri="{BB962C8B-B14F-4D97-AF65-F5344CB8AC3E}">
        <p14:creationId xmlns:p14="http://schemas.microsoft.com/office/powerpoint/2010/main" val="3794814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Master Clock</a:t>
            </a:r>
          </a:p>
        </p:txBody>
      </p:sp>
      <p:sp>
        <p:nvSpPr>
          <p:cNvPr id="4" name="Slide Number Placeholder 3"/>
          <p:cNvSpPr>
            <a:spLocks noGrp="1"/>
          </p:cNvSpPr>
          <p:nvPr>
            <p:ph type="sldNum" sz="quarter" idx="12"/>
          </p:nvPr>
        </p:nvSpPr>
        <p:spPr/>
        <p:txBody>
          <a:bodyPr/>
          <a:lstStyle/>
          <a:p>
            <a:fld id="{20C916DC-B21F-42C8-BDC3-D172FB33DFF5}" type="slidenum">
              <a:rPr lang="en-US" smtClean="0"/>
              <a:pPr/>
              <a:t>7</a:t>
            </a:fld>
            <a:endParaRPr lang="en-US"/>
          </a:p>
        </p:txBody>
      </p:sp>
      <p:grpSp>
        <p:nvGrpSpPr>
          <p:cNvPr id="6" name="Group 5"/>
          <p:cNvGrpSpPr/>
          <p:nvPr/>
        </p:nvGrpSpPr>
        <p:grpSpPr>
          <a:xfrm>
            <a:off x="1379585" y="2184496"/>
            <a:ext cx="2554453" cy="2474257"/>
            <a:chOff x="4929554" y="3513014"/>
            <a:chExt cx="866881" cy="851878"/>
          </a:xfrm>
        </p:grpSpPr>
        <p:sp>
          <p:nvSpPr>
            <p:cNvPr id="7" name="Oval 6"/>
            <p:cNvSpPr/>
            <p:nvPr/>
          </p:nvSpPr>
          <p:spPr>
            <a:xfrm>
              <a:off x="4936588" y="3513014"/>
              <a:ext cx="851877" cy="8518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9554" y="3513015"/>
              <a:ext cx="866881" cy="851877"/>
            </a:xfrm>
            <a:prstGeom prst="rect">
              <a:avLst/>
            </a:prstGeom>
          </p:spPr>
        </p:pic>
        <p:cxnSp>
          <p:nvCxnSpPr>
            <p:cNvPr id="9" name="Straight Arrow Connector 8"/>
            <p:cNvCxnSpPr/>
            <p:nvPr/>
          </p:nvCxnSpPr>
          <p:spPr>
            <a:xfrm flipV="1">
              <a:off x="5360574" y="3642919"/>
              <a:ext cx="1952" cy="3507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341599" y="3742960"/>
              <a:ext cx="185313" cy="2208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4776686" y="1706798"/>
            <a:ext cx="5722981" cy="3638336"/>
            <a:chOff x="5515645" y="1661453"/>
            <a:chExt cx="5722981" cy="3638336"/>
          </a:xfrm>
        </p:grpSpPr>
        <p:pic>
          <p:nvPicPr>
            <p:cNvPr id="14" name="Picture 13"/>
            <p:cNvPicPr>
              <a:picLocks noChangeAspect="1"/>
            </p:cNvPicPr>
            <p:nvPr/>
          </p:nvPicPr>
          <p:blipFill rotWithShape="1">
            <a:blip r:embed="rId4"/>
            <a:srcRect l="892" t="8674" b="7449"/>
            <a:stretch/>
          </p:blipFill>
          <p:spPr>
            <a:xfrm>
              <a:off x="5515645" y="1661453"/>
              <a:ext cx="5722981" cy="3638336"/>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289483" y="3227388"/>
              <a:ext cx="420367" cy="506466"/>
            </a:xfrm>
            <a:prstGeom prst="rect">
              <a:avLst/>
            </a:prstGeom>
          </p:spPr>
        </p:pic>
        <p:sp>
          <p:nvSpPr>
            <p:cNvPr id="16" name="TextBox 15"/>
            <p:cNvSpPr txBox="1"/>
            <p:nvPr/>
          </p:nvSpPr>
          <p:spPr>
            <a:xfrm>
              <a:off x="5771917" y="1874503"/>
              <a:ext cx="709126" cy="382555"/>
            </a:xfrm>
            <a:prstGeom prst="rect">
              <a:avLst/>
            </a:prstGeom>
            <a:solidFill>
              <a:schemeClr val="bg1"/>
            </a:solidFill>
          </p:spPr>
          <p:txBody>
            <a:bodyPr wrap="square" rtlCol="0">
              <a:spAutoFit/>
            </a:bodyPr>
            <a:lstStyle/>
            <a:p>
              <a:r>
                <a:rPr lang="en-US" b="1" dirty="0"/>
                <a:t>Atom</a:t>
              </a:r>
            </a:p>
          </p:txBody>
        </p:sp>
        <p:sp>
          <p:nvSpPr>
            <p:cNvPr id="17" name="TextBox 16"/>
            <p:cNvSpPr txBox="1"/>
            <p:nvPr/>
          </p:nvSpPr>
          <p:spPr>
            <a:xfrm>
              <a:off x="5939556" y="2372312"/>
              <a:ext cx="1082973" cy="369332"/>
            </a:xfrm>
            <a:prstGeom prst="rect">
              <a:avLst/>
            </a:prstGeom>
            <a:solidFill>
              <a:schemeClr val="bg1"/>
            </a:solidFill>
          </p:spPr>
          <p:txBody>
            <a:bodyPr wrap="square" rtlCol="0">
              <a:spAutoFit/>
            </a:bodyPr>
            <a:lstStyle/>
            <a:p>
              <a:r>
                <a:rPr lang="en-US" b="1" dirty="0">
                  <a:solidFill>
                    <a:schemeClr val="tx1">
                      <a:lumMod val="75000"/>
                      <a:lumOff val="25000"/>
                    </a:schemeClr>
                  </a:solidFill>
                </a:rPr>
                <a:t>Molecule</a:t>
              </a:r>
            </a:p>
          </p:txBody>
        </p:sp>
        <p:sp>
          <p:nvSpPr>
            <p:cNvPr id="18" name="TextBox 17"/>
            <p:cNvSpPr txBox="1"/>
            <p:nvPr/>
          </p:nvSpPr>
          <p:spPr>
            <a:xfrm>
              <a:off x="6549468" y="2750975"/>
              <a:ext cx="1745446" cy="369332"/>
            </a:xfrm>
            <a:prstGeom prst="rect">
              <a:avLst/>
            </a:prstGeom>
            <a:solidFill>
              <a:schemeClr val="bg1"/>
            </a:solidFill>
          </p:spPr>
          <p:txBody>
            <a:bodyPr wrap="square" rtlCol="0">
              <a:spAutoFit/>
            </a:bodyPr>
            <a:lstStyle/>
            <a:p>
              <a:r>
                <a:rPr lang="en-US" b="1" dirty="0">
                  <a:solidFill>
                    <a:schemeClr val="tx1">
                      <a:lumMod val="75000"/>
                      <a:lumOff val="25000"/>
                    </a:schemeClr>
                  </a:solidFill>
                </a:rPr>
                <a:t>Macromolecule</a:t>
              </a:r>
            </a:p>
          </p:txBody>
        </p:sp>
        <p:sp>
          <p:nvSpPr>
            <p:cNvPr id="19" name="TextBox 18"/>
            <p:cNvSpPr txBox="1"/>
            <p:nvPr/>
          </p:nvSpPr>
          <p:spPr>
            <a:xfrm>
              <a:off x="6481042" y="3496426"/>
              <a:ext cx="1098213" cy="369332"/>
            </a:xfrm>
            <a:prstGeom prst="rect">
              <a:avLst/>
            </a:prstGeom>
            <a:solidFill>
              <a:schemeClr val="bg1"/>
            </a:solidFill>
          </p:spPr>
          <p:txBody>
            <a:bodyPr wrap="square" rtlCol="0">
              <a:spAutoFit/>
            </a:bodyPr>
            <a:lstStyle/>
            <a:p>
              <a:r>
                <a:rPr lang="en-US" b="1" dirty="0">
                  <a:solidFill>
                    <a:schemeClr val="tx1">
                      <a:lumMod val="75000"/>
                      <a:lumOff val="25000"/>
                    </a:schemeClr>
                  </a:solidFill>
                </a:rPr>
                <a:t>Organelle</a:t>
              </a:r>
            </a:p>
          </p:txBody>
        </p:sp>
        <p:sp>
          <p:nvSpPr>
            <p:cNvPr id="20" name="TextBox 19"/>
            <p:cNvSpPr txBox="1"/>
            <p:nvPr/>
          </p:nvSpPr>
          <p:spPr>
            <a:xfrm>
              <a:off x="7165289" y="3209562"/>
              <a:ext cx="812998" cy="369332"/>
            </a:xfrm>
            <a:prstGeom prst="rect">
              <a:avLst/>
            </a:prstGeom>
            <a:solidFill>
              <a:schemeClr val="bg1"/>
            </a:solidFill>
          </p:spPr>
          <p:txBody>
            <a:bodyPr wrap="square" rtlCol="0">
              <a:spAutoFit/>
            </a:bodyPr>
            <a:lstStyle/>
            <a:p>
              <a:r>
                <a:rPr lang="en-US" b="1" dirty="0">
                  <a:solidFill>
                    <a:schemeClr val="tx1">
                      <a:lumMod val="75000"/>
                      <a:lumOff val="25000"/>
                    </a:schemeClr>
                  </a:solidFill>
                </a:rPr>
                <a:t>Organ</a:t>
              </a:r>
            </a:p>
          </p:txBody>
        </p:sp>
        <p:sp>
          <p:nvSpPr>
            <p:cNvPr id="21" name="TextBox 20"/>
            <p:cNvSpPr txBox="1"/>
            <p:nvPr/>
          </p:nvSpPr>
          <p:spPr>
            <a:xfrm>
              <a:off x="7067628" y="4034229"/>
              <a:ext cx="709126" cy="382555"/>
            </a:xfrm>
            <a:prstGeom prst="rect">
              <a:avLst/>
            </a:prstGeom>
            <a:solidFill>
              <a:schemeClr val="bg1"/>
            </a:solidFill>
          </p:spPr>
          <p:txBody>
            <a:bodyPr wrap="square" rtlCol="0">
              <a:spAutoFit/>
            </a:bodyPr>
            <a:lstStyle/>
            <a:p>
              <a:r>
                <a:rPr lang="en-US" b="1" dirty="0">
                  <a:solidFill>
                    <a:schemeClr val="tx1">
                      <a:lumMod val="75000"/>
                      <a:lumOff val="25000"/>
                    </a:schemeClr>
                  </a:solidFill>
                </a:rPr>
                <a:t>Cell</a:t>
              </a:r>
            </a:p>
          </p:txBody>
        </p:sp>
        <p:sp>
          <p:nvSpPr>
            <p:cNvPr id="22" name="TextBox 21"/>
            <p:cNvSpPr txBox="1"/>
            <p:nvPr/>
          </p:nvSpPr>
          <p:spPr>
            <a:xfrm>
              <a:off x="5836608" y="1932130"/>
              <a:ext cx="709126" cy="382555"/>
            </a:xfrm>
            <a:prstGeom prst="rect">
              <a:avLst/>
            </a:prstGeom>
            <a:solidFill>
              <a:schemeClr val="bg1"/>
            </a:solidFill>
          </p:spPr>
          <p:txBody>
            <a:bodyPr wrap="square" rtlCol="0">
              <a:spAutoFit/>
            </a:bodyPr>
            <a:lstStyle/>
            <a:p>
              <a:r>
                <a:rPr lang="en-US" b="1" dirty="0">
                  <a:solidFill>
                    <a:schemeClr val="tx1">
                      <a:lumMod val="75000"/>
                      <a:lumOff val="25000"/>
                    </a:schemeClr>
                  </a:solidFill>
                </a:rPr>
                <a:t>Atom</a:t>
              </a:r>
            </a:p>
          </p:txBody>
        </p:sp>
        <p:sp>
          <p:nvSpPr>
            <p:cNvPr id="23" name="TextBox 22"/>
            <p:cNvSpPr txBox="1"/>
            <p:nvPr/>
          </p:nvSpPr>
          <p:spPr>
            <a:xfrm>
              <a:off x="7863217" y="2185517"/>
              <a:ext cx="863393" cy="646331"/>
            </a:xfrm>
            <a:prstGeom prst="rect">
              <a:avLst/>
            </a:prstGeom>
            <a:solidFill>
              <a:schemeClr val="bg1"/>
            </a:solidFill>
          </p:spPr>
          <p:txBody>
            <a:bodyPr wrap="square" rtlCol="0">
              <a:spAutoFit/>
            </a:bodyPr>
            <a:lstStyle/>
            <a:p>
              <a:r>
                <a:rPr lang="en-US" b="1" dirty="0">
                  <a:solidFill>
                    <a:schemeClr val="tx1">
                      <a:lumMod val="75000"/>
                      <a:lumOff val="25000"/>
                    </a:schemeClr>
                  </a:solidFill>
                </a:rPr>
                <a:t>Organ System</a:t>
              </a:r>
            </a:p>
          </p:txBody>
        </p:sp>
        <p:sp>
          <p:nvSpPr>
            <p:cNvPr id="24" name="TextBox 23"/>
            <p:cNvSpPr txBox="1"/>
            <p:nvPr/>
          </p:nvSpPr>
          <p:spPr>
            <a:xfrm>
              <a:off x="8602203" y="4609322"/>
              <a:ext cx="793724" cy="369332"/>
            </a:xfrm>
            <a:prstGeom prst="rect">
              <a:avLst/>
            </a:prstGeom>
            <a:solidFill>
              <a:schemeClr val="bg1"/>
            </a:solidFill>
          </p:spPr>
          <p:txBody>
            <a:bodyPr wrap="square" rtlCol="0">
              <a:spAutoFit/>
            </a:bodyPr>
            <a:lstStyle/>
            <a:p>
              <a:r>
                <a:rPr lang="en-US" b="1" dirty="0">
                  <a:solidFill>
                    <a:schemeClr val="tx1">
                      <a:lumMod val="75000"/>
                      <a:lumOff val="25000"/>
                    </a:schemeClr>
                  </a:solidFill>
                </a:rPr>
                <a:t>Tissue</a:t>
              </a:r>
            </a:p>
          </p:txBody>
        </p:sp>
        <p:sp>
          <p:nvSpPr>
            <p:cNvPr id="25" name="TextBox 24"/>
            <p:cNvSpPr txBox="1"/>
            <p:nvPr/>
          </p:nvSpPr>
          <p:spPr>
            <a:xfrm>
              <a:off x="9087395" y="4103521"/>
              <a:ext cx="1110964" cy="369332"/>
            </a:xfrm>
            <a:prstGeom prst="rect">
              <a:avLst/>
            </a:prstGeom>
            <a:solidFill>
              <a:schemeClr val="bg1"/>
            </a:solidFill>
          </p:spPr>
          <p:txBody>
            <a:bodyPr wrap="square" rtlCol="0">
              <a:spAutoFit/>
            </a:bodyPr>
            <a:lstStyle/>
            <a:p>
              <a:r>
                <a:rPr lang="en-US" b="1" dirty="0">
                  <a:solidFill>
                    <a:schemeClr val="tx1">
                      <a:lumMod val="75000"/>
                      <a:lumOff val="25000"/>
                    </a:schemeClr>
                  </a:solidFill>
                </a:rPr>
                <a:t>Organism</a:t>
              </a:r>
            </a:p>
          </p:txBody>
        </p:sp>
      </p:grpSp>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2509" y="1512866"/>
            <a:ext cx="6411784" cy="4181018"/>
          </a:xfrm>
          <a:prstGeom prst="rect">
            <a:avLst/>
          </a:prstGeom>
        </p:spPr>
      </p:pic>
    </p:spTree>
    <p:extLst>
      <p:ext uri="{BB962C8B-B14F-4D97-AF65-F5344CB8AC3E}">
        <p14:creationId xmlns:p14="http://schemas.microsoft.com/office/powerpoint/2010/main" val="21301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0" name="Straight Arrow Connector 159"/>
          <p:cNvCxnSpPr/>
          <p:nvPr/>
        </p:nvCxnSpPr>
        <p:spPr>
          <a:xfrm flipH="1">
            <a:off x="5422507" y="4683615"/>
            <a:ext cx="8612" cy="272720"/>
          </a:xfrm>
          <a:prstGeom prst="straightConnector1">
            <a:avLst/>
          </a:prstGeom>
          <a:ln w="31750">
            <a:solidFill>
              <a:schemeClr val="tx1">
                <a:lumMod val="75000"/>
                <a:lumOff val="2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flipH="1">
            <a:off x="9031488" y="3929894"/>
            <a:ext cx="652444" cy="1026441"/>
          </a:xfrm>
          <a:prstGeom prst="straightConnector1">
            <a:avLst/>
          </a:prstGeom>
          <a:ln w="31750">
            <a:solidFill>
              <a:schemeClr val="tx1">
                <a:lumMod val="75000"/>
                <a:lumOff val="2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33" name="Picture 132"/>
          <p:cNvPicPr>
            <a:picLocks noChangeAspect="1"/>
          </p:cNvPicPr>
          <p:nvPr/>
        </p:nvPicPr>
        <p:blipFill rotWithShape="1">
          <a:blip r:embed="rId3">
            <a:extLst>
              <a:ext uri="{28A0092B-C50C-407E-A947-70E740481C1C}">
                <a14:useLocalDpi xmlns:a14="http://schemas.microsoft.com/office/drawing/2010/main" val="0"/>
              </a:ext>
            </a:extLst>
          </a:blip>
          <a:srcRect t="8062" b="8991"/>
          <a:stretch/>
        </p:blipFill>
        <p:spPr>
          <a:xfrm>
            <a:off x="3362147" y="1116240"/>
            <a:ext cx="4428718" cy="2938811"/>
          </a:xfrm>
          <a:prstGeom prst="rect">
            <a:avLst/>
          </a:prstGeom>
        </p:spPr>
      </p:pic>
      <p:sp>
        <p:nvSpPr>
          <p:cNvPr id="6" name="Title 5"/>
          <p:cNvSpPr>
            <a:spLocks noGrp="1"/>
          </p:cNvSpPr>
          <p:nvPr>
            <p:ph type="title"/>
          </p:nvPr>
        </p:nvSpPr>
        <p:spPr/>
        <p:txBody>
          <a:bodyPr/>
          <a:lstStyle/>
          <a:p>
            <a:r>
              <a:rPr lang="en-US" dirty="0"/>
              <a:t>Circadian Rhythm</a:t>
            </a:r>
          </a:p>
        </p:txBody>
      </p:sp>
      <p:sp>
        <p:nvSpPr>
          <p:cNvPr id="5" name="Slide Number Placeholder 4"/>
          <p:cNvSpPr>
            <a:spLocks noGrp="1"/>
          </p:cNvSpPr>
          <p:nvPr>
            <p:ph type="sldNum" sz="quarter" idx="12"/>
          </p:nvPr>
        </p:nvSpPr>
        <p:spPr/>
        <p:txBody>
          <a:bodyPr/>
          <a:lstStyle/>
          <a:p>
            <a:fld id="{20C916DC-B21F-42C8-BDC3-D172FB33DFF5}" type="slidenum">
              <a:rPr lang="en-US" smtClean="0">
                <a:solidFill>
                  <a:srgbClr val="5E759C"/>
                </a:solidFill>
              </a:rPr>
              <a:pPr/>
              <a:t>8</a:t>
            </a:fld>
            <a:endParaRPr lang="en-US">
              <a:solidFill>
                <a:srgbClr val="5E759C"/>
              </a:solidFill>
            </a:endParaRPr>
          </a:p>
        </p:txBody>
      </p:sp>
      <p:grpSp>
        <p:nvGrpSpPr>
          <p:cNvPr id="23" name="Group 22"/>
          <p:cNvGrpSpPr/>
          <p:nvPr/>
        </p:nvGrpSpPr>
        <p:grpSpPr>
          <a:xfrm>
            <a:off x="4760747" y="2153325"/>
            <a:ext cx="1350803" cy="1332523"/>
            <a:chOff x="4929554" y="3513014"/>
            <a:chExt cx="866881" cy="851878"/>
          </a:xfrm>
        </p:grpSpPr>
        <p:sp>
          <p:nvSpPr>
            <p:cNvPr id="11" name="Oval 10"/>
            <p:cNvSpPr/>
            <p:nvPr/>
          </p:nvSpPr>
          <p:spPr>
            <a:xfrm>
              <a:off x="4936588" y="3513014"/>
              <a:ext cx="851877" cy="8518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9554" y="3513015"/>
              <a:ext cx="866881" cy="851877"/>
            </a:xfrm>
            <a:prstGeom prst="rect">
              <a:avLst/>
            </a:prstGeom>
          </p:spPr>
        </p:pic>
        <p:cxnSp>
          <p:nvCxnSpPr>
            <p:cNvPr id="13" name="Straight Arrow Connector 12"/>
            <p:cNvCxnSpPr/>
            <p:nvPr/>
          </p:nvCxnSpPr>
          <p:spPr>
            <a:xfrm flipV="1">
              <a:off x="5360574" y="3642919"/>
              <a:ext cx="1952" cy="3507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5328037" y="3743345"/>
              <a:ext cx="185313" cy="2208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p:nvGrpSpPr>
        <p:grpSpPr>
          <a:xfrm>
            <a:off x="3054226" y="3258086"/>
            <a:ext cx="1314690" cy="584775"/>
            <a:chOff x="3054226" y="3258086"/>
            <a:chExt cx="1314690" cy="584775"/>
          </a:xfrm>
        </p:grpSpPr>
        <p:sp>
          <p:nvSpPr>
            <p:cNvPr id="32" name="Rounded Rectangle 31"/>
            <p:cNvSpPr/>
            <p:nvPr/>
          </p:nvSpPr>
          <p:spPr>
            <a:xfrm>
              <a:off x="3054226" y="3293708"/>
              <a:ext cx="1314690" cy="530068"/>
            </a:xfrm>
            <a:prstGeom prst="roundRect">
              <a:avLst/>
            </a:prstGeom>
            <a:noFill/>
            <a:ln>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070533" y="3258086"/>
              <a:ext cx="1292065" cy="584775"/>
            </a:xfrm>
            <a:prstGeom prst="rect">
              <a:avLst/>
            </a:prstGeom>
            <a:noFill/>
          </p:spPr>
          <p:txBody>
            <a:bodyPr wrap="square" rtlCol="0">
              <a:spAutoFit/>
            </a:bodyPr>
            <a:lstStyle/>
            <a:p>
              <a:pPr algn="ctr"/>
              <a:r>
                <a:rPr lang="en-US" sz="1600" dirty="0">
                  <a:solidFill>
                    <a:srgbClr val="D2492A"/>
                  </a:solidFill>
                </a:rPr>
                <a:t>Hormonal Rhythms</a:t>
              </a:r>
            </a:p>
          </p:txBody>
        </p:sp>
      </p:grpSp>
      <p:grpSp>
        <p:nvGrpSpPr>
          <p:cNvPr id="178" name="Group 177"/>
          <p:cNvGrpSpPr/>
          <p:nvPr/>
        </p:nvGrpSpPr>
        <p:grpSpPr>
          <a:xfrm>
            <a:off x="4674138" y="3880339"/>
            <a:ext cx="1561885" cy="830997"/>
            <a:chOff x="4674138" y="3880339"/>
            <a:chExt cx="1561885" cy="830997"/>
          </a:xfrm>
        </p:grpSpPr>
        <p:sp>
          <p:nvSpPr>
            <p:cNvPr id="34" name="Rounded Rectangle 33"/>
            <p:cNvSpPr/>
            <p:nvPr/>
          </p:nvSpPr>
          <p:spPr>
            <a:xfrm>
              <a:off x="4674139" y="3929894"/>
              <a:ext cx="1561884" cy="776290"/>
            </a:xfrm>
            <a:prstGeom prst="roundRect">
              <a:avLst/>
            </a:prstGeom>
            <a:solidFill>
              <a:schemeClr val="bg1"/>
            </a:solidFill>
            <a:ln>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4674138" y="3880339"/>
              <a:ext cx="1561885" cy="830997"/>
            </a:xfrm>
            <a:prstGeom prst="rect">
              <a:avLst/>
            </a:prstGeom>
            <a:noFill/>
          </p:spPr>
          <p:txBody>
            <a:bodyPr wrap="square" rtlCol="0">
              <a:spAutoFit/>
            </a:bodyPr>
            <a:lstStyle/>
            <a:p>
              <a:pPr algn="ctr"/>
              <a:r>
                <a:rPr lang="en-US" sz="1600" dirty="0">
                  <a:solidFill>
                    <a:srgbClr val="D2492A"/>
                  </a:solidFill>
                </a:rPr>
                <a:t>Sympathetic/ Parasympathetic Systems</a:t>
              </a:r>
            </a:p>
          </p:txBody>
        </p:sp>
      </p:grpSp>
      <p:grpSp>
        <p:nvGrpSpPr>
          <p:cNvPr id="179" name="Group 178"/>
          <p:cNvGrpSpPr/>
          <p:nvPr/>
        </p:nvGrpSpPr>
        <p:grpSpPr>
          <a:xfrm>
            <a:off x="7141095" y="3573535"/>
            <a:ext cx="1426307" cy="830997"/>
            <a:chOff x="7141095" y="3573535"/>
            <a:chExt cx="1426307" cy="830997"/>
          </a:xfrm>
        </p:grpSpPr>
        <p:sp>
          <p:nvSpPr>
            <p:cNvPr id="36" name="Rounded Rectangle 35"/>
            <p:cNvSpPr/>
            <p:nvPr/>
          </p:nvSpPr>
          <p:spPr>
            <a:xfrm>
              <a:off x="7141095" y="3598370"/>
              <a:ext cx="1426307" cy="776290"/>
            </a:xfrm>
            <a:prstGeom prst="roundRect">
              <a:avLst/>
            </a:prstGeom>
            <a:noFill/>
            <a:ln>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7202718" y="3573535"/>
              <a:ext cx="1301142" cy="830997"/>
            </a:xfrm>
            <a:prstGeom prst="rect">
              <a:avLst/>
            </a:prstGeom>
            <a:noFill/>
          </p:spPr>
          <p:txBody>
            <a:bodyPr wrap="square" rtlCol="0">
              <a:spAutoFit/>
            </a:bodyPr>
            <a:lstStyle/>
            <a:p>
              <a:pPr algn="ctr"/>
              <a:r>
                <a:rPr lang="en-US" sz="1600" dirty="0">
                  <a:solidFill>
                    <a:srgbClr val="D2492A"/>
                  </a:solidFill>
                </a:rPr>
                <a:t>Core Body Temperature Rhythm</a:t>
              </a:r>
            </a:p>
          </p:txBody>
        </p:sp>
      </p:grpSp>
      <p:grpSp>
        <p:nvGrpSpPr>
          <p:cNvPr id="227" name="Group 226"/>
          <p:cNvGrpSpPr/>
          <p:nvPr/>
        </p:nvGrpSpPr>
        <p:grpSpPr>
          <a:xfrm>
            <a:off x="2212841" y="5010917"/>
            <a:ext cx="6983935" cy="1106610"/>
            <a:chOff x="2212841" y="5010917"/>
            <a:chExt cx="6983935" cy="1106610"/>
          </a:xfrm>
        </p:grpSpPr>
        <p:sp>
          <p:nvSpPr>
            <p:cNvPr id="30" name="Rounded Rectangle 29"/>
            <p:cNvSpPr/>
            <p:nvPr/>
          </p:nvSpPr>
          <p:spPr>
            <a:xfrm>
              <a:off x="2212841" y="5010917"/>
              <a:ext cx="6983935" cy="110661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378457" y="5194203"/>
              <a:ext cx="1623540" cy="830997"/>
            </a:xfrm>
            <a:prstGeom prst="rect">
              <a:avLst/>
            </a:prstGeom>
            <a:noFill/>
          </p:spPr>
          <p:txBody>
            <a:bodyPr wrap="square" rtlCol="0">
              <a:spAutoFit/>
            </a:bodyPr>
            <a:lstStyle/>
            <a:p>
              <a:r>
                <a:rPr lang="en-US" sz="1600" dirty="0">
                  <a:solidFill>
                    <a:schemeClr val="tx1">
                      <a:lumMod val="75000"/>
                      <a:lumOff val="25000"/>
                    </a:schemeClr>
                  </a:solidFill>
                </a:rPr>
                <a:t>Circadian Clocks in Peripheral Organs</a:t>
              </a:r>
            </a:p>
          </p:txBody>
        </p:sp>
        <p:sp>
          <p:nvSpPr>
            <p:cNvPr id="47" name="Oval 46"/>
            <p:cNvSpPr/>
            <p:nvPr/>
          </p:nvSpPr>
          <p:spPr>
            <a:xfrm>
              <a:off x="4591001" y="5167723"/>
              <a:ext cx="860489" cy="8701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3896" y="5167725"/>
              <a:ext cx="868065" cy="877814"/>
            </a:xfrm>
            <a:prstGeom prst="rect">
              <a:avLst/>
            </a:prstGeom>
          </p:spPr>
        </p:pic>
        <p:cxnSp>
          <p:nvCxnSpPr>
            <p:cNvPr id="49" name="Straight Arrow Connector 48"/>
            <p:cNvCxnSpPr/>
            <p:nvPr/>
          </p:nvCxnSpPr>
          <p:spPr>
            <a:xfrm flipV="1">
              <a:off x="5019273" y="5300415"/>
              <a:ext cx="1972" cy="358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4986407" y="5402995"/>
              <a:ext cx="187186" cy="2255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5214829" y="5167723"/>
              <a:ext cx="860489" cy="8701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3" name="Picture 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07724" y="5167724"/>
              <a:ext cx="873370" cy="883179"/>
            </a:xfrm>
            <a:prstGeom prst="rect">
              <a:avLst/>
            </a:prstGeom>
          </p:spPr>
        </p:pic>
        <p:cxnSp>
          <p:nvCxnSpPr>
            <p:cNvPr id="54" name="Straight Arrow Connector 53"/>
            <p:cNvCxnSpPr/>
            <p:nvPr/>
          </p:nvCxnSpPr>
          <p:spPr>
            <a:xfrm flipV="1">
              <a:off x="5643101" y="5300415"/>
              <a:ext cx="1972" cy="358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5610235" y="5402995"/>
              <a:ext cx="187186" cy="2255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5843003" y="5170178"/>
              <a:ext cx="860489" cy="8701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9060" y="5170179"/>
              <a:ext cx="873370" cy="883178"/>
            </a:xfrm>
            <a:prstGeom prst="rect">
              <a:avLst/>
            </a:prstGeom>
          </p:spPr>
        </p:pic>
        <p:cxnSp>
          <p:nvCxnSpPr>
            <p:cNvPr id="59" name="Straight Arrow Connector 58"/>
            <p:cNvCxnSpPr/>
            <p:nvPr/>
          </p:nvCxnSpPr>
          <p:spPr>
            <a:xfrm flipV="1">
              <a:off x="6271275" y="5302870"/>
              <a:ext cx="1972" cy="358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6238409" y="5405450"/>
              <a:ext cx="187186" cy="2255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6494803" y="5175385"/>
              <a:ext cx="860489" cy="8701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1499" y="5175386"/>
              <a:ext cx="868220" cy="877971"/>
            </a:xfrm>
            <a:prstGeom prst="rect">
              <a:avLst/>
            </a:prstGeom>
          </p:spPr>
        </p:pic>
        <p:cxnSp>
          <p:nvCxnSpPr>
            <p:cNvPr id="64" name="Straight Arrow Connector 63"/>
            <p:cNvCxnSpPr/>
            <p:nvPr/>
          </p:nvCxnSpPr>
          <p:spPr>
            <a:xfrm flipV="1">
              <a:off x="6923075" y="5308077"/>
              <a:ext cx="1972" cy="358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6890209" y="5410657"/>
              <a:ext cx="187186" cy="2255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7131512" y="5170202"/>
              <a:ext cx="860489" cy="8701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4407" y="5170203"/>
              <a:ext cx="867594" cy="877338"/>
            </a:xfrm>
            <a:prstGeom prst="rect">
              <a:avLst/>
            </a:prstGeom>
          </p:spPr>
        </p:pic>
        <p:cxnSp>
          <p:nvCxnSpPr>
            <p:cNvPr id="78" name="Straight Arrow Connector 77"/>
            <p:cNvCxnSpPr/>
            <p:nvPr/>
          </p:nvCxnSpPr>
          <p:spPr>
            <a:xfrm flipV="1">
              <a:off x="7559784" y="5302894"/>
              <a:ext cx="1972" cy="3582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7526918" y="5405474"/>
              <a:ext cx="187186" cy="2255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4" name="Straight Arrow Connector 113"/>
          <p:cNvCxnSpPr/>
          <p:nvPr/>
        </p:nvCxnSpPr>
        <p:spPr>
          <a:xfrm flipV="1">
            <a:off x="6220811" y="2069549"/>
            <a:ext cx="1489893" cy="451723"/>
          </a:xfrm>
          <a:prstGeom prst="straightConnector1">
            <a:avLst/>
          </a:prstGeom>
          <a:ln w="317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a:off x="6271247" y="2931836"/>
            <a:ext cx="1366422" cy="217652"/>
          </a:xfrm>
          <a:prstGeom prst="straightConnector1">
            <a:avLst/>
          </a:prstGeom>
          <a:ln w="317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flipH="1">
            <a:off x="4506818" y="3345036"/>
            <a:ext cx="325983" cy="190499"/>
          </a:xfrm>
          <a:prstGeom prst="straightConnector1">
            <a:avLst/>
          </a:prstGeom>
          <a:ln w="317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H="1">
            <a:off x="5443604" y="3588074"/>
            <a:ext cx="2863" cy="267631"/>
          </a:xfrm>
          <a:prstGeom prst="straightConnector1">
            <a:avLst/>
          </a:prstGeom>
          <a:ln w="317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a:off x="5967796" y="3453799"/>
            <a:ext cx="986662" cy="450993"/>
          </a:xfrm>
          <a:prstGeom prst="straightConnector1">
            <a:avLst/>
          </a:prstGeom>
          <a:ln w="317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a:off x="9196776" y="3440285"/>
            <a:ext cx="351856" cy="147789"/>
          </a:xfrm>
          <a:prstGeom prst="straightConnector1">
            <a:avLst/>
          </a:prstGeom>
          <a:ln w="317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8503860" y="2395282"/>
            <a:ext cx="0" cy="336955"/>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flipH="1">
            <a:off x="3704253" y="3837494"/>
            <a:ext cx="18636" cy="1126392"/>
          </a:xfrm>
          <a:prstGeom prst="straightConnector1">
            <a:avLst/>
          </a:prstGeom>
          <a:ln w="31750">
            <a:solidFill>
              <a:schemeClr val="tx1">
                <a:lumMod val="75000"/>
                <a:lumOff val="2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a:stCxn id="37" idx="2"/>
          </p:cNvCxnSpPr>
          <p:nvPr/>
        </p:nvCxnSpPr>
        <p:spPr>
          <a:xfrm flipH="1">
            <a:off x="7837757" y="4404532"/>
            <a:ext cx="15532" cy="551803"/>
          </a:xfrm>
          <a:prstGeom prst="straightConnector1">
            <a:avLst/>
          </a:prstGeom>
          <a:ln w="31750">
            <a:solidFill>
              <a:schemeClr val="tx1">
                <a:lumMod val="75000"/>
                <a:lumOff val="2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94" name="Picture 19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374" y="1416841"/>
            <a:ext cx="1879367" cy="1879367"/>
          </a:xfrm>
          <a:prstGeom prst="rect">
            <a:avLst/>
          </a:prstGeom>
        </p:spPr>
      </p:pic>
      <p:sp>
        <p:nvSpPr>
          <p:cNvPr id="195" name="Down Arrow 194"/>
          <p:cNvSpPr/>
          <p:nvPr/>
        </p:nvSpPr>
        <p:spPr>
          <a:xfrm rot="16200000">
            <a:off x="2922616" y="1929084"/>
            <a:ext cx="502024" cy="1061249"/>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0" name="Group 209"/>
          <p:cNvGrpSpPr/>
          <p:nvPr/>
        </p:nvGrpSpPr>
        <p:grpSpPr>
          <a:xfrm>
            <a:off x="7801563" y="2876814"/>
            <a:ext cx="1370416" cy="530068"/>
            <a:chOff x="7801563" y="2876814"/>
            <a:chExt cx="1370416" cy="530068"/>
          </a:xfrm>
        </p:grpSpPr>
        <p:sp>
          <p:nvSpPr>
            <p:cNvPr id="38" name="Rounded Rectangle 37"/>
            <p:cNvSpPr/>
            <p:nvPr/>
          </p:nvSpPr>
          <p:spPr>
            <a:xfrm>
              <a:off x="7801563" y="2876814"/>
              <a:ext cx="1370416" cy="530068"/>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6" name="Picture 205"/>
            <p:cNvPicPr>
              <a:picLocks noChangeAspect="1"/>
            </p:cNvPicPr>
            <p:nvPr/>
          </p:nvPicPr>
          <p:blipFill>
            <a:blip r:embed="rId7"/>
            <a:stretch>
              <a:fillRect/>
            </a:stretch>
          </p:blipFill>
          <p:spPr>
            <a:xfrm>
              <a:off x="8005424" y="2953913"/>
              <a:ext cx="419167" cy="419167"/>
            </a:xfrm>
            <a:prstGeom prst="rect">
              <a:avLst/>
            </a:prstGeom>
          </p:spPr>
        </p:pic>
        <p:pic>
          <p:nvPicPr>
            <p:cNvPr id="207" name="Picture 206"/>
            <p:cNvPicPr>
              <a:picLocks noChangeAspect="1"/>
            </p:cNvPicPr>
            <p:nvPr/>
          </p:nvPicPr>
          <p:blipFill rotWithShape="1">
            <a:blip r:embed="rId8"/>
            <a:srcRect t="1" b="-6714"/>
            <a:stretch/>
          </p:blipFill>
          <p:spPr>
            <a:xfrm>
              <a:off x="8548109" y="2920112"/>
              <a:ext cx="483379" cy="483379"/>
            </a:xfrm>
            <a:prstGeom prst="rect">
              <a:avLst/>
            </a:prstGeom>
          </p:spPr>
        </p:pic>
      </p:grpSp>
      <p:grpSp>
        <p:nvGrpSpPr>
          <p:cNvPr id="209" name="Group 208"/>
          <p:cNvGrpSpPr/>
          <p:nvPr/>
        </p:nvGrpSpPr>
        <p:grpSpPr>
          <a:xfrm>
            <a:off x="9683932" y="3399826"/>
            <a:ext cx="1017728" cy="530068"/>
            <a:chOff x="8723603" y="3708820"/>
            <a:chExt cx="1017728" cy="530068"/>
          </a:xfrm>
        </p:grpSpPr>
        <p:sp>
          <p:nvSpPr>
            <p:cNvPr id="42" name="Rounded Rectangle 41"/>
            <p:cNvSpPr/>
            <p:nvPr/>
          </p:nvSpPr>
          <p:spPr>
            <a:xfrm>
              <a:off x="8723603" y="3708820"/>
              <a:ext cx="1017728" cy="530068"/>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8" name="Picture 207"/>
            <p:cNvPicPr>
              <a:picLocks noChangeAspect="1"/>
            </p:cNvPicPr>
            <p:nvPr/>
          </p:nvPicPr>
          <p:blipFill rotWithShape="1">
            <a:blip r:embed="rId9"/>
            <a:srcRect t="12912" b="12614"/>
            <a:stretch/>
          </p:blipFill>
          <p:spPr>
            <a:xfrm>
              <a:off x="8940158" y="3739159"/>
              <a:ext cx="606428" cy="451636"/>
            </a:xfrm>
            <a:prstGeom prst="rect">
              <a:avLst/>
            </a:prstGeom>
          </p:spPr>
        </p:pic>
      </p:grpSp>
      <p:grpSp>
        <p:nvGrpSpPr>
          <p:cNvPr id="214" name="Group 213"/>
          <p:cNvGrpSpPr/>
          <p:nvPr/>
        </p:nvGrpSpPr>
        <p:grpSpPr>
          <a:xfrm>
            <a:off x="7816827" y="1767451"/>
            <a:ext cx="1314690" cy="530068"/>
            <a:chOff x="7816827" y="1767451"/>
            <a:chExt cx="1314690" cy="530068"/>
          </a:xfrm>
        </p:grpSpPr>
        <p:sp>
          <p:nvSpPr>
            <p:cNvPr id="40" name="Rounded Rectangle 39"/>
            <p:cNvSpPr/>
            <p:nvPr/>
          </p:nvSpPr>
          <p:spPr>
            <a:xfrm>
              <a:off x="7816827" y="1767451"/>
              <a:ext cx="1314690" cy="530068"/>
            </a:xfrm>
            <a:prstGeom prst="round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1" name="Picture 2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13885" y="1793612"/>
              <a:ext cx="495413" cy="495413"/>
            </a:xfrm>
            <a:prstGeom prst="rect">
              <a:avLst/>
            </a:prstGeom>
          </p:spPr>
        </p:pic>
        <p:pic>
          <p:nvPicPr>
            <p:cNvPr id="212" name="Picture 2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90213" y="1801945"/>
              <a:ext cx="475357" cy="475357"/>
            </a:xfrm>
            <a:prstGeom prst="rect">
              <a:avLst/>
            </a:prstGeom>
          </p:spPr>
        </p:pic>
      </p:grpSp>
    </p:spTree>
    <p:extLst>
      <p:ext uri="{BB962C8B-B14F-4D97-AF65-F5344CB8AC3E}">
        <p14:creationId xmlns:p14="http://schemas.microsoft.com/office/powerpoint/2010/main" val="356992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2" cstate="print">
            <a:extLst>
              <a:ext uri="{28A0092B-C50C-407E-A947-70E740481C1C}">
                <a14:useLocalDpi xmlns:a14="http://schemas.microsoft.com/office/drawing/2010/main" val="0"/>
              </a:ext>
            </a:extLst>
          </a:blip>
          <a:srcRect t="14902" b="22824"/>
          <a:stretch/>
        </p:blipFill>
        <p:spPr>
          <a:xfrm>
            <a:off x="5550104" y="5074082"/>
            <a:ext cx="888855" cy="597812"/>
          </a:xfrm>
          <a:prstGeom prst="rect">
            <a:avLst/>
          </a:prstGeom>
        </p:spPr>
      </p:pic>
      <p:pic>
        <p:nvPicPr>
          <p:cNvPr id="39" name="Picture 38"/>
          <p:cNvPicPr>
            <a:picLocks noChangeAspect="1"/>
          </p:cNvPicPr>
          <p:nvPr/>
        </p:nvPicPr>
        <p:blipFill rotWithShape="1">
          <a:blip r:embed="rId3" cstate="print">
            <a:extLst>
              <a:ext uri="{28A0092B-C50C-407E-A947-70E740481C1C}">
                <a14:useLocalDpi xmlns:a14="http://schemas.microsoft.com/office/drawing/2010/main" val="0"/>
              </a:ext>
            </a:extLst>
          </a:blip>
          <a:srcRect t="7980"/>
          <a:stretch/>
        </p:blipFill>
        <p:spPr>
          <a:xfrm>
            <a:off x="8113368" y="1237519"/>
            <a:ext cx="1115511" cy="786975"/>
          </a:xfrm>
          <a:prstGeom prst="rect">
            <a:avLst/>
          </a:prstGeom>
        </p:spPr>
      </p:pic>
      <p:sp>
        <p:nvSpPr>
          <p:cNvPr id="2" name="Title 1"/>
          <p:cNvSpPr>
            <a:spLocks noGrp="1"/>
          </p:cNvSpPr>
          <p:nvPr>
            <p:ph type="title"/>
          </p:nvPr>
        </p:nvSpPr>
        <p:spPr/>
        <p:txBody>
          <a:bodyPr/>
          <a:lstStyle/>
          <a:p>
            <a:r>
              <a:rPr lang="en-US" dirty="0"/>
              <a:t>Circadian Disruption</a:t>
            </a:r>
          </a:p>
        </p:txBody>
      </p:sp>
      <p:sp>
        <p:nvSpPr>
          <p:cNvPr id="4" name="Slide Number Placeholder 3"/>
          <p:cNvSpPr>
            <a:spLocks noGrp="1"/>
          </p:cNvSpPr>
          <p:nvPr>
            <p:ph type="sldNum" sz="quarter" idx="12"/>
          </p:nvPr>
        </p:nvSpPr>
        <p:spPr/>
        <p:txBody>
          <a:bodyPr/>
          <a:lstStyle/>
          <a:p>
            <a:fld id="{20C916DC-B21F-42C8-BDC3-D172FB33DFF5}" type="slidenum">
              <a:rPr lang="en-US" smtClean="0"/>
              <a:pPr/>
              <a:t>9</a:t>
            </a:fld>
            <a:endParaRPr lang="en-US"/>
          </a:p>
        </p:txBody>
      </p:sp>
      <p:grpSp>
        <p:nvGrpSpPr>
          <p:cNvPr id="64" name="Group 63"/>
          <p:cNvGrpSpPr/>
          <p:nvPr/>
        </p:nvGrpSpPr>
        <p:grpSpPr>
          <a:xfrm>
            <a:off x="5715721" y="4473727"/>
            <a:ext cx="548813" cy="568139"/>
            <a:chOff x="4570121" y="5017153"/>
            <a:chExt cx="548813" cy="568139"/>
          </a:xfrm>
        </p:grpSpPr>
        <p:sp>
          <p:nvSpPr>
            <p:cNvPr id="30" name="Oval 29"/>
            <p:cNvSpPr/>
            <p:nvPr/>
          </p:nvSpPr>
          <p:spPr>
            <a:xfrm>
              <a:off x="4570121" y="5017153"/>
              <a:ext cx="548813" cy="5635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0121" y="5017154"/>
              <a:ext cx="548813" cy="568138"/>
            </a:xfrm>
            <a:prstGeom prst="rect">
              <a:avLst/>
            </a:prstGeom>
          </p:spPr>
        </p:pic>
        <p:cxnSp>
          <p:nvCxnSpPr>
            <p:cNvPr id="32" name="Straight Arrow Connector 31"/>
            <p:cNvCxnSpPr/>
            <p:nvPr/>
          </p:nvCxnSpPr>
          <p:spPr>
            <a:xfrm flipV="1">
              <a:off x="4843269" y="5103096"/>
              <a:ext cx="1258" cy="232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843612" y="5327649"/>
              <a:ext cx="151682" cy="149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6864745" y="4238505"/>
            <a:ext cx="551927" cy="571249"/>
            <a:chOff x="5193763" y="5017153"/>
            <a:chExt cx="551927" cy="571249"/>
          </a:xfrm>
        </p:grpSpPr>
        <p:sp>
          <p:nvSpPr>
            <p:cNvPr id="26" name="Oval 25"/>
            <p:cNvSpPr/>
            <p:nvPr/>
          </p:nvSpPr>
          <p:spPr>
            <a:xfrm>
              <a:off x="5193949" y="5017153"/>
              <a:ext cx="548813" cy="5635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3763" y="5017154"/>
              <a:ext cx="551927" cy="571248"/>
            </a:xfrm>
            <a:prstGeom prst="rect">
              <a:avLst/>
            </a:prstGeom>
          </p:spPr>
        </p:pic>
        <p:cxnSp>
          <p:nvCxnSpPr>
            <p:cNvPr id="28" name="Straight Arrow Connector 27"/>
            <p:cNvCxnSpPr/>
            <p:nvPr/>
          </p:nvCxnSpPr>
          <p:spPr>
            <a:xfrm flipV="1">
              <a:off x="5467097" y="5103096"/>
              <a:ext cx="1258" cy="232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5467097" y="5335142"/>
              <a:ext cx="104810" cy="974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7619915" y="3580779"/>
            <a:ext cx="552935" cy="572474"/>
            <a:chOff x="8623337" y="3628116"/>
            <a:chExt cx="552935" cy="572474"/>
          </a:xfrm>
        </p:grpSpPr>
        <p:sp>
          <p:nvSpPr>
            <p:cNvPr id="22" name="Oval 21"/>
            <p:cNvSpPr/>
            <p:nvPr/>
          </p:nvSpPr>
          <p:spPr>
            <a:xfrm>
              <a:off x="8623338" y="3628116"/>
              <a:ext cx="548813" cy="5635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3337" y="3632770"/>
              <a:ext cx="552935" cy="567820"/>
            </a:xfrm>
            <a:prstGeom prst="rect">
              <a:avLst/>
            </a:prstGeom>
          </p:spPr>
        </p:pic>
        <p:cxnSp>
          <p:nvCxnSpPr>
            <p:cNvPr id="24" name="Straight Arrow Connector 23"/>
            <p:cNvCxnSpPr/>
            <p:nvPr/>
          </p:nvCxnSpPr>
          <p:spPr>
            <a:xfrm flipV="1">
              <a:off x="8896486" y="3714059"/>
              <a:ext cx="1258" cy="232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8771709" y="3780523"/>
              <a:ext cx="124777" cy="1707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p:nvGrpSpPr>
        <p:grpSpPr>
          <a:xfrm>
            <a:off x="7806540" y="2562986"/>
            <a:ext cx="549707" cy="569161"/>
            <a:chOff x="6473923" y="5024815"/>
            <a:chExt cx="549707" cy="569161"/>
          </a:xfrm>
        </p:grpSpPr>
        <p:sp>
          <p:nvSpPr>
            <p:cNvPr id="18" name="Oval 17"/>
            <p:cNvSpPr/>
            <p:nvPr/>
          </p:nvSpPr>
          <p:spPr>
            <a:xfrm>
              <a:off x="6473923" y="5024815"/>
              <a:ext cx="548813" cy="5635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853" y="5024816"/>
              <a:ext cx="542777" cy="569160"/>
            </a:xfrm>
            <a:prstGeom prst="rect">
              <a:avLst/>
            </a:prstGeom>
          </p:spPr>
        </p:pic>
        <p:cxnSp>
          <p:nvCxnSpPr>
            <p:cNvPr id="20" name="Straight Arrow Connector 19"/>
            <p:cNvCxnSpPr/>
            <p:nvPr/>
          </p:nvCxnSpPr>
          <p:spPr>
            <a:xfrm flipV="1">
              <a:off x="6747071" y="5110758"/>
              <a:ext cx="1258" cy="232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639552" y="5335141"/>
              <a:ext cx="107519" cy="10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2" name="Group 61"/>
          <p:cNvGrpSpPr/>
          <p:nvPr/>
        </p:nvGrpSpPr>
        <p:grpSpPr>
          <a:xfrm>
            <a:off x="7561282" y="1488923"/>
            <a:ext cx="553692" cy="573251"/>
            <a:chOff x="8547278" y="4079302"/>
            <a:chExt cx="553692" cy="573251"/>
          </a:xfrm>
        </p:grpSpPr>
        <p:sp>
          <p:nvSpPr>
            <p:cNvPr id="14" name="Oval 13"/>
            <p:cNvSpPr/>
            <p:nvPr/>
          </p:nvSpPr>
          <p:spPr>
            <a:xfrm>
              <a:off x="8547278" y="4079302"/>
              <a:ext cx="548813" cy="56358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7278" y="4083956"/>
              <a:ext cx="553692" cy="568597"/>
            </a:xfrm>
            <a:prstGeom prst="rect">
              <a:avLst/>
            </a:prstGeom>
          </p:spPr>
        </p:pic>
        <p:cxnSp>
          <p:nvCxnSpPr>
            <p:cNvPr id="16" name="Straight Arrow Connector 15"/>
            <p:cNvCxnSpPr/>
            <p:nvPr/>
          </p:nvCxnSpPr>
          <p:spPr>
            <a:xfrm flipV="1">
              <a:off x="8820426" y="4165245"/>
              <a:ext cx="1258" cy="232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8661570" y="4402304"/>
              <a:ext cx="164646" cy="101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35" name="Picture 34"/>
          <p:cNvPicPr>
            <a:picLocks noChangeAspect="1"/>
          </p:cNvPicPr>
          <p:nvPr/>
        </p:nvPicPr>
        <p:blipFill rotWithShape="1">
          <a:blip r:embed="rId5" cstate="print">
            <a:extLst>
              <a:ext uri="{28A0092B-C50C-407E-A947-70E740481C1C}">
                <a14:useLocalDpi xmlns:a14="http://schemas.microsoft.com/office/drawing/2010/main" val="0"/>
              </a:ext>
            </a:extLst>
          </a:blip>
          <a:srcRect b="11121"/>
          <a:stretch/>
        </p:blipFill>
        <p:spPr>
          <a:xfrm>
            <a:off x="8513616" y="2477281"/>
            <a:ext cx="797996" cy="782619"/>
          </a:xfrm>
          <a:prstGeom prst="rect">
            <a:avLst/>
          </a:prstGeom>
        </p:spPr>
      </p:pic>
      <p:pic>
        <p:nvPicPr>
          <p:cNvPr id="36" name="Picture 35"/>
          <p:cNvPicPr>
            <a:picLocks noChangeAspect="1"/>
          </p:cNvPicPr>
          <p:nvPr/>
        </p:nvPicPr>
        <p:blipFill rotWithShape="1">
          <a:blip r:embed="rId6"/>
          <a:srcRect l="81306" t="40736" r="4899" b="44257"/>
          <a:stretch/>
        </p:blipFill>
        <p:spPr>
          <a:xfrm>
            <a:off x="7197477" y="4950706"/>
            <a:ext cx="659781" cy="536526"/>
          </a:xfrm>
          <a:prstGeom prst="rect">
            <a:avLst/>
          </a:prstGeom>
        </p:spPr>
      </p:pic>
      <p:pic>
        <p:nvPicPr>
          <p:cNvPr id="37" name="Picture 36"/>
          <p:cNvPicPr>
            <a:picLocks noChangeAspect="1"/>
          </p:cNvPicPr>
          <p:nvPr/>
        </p:nvPicPr>
        <p:blipFill rotWithShape="1">
          <a:blip r:embed="rId7"/>
          <a:srcRect b="7830"/>
          <a:stretch/>
        </p:blipFill>
        <p:spPr>
          <a:xfrm>
            <a:off x="8308707" y="3990951"/>
            <a:ext cx="685747" cy="714034"/>
          </a:xfrm>
          <a:prstGeom prst="rect">
            <a:avLst/>
          </a:prstGeom>
        </p:spPr>
      </p:pic>
      <p:grpSp>
        <p:nvGrpSpPr>
          <p:cNvPr id="57" name="Group 56"/>
          <p:cNvGrpSpPr/>
          <p:nvPr/>
        </p:nvGrpSpPr>
        <p:grpSpPr>
          <a:xfrm>
            <a:off x="4746430" y="1550371"/>
            <a:ext cx="2554453" cy="2474257"/>
            <a:chOff x="4929554" y="3513014"/>
            <a:chExt cx="866881" cy="851878"/>
          </a:xfrm>
        </p:grpSpPr>
        <p:sp>
          <p:nvSpPr>
            <p:cNvPr id="58" name="Oval 57"/>
            <p:cNvSpPr/>
            <p:nvPr/>
          </p:nvSpPr>
          <p:spPr>
            <a:xfrm>
              <a:off x="4936588" y="3513014"/>
              <a:ext cx="851877" cy="8518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9554" y="3513015"/>
              <a:ext cx="866881" cy="851877"/>
            </a:xfrm>
            <a:prstGeom prst="rect">
              <a:avLst/>
            </a:prstGeom>
          </p:spPr>
        </p:pic>
        <p:cxnSp>
          <p:nvCxnSpPr>
            <p:cNvPr id="60" name="Straight Arrow Connector 59"/>
            <p:cNvCxnSpPr/>
            <p:nvPr/>
          </p:nvCxnSpPr>
          <p:spPr>
            <a:xfrm flipV="1">
              <a:off x="5360574" y="3642919"/>
              <a:ext cx="1952" cy="3507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5332280" y="3758506"/>
              <a:ext cx="168663" cy="2178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a:off x="8376997" y="3259900"/>
            <a:ext cx="1280166" cy="523220"/>
          </a:xfrm>
          <a:prstGeom prst="rect">
            <a:avLst/>
          </a:prstGeom>
          <a:noFill/>
        </p:spPr>
        <p:txBody>
          <a:bodyPr wrap="square" rtlCol="0">
            <a:spAutoFit/>
          </a:bodyPr>
          <a:lstStyle/>
          <a:p>
            <a:pPr algn="ctr"/>
            <a:r>
              <a:rPr lang="en-US" sz="1400" b="1" dirty="0">
                <a:solidFill>
                  <a:schemeClr val="tx1">
                    <a:lumMod val="75000"/>
                    <a:lumOff val="25000"/>
                  </a:schemeClr>
                </a:solidFill>
              </a:rPr>
              <a:t>Cardiovascular Diseases</a:t>
            </a:r>
          </a:p>
        </p:txBody>
      </p:sp>
      <p:sp>
        <p:nvSpPr>
          <p:cNvPr id="68" name="TextBox 67"/>
          <p:cNvSpPr txBox="1"/>
          <p:nvPr/>
        </p:nvSpPr>
        <p:spPr>
          <a:xfrm>
            <a:off x="6902784" y="5478488"/>
            <a:ext cx="1311018" cy="307777"/>
          </a:xfrm>
          <a:prstGeom prst="rect">
            <a:avLst/>
          </a:prstGeom>
          <a:noFill/>
        </p:spPr>
        <p:txBody>
          <a:bodyPr wrap="square" rtlCol="0">
            <a:spAutoFit/>
          </a:bodyPr>
          <a:lstStyle/>
          <a:p>
            <a:r>
              <a:rPr lang="en-US" sz="1400" b="1" dirty="0">
                <a:solidFill>
                  <a:schemeClr val="tx1">
                    <a:lumMod val="75000"/>
                    <a:lumOff val="25000"/>
                  </a:schemeClr>
                </a:solidFill>
              </a:rPr>
              <a:t>Inflammation</a:t>
            </a:r>
          </a:p>
        </p:txBody>
      </p:sp>
      <p:sp>
        <p:nvSpPr>
          <p:cNvPr id="69" name="TextBox 68"/>
          <p:cNvSpPr txBox="1"/>
          <p:nvPr/>
        </p:nvSpPr>
        <p:spPr>
          <a:xfrm>
            <a:off x="8191342" y="4762143"/>
            <a:ext cx="877529" cy="307777"/>
          </a:xfrm>
          <a:prstGeom prst="rect">
            <a:avLst/>
          </a:prstGeom>
          <a:noFill/>
        </p:spPr>
        <p:txBody>
          <a:bodyPr wrap="square" rtlCol="0">
            <a:spAutoFit/>
          </a:bodyPr>
          <a:lstStyle/>
          <a:p>
            <a:r>
              <a:rPr lang="en-US" sz="1400" b="1" dirty="0">
                <a:solidFill>
                  <a:schemeClr val="tx1">
                    <a:lumMod val="75000"/>
                    <a:lumOff val="25000"/>
                  </a:schemeClr>
                </a:solidFill>
              </a:rPr>
              <a:t>Diabetes</a:t>
            </a:r>
          </a:p>
        </p:txBody>
      </p:sp>
      <p:sp>
        <p:nvSpPr>
          <p:cNvPr id="70" name="TextBox 69"/>
          <p:cNvSpPr txBox="1"/>
          <p:nvPr/>
        </p:nvSpPr>
        <p:spPr>
          <a:xfrm>
            <a:off x="5550104" y="5736326"/>
            <a:ext cx="880048" cy="307777"/>
          </a:xfrm>
          <a:prstGeom prst="rect">
            <a:avLst/>
          </a:prstGeom>
          <a:noFill/>
        </p:spPr>
        <p:txBody>
          <a:bodyPr wrap="square" rtlCol="0">
            <a:spAutoFit/>
          </a:bodyPr>
          <a:lstStyle/>
          <a:p>
            <a:r>
              <a:rPr lang="en-US" sz="1400" b="1" dirty="0">
                <a:solidFill>
                  <a:schemeClr val="tx1">
                    <a:lumMod val="75000"/>
                    <a:lumOff val="25000"/>
                  </a:schemeClr>
                </a:solidFill>
              </a:rPr>
              <a:t>Obesity</a:t>
            </a:r>
          </a:p>
        </p:txBody>
      </p:sp>
      <p:sp>
        <p:nvSpPr>
          <p:cNvPr id="71" name="TextBox 70"/>
          <p:cNvSpPr txBox="1"/>
          <p:nvPr/>
        </p:nvSpPr>
        <p:spPr>
          <a:xfrm>
            <a:off x="7996439" y="1925501"/>
            <a:ext cx="1624949" cy="523220"/>
          </a:xfrm>
          <a:prstGeom prst="rect">
            <a:avLst/>
          </a:prstGeom>
          <a:noFill/>
        </p:spPr>
        <p:txBody>
          <a:bodyPr wrap="square" rtlCol="0">
            <a:spAutoFit/>
          </a:bodyPr>
          <a:lstStyle/>
          <a:p>
            <a:pPr algn="ctr"/>
            <a:r>
              <a:rPr lang="en-US" sz="1400" b="1" dirty="0">
                <a:solidFill>
                  <a:schemeClr val="tx1">
                    <a:lumMod val="75000"/>
                    <a:lumOff val="25000"/>
                  </a:schemeClr>
                </a:solidFill>
              </a:rPr>
              <a:t>Mental Health Disorders</a:t>
            </a:r>
          </a:p>
        </p:txBody>
      </p:sp>
      <p:grpSp>
        <p:nvGrpSpPr>
          <p:cNvPr id="84" name="Group 83"/>
          <p:cNvGrpSpPr/>
          <p:nvPr/>
        </p:nvGrpSpPr>
        <p:grpSpPr>
          <a:xfrm>
            <a:off x="1897692" y="1547805"/>
            <a:ext cx="2065468" cy="824039"/>
            <a:chOff x="1897692" y="1547805"/>
            <a:chExt cx="2065468" cy="824039"/>
          </a:xfrm>
        </p:grpSpPr>
        <p:sp>
          <p:nvSpPr>
            <p:cNvPr id="75" name="Right Arrow 74"/>
            <p:cNvSpPr/>
            <p:nvPr/>
          </p:nvSpPr>
          <p:spPr>
            <a:xfrm>
              <a:off x="1897692" y="1547805"/>
              <a:ext cx="2065468" cy="824039"/>
            </a:xfrm>
            <a:prstGeom prst="rightArrow">
              <a:avLst/>
            </a:prstGeom>
            <a:solidFill>
              <a:srgbClr val="3E578E"/>
            </a:solidFill>
            <a:ln>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p:cNvSpPr txBox="1"/>
            <p:nvPr/>
          </p:nvSpPr>
          <p:spPr>
            <a:xfrm>
              <a:off x="1949711" y="1788932"/>
              <a:ext cx="1618882" cy="369332"/>
            </a:xfrm>
            <a:prstGeom prst="rect">
              <a:avLst/>
            </a:prstGeom>
            <a:noFill/>
          </p:spPr>
          <p:txBody>
            <a:bodyPr wrap="square" rtlCol="0">
              <a:spAutoFit/>
            </a:bodyPr>
            <a:lstStyle/>
            <a:p>
              <a:pPr algn="ctr"/>
              <a:r>
                <a:rPr lang="en-US" dirty="0">
                  <a:solidFill>
                    <a:schemeClr val="bg1"/>
                  </a:solidFill>
                  <a:latin typeface="Arial Black" panose="020B0A04020102020204" pitchFamily="34" charset="0"/>
                </a:rPr>
                <a:t>Genetic</a:t>
              </a:r>
            </a:p>
          </p:txBody>
        </p:sp>
      </p:grpSp>
      <p:grpSp>
        <p:nvGrpSpPr>
          <p:cNvPr id="87" name="Group 86"/>
          <p:cNvGrpSpPr/>
          <p:nvPr/>
        </p:nvGrpSpPr>
        <p:grpSpPr>
          <a:xfrm>
            <a:off x="1897691" y="2216795"/>
            <a:ext cx="1670901" cy="899706"/>
            <a:chOff x="1897691" y="2216795"/>
            <a:chExt cx="1670901" cy="899706"/>
          </a:xfrm>
        </p:grpSpPr>
        <p:sp>
          <p:nvSpPr>
            <p:cNvPr id="76" name="TextBox 75"/>
            <p:cNvSpPr txBox="1"/>
            <p:nvPr/>
          </p:nvSpPr>
          <p:spPr>
            <a:xfrm>
              <a:off x="1897691" y="2216795"/>
              <a:ext cx="1670901"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1">
                      <a:lumMod val="75000"/>
                      <a:lumOff val="25000"/>
                    </a:schemeClr>
                  </a:solidFill>
                </a:rPr>
                <a:t>Aging</a:t>
              </a:r>
            </a:p>
            <a:p>
              <a:pPr marL="285750" indent="-285750">
                <a:buFont typeface="Arial" panose="020B0604020202020204" pitchFamily="34" charset="0"/>
                <a:buChar char="•"/>
              </a:pPr>
              <a:r>
                <a:rPr lang="en-US" sz="1600" dirty="0">
                  <a:solidFill>
                    <a:schemeClr val="tx1">
                      <a:lumMod val="75000"/>
                      <a:lumOff val="25000"/>
                    </a:schemeClr>
                  </a:solidFill>
                </a:rPr>
                <a:t>Clock gene mutation</a:t>
              </a:r>
            </a:p>
          </p:txBody>
        </p:sp>
        <p:sp>
          <p:nvSpPr>
            <p:cNvPr id="77" name="Rectangle 76"/>
            <p:cNvSpPr/>
            <p:nvPr/>
          </p:nvSpPr>
          <p:spPr>
            <a:xfrm>
              <a:off x="1949711" y="2263397"/>
              <a:ext cx="1529355" cy="853104"/>
            </a:xfrm>
            <a:prstGeom prst="rect">
              <a:avLst/>
            </a:prstGeom>
            <a:noFill/>
            <a:ln w="25400">
              <a:solidFill>
                <a:srgbClr val="3E5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1897691" y="3219021"/>
            <a:ext cx="2138226" cy="824039"/>
            <a:chOff x="1897691" y="3219021"/>
            <a:chExt cx="2138226" cy="824039"/>
          </a:xfrm>
        </p:grpSpPr>
        <p:sp>
          <p:nvSpPr>
            <p:cNvPr id="78" name="Right Arrow 77"/>
            <p:cNvSpPr/>
            <p:nvPr/>
          </p:nvSpPr>
          <p:spPr>
            <a:xfrm>
              <a:off x="1897692" y="3219021"/>
              <a:ext cx="2065468" cy="824039"/>
            </a:xfrm>
            <a:prstGeom prst="rightArrow">
              <a:avLst/>
            </a:prstGeom>
            <a:solidFill>
              <a:srgbClr val="D2492A"/>
            </a:solidFill>
            <a:ln>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extBox 78"/>
            <p:cNvSpPr txBox="1"/>
            <p:nvPr/>
          </p:nvSpPr>
          <p:spPr>
            <a:xfrm>
              <a:off x="1897691" y="3446374"/>
              <a:ext cx="2138226" cy="369332"/>
            </a:xfrm>
            <a:prstGeom prst="rect">
              <a:avLst/>
            </a:prstGeom>
            <a:noFill/>
          </p:spPr>
          <p:txBody>
            <a:bodyPr wrap="square" rtlCol="0">
              <a:spAutoFit/>
            </a:bodyPr>
            <a:lstStyle/>
            <a:p>
              <a:r>
                <a:rPr lang="en-US" dirty="0">
                  <a:solidFill>
                    <a:schemeClr val="bg1"/>
                  </a:solidFill>
                  <a:latin typeface="Arial Black" panose="020B0A04020102020204" pitchFamily="34" charset="0"/>
                </a:rPr>
                <a:t>Environmental</a:t>
              </a:r>
            </a:p>
          </p:txBody>
        </p:sp>
      </p:grpSp>
      <p:grpSp>
        <p:nvGrpSpPr>
          <p:cNvPr id="89" name="Group 88"/>
          <p:cNvGrpSpPr/>
          <p:nvPr/>
        </p:nvGrpSpPr>
        <p:grpSpPr>
          <a:xfrm>
            <a:off x="1897691" y="3889278"/>
            <a:ext cx="1581375" cy="1106416"/>
            <a:chOff x="1897691" y="3888011"/>
            <a:chExt cx="1581375" cy="1106416"/>
          </a:xfrm>
        </p:grpSpPr>
        <p:sp>
          <p:nvSpPr>
            <p:cNvPr id="80" name="TextBox 79"/>
            <p:cNvSpPr txBox="1"/>
            <p:nvPr/>
          </p:nvSpPr>
          <p:spPr>
            <a:xfrm>
              <a:off x="1897691" y="3888011"/>
              <a:ext cx="1504515"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1">
                      <a:lumMod val="75000"/>
                      <a:lumOff val="25000"/>
                    </a:schemeClr>
                  </a:solidFill>
                </a:rPr>
                <a:t>Shift work</a:t>
              </a:r>
            </a:p>
            <a:p>
              <a:pPr marL="285750" indent="-285750">
                <a:buFont typeface="Arial" panose="020B0604020202020204" pitchFamily="34" charset="0"/>
                <a:buChar char="•"/>
              </a:pPr>
              <a:r>
                <a:rPr lang="en-US" sz="1600" dirty="0">
                  <a:solidFill>
                    <a:schemeClr val="tx1">
                      <a:lumMod val="75000"/>
                      <a:lumOff val="25000"/>
                    </a:schemeClr>
                  </a:solidFill>
                </a:rPr>
                <a:t>Jetlag</a:t>
              </a:r>
            </a:p>
            <a:p>
              <a:pPr marL="285750" indent="-285750">
                <a:buFont typeface="Arial" panose="020B0604020202020204" pitchFamily="34" charset="0"/>
                <a:buChar char="•"/>
              </a:pPr>
              <a:r>
                <a:rPr lang="en-US" sz="1600" dirty="0">
                  <a:solidFill>
                    <a:schemeClr val="tx1">
                      <a:lumMod val="75000"/>
                      <a:lumOff val="25000"/>
                    </a:schemeClr>
                  </a:solidFill>
                </a:rPr>
                <a:t>Sleep restriction</a:t>
              </a:r>
            </a:p>
          </p:txBody>
        </p:sp>
        <p:sp>
          <p:nvSpPr>
            <p:cNvPr id="81" name="Rectangle 80"/>
            <p:cNvSpPr/>
            <p:nvPr/>
          </p:nvSpPr>
          <p:spPr>
            <a:xfrm>
              <a:off x="1949711" y="3934612"/>
              <a:ext cx="1529355" cy="1059815"/>
            </a:xfrm>
            <a:prstGeom prst="rect">
              <a:avLst/>
            </a:prstGeom>
            <a:noFill/>
            <a:ln w="25400">
              <a:solidFill>
                <a:srgbClr val="D24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p:cNvGrpSpPr/>
          <p:nvPr/>
        </p:nvGrpSpPr>
        <p:grpSpPr>
          <a:xfrm>
            <a:off x="7544306" y="1508491"/>
            <a:ext cx="569062" cy="544020"/>
            <a:chOff x="4929554" y="3513014"/>
            <a:chExt cx="866881" cy="851878"/>
          </a:xfrm>
        </p:grpSpPr>
        <p:sp>
          <p:nvSpPr>
            <p:cNvPr id="97" name="Oval 96"/>
            <p:cNvSpPr/>
            <p:nvPr/>
          </p:nvSpPr>
          <p:spPr>
            <a:xfrm>
              <a:off x="4936588" y="3513014"/>
              <a:ext cx="851877" cy="8518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Picture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9554" y="3513015"/>
              <a:ext cx="866881" cy="851877"/>
            </a:xfrm>
            <a:prstGeom prst="rect">
              <a:avLst/>
            </a:prstGeom>
          </p:spPr>
        </p:pic>
        <p:cxnSp>
          <p:nvCxnSpPr>
            <p:cNvPr id="99" name="Straight Arrow Connector 98"/>
            <p:cNvCxnSpPr/>
            <p:nvPr/>
          </p:nvCxnSpPr>
          <p:spPr>
            <a:xfrm flipV="1">
              <a:off x="5360574" y="3642919"/>
              <a:ext cx="1952" cy="3507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5328037" y="3743345"/>
              <a:ext cx="185313" cy="2208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1" name="Group 100"/>
          <p:cNvGrpSpPr/>
          <p:nvPr/>
        </p:nvGrpSpPr>
        <p:grpSpPr>
          <a:xfrm>
            <a:off x="7813470" y="2575437"/>
            <a:ext cx="569062" cy="544020"/>
            <a:chOff x="4929554" y="3513014"/>
            <a:chExt cx="866881" cy="851878"/>
          </a:xfrm>
        </p:grpSpPr>
        <p:sp>
          <p:nvSpPr>
            <p:cNvPr id="102" name="Oval 101"/>
            <p:cNvSpPr/>
            <p:nvPr/>
          </p:nvSpPr>
          <p:spPr>
            <a:xfrm>
              <a:off x="4936588" y="3513014"/>
              <a:ext cx="851877" cy="8518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9554" y="3513015"/>
              <a:ext cx="866881" cy="851877"/>
            </a:xfrm>
            <a:prstGeom prst="rect">
              <a:avLst/>
            </a:prstGeom>
          </p:spPr>
        </p:pic>
        <p:cxnSp>
          <p:nvCxnSpPr>
            <p:cNvPr id="104" name="Straight Arrow Connector 103"/>
            <p:cNvCxnSpPr/>
            <p:nvPr/>
          </p:nvCxnSpPr>
          <p:spPr>
            <a:xfrm flipV="1">
              <a:off x="5360574" y="3642919"/>
              <a:ext cx="1952" cy="3507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flipV="1">
              <a:off x="5328037" y="3743345"/>
              <a:ext cx="185313" cy="2208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611953" y="3589537"/>
            <a:ext cx="569062" cy="544020"/>
            <a:chOff x="4929554" y="3513014"/>
            <a:chExt cx="866881" cy="851878"/>
          </a:xfrm>
        </p:grpSpPr>
        <p:sp>
          <p:nvSpPr>
            <p:cNvPr id="107" name="Oval 106"/>
            <p:cNvSpPr/>
            <p:nvPr/>
          </p:nvSpPr>
          <p:spPr>
            <a:xfrm>
              <a:off x="4936588" y="3513014"/>
              <a:ext cx="851877" cy="8518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8" name="Picture 10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9554" y="3513015"/>
              <a:ext cx="866881" cy="851877"/>
            </a:xfrm>
            <a:prstGeom prst="rect">
              <a:avLst/>
            </a:prstGeom>
          </p:spPr>
        </p:pic>
        <p:cxnSp>
          <p:nvCxnSpPr>
            <p:cNvPr id="109" name="Straight Arrow Connector 108"/>
            <p:cNvCxnSpPr/>
            <p:nvPr/>
          </p:nvCxnSpPr>
          <p:spPr>
            <a:xfrm flipV="1">
              <a:off x="5360574" y="3642919"/>
              <a:ext cx="1952" cy="3507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flipV="1">
              <a:off x="5328037" y="3743345"/>
              <a:ext cx="185313" cy="2208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1" name="Group 110"/>
          <p:cNvGrpSpPr/>
          <p:nvPr/>
        </p:nvGrpSpPr>
        <p:grpSpPr>
          <a:xfrm>
            <a:off x="6859513" y="4257016"/>
            <a:ext cx="569062" cy="544020"/>
            <a:chOff x="4929554" y="3513014"/>
            <a:chExt cx="866881" cy="851878"/>
          </a:xfrm>
        </p:grpSpPr>
        <p:sp>
          <p:nvSpPr>
            <p:cNvPr id="112" name="Oval 111"/>
            <p:cNvSpPr/>
            <p:nvPr/>
          </p:nvSpPr>
          <p:spPr>
            <a:xfrm>
              <a:off x="4936588" y="3513014"/>
              <a:ext cx="851877" cy="8518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 name="Picture 1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9554" y="3513015"/>
              <a:ext cx="866881" cy="851877"/>
            </a:xfrm>
            <a:prstGeom prst="rect">
              <a:avLst/>
            </a:prstGeom>
          </p:spPr>
        </p:pic>
        <p:cxnSp>
          <p:nvCxnSpPr>
            <p:cNvPr id="114" name="Straight Arrow Connector 113"/>
            <p:cNvCxnSpPr/>
            <p:nvPr/>
          </p:nvCxnSpPr>
          <p:spPr>
            <a:xfrm flipV="1">
              <a:off x="5360574" y="3642919"/>
              <a:ext cx="1952" cy="3507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flipV="1">
              <a:off x="5328037" y="3743345"/>
              <a:ext cx="185313" cy="2208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711047" y="4483510"/>
            <a:ext cx="569062" cy="544020"/>
            <a:chOff x="4929554" y="3513014"/>
            <a:chExt cx="866881" cy="851878"/>
          </a:xfrm>
        </p:grpSpPr>
        <p:sp>
          <p:nvSpPr>
            <p:cNvPr id="117" name="Oval 116"/>
            <p:cNvSpPr/>
            <p:nvPr/>
          </p:nvSpPr>
          <p:spPr>
            <a:xfrm>
              <a:off x="4936588" y="3513014"/>
              <a:ext cx="851877" cy="8518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8" name="Picture 1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9554" y="3513015"/>
              <a:ext cx="866881" cy="851877"/>
            </a:xfrm>
            <a:prstGeom prst="rect">
              <a:avLst/>
            </a:prstGeom>
          </p:spPr>
        </p:pic>
        <p:cxnSp>
          <p:nvCxnSpPr>
            <p:cNvPr id="119" name="Straight Arrow Connector 118"/>
            <p:cNvCxnSpPr/>
            <p:nvPr/>
          </p:nvCxnSpPr>
          <p:spPr>
            <a:xfrm flipV="1">
              <a:off x="5360574" y="3642919"/>
              <a:ext cx="1952" cy="3507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p:nvPr/>
          </p:nvCxnSpPr>
          <p:spPr>
            <a:xfrm flipV="1">
              <a:off x="5328037" y="3743345"/>
              <a:ext cx="185313" cy="2208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81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9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1"/>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06"/>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1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1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0" grpId="0"/>
      <p:bldP spid="71" grpId="0"/>
    </p:bld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c3bcf1e3-5e9c-4ced-81b3-941f80fd8a1e"/>
  <p:tag name="TPVERSION" val="8"/>
  <p:tag name="TPFULLVERSION" val="8.2.3.1"/>
  <p:tag name="PPTVERSION" val="16"/>
  <p:tag name="TPOS" val="2"/>
  <p:tag name="TPLASTSAVEVERSION" val="6.2 PC"/>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TIMING" val="|11.333|75.418|33.758|7.525"/>
  <p:tag name="GENSWF_ADVANCE_TIME" val="132.136"/>
  <p:tag name="ISPRING_SLIDE_ID_2" val="{86F9BF71-B9DC-4B70-871C-2035EFA5DA5E}"/>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TIMING" val="|11.333|75.418|33.758|7.525"/>
  <p:tag name="GENSWF_ADVANCE_TIME" val="132.136"/>
  <p:tag name="ISPRING_SLIDE_ID_2" val="{86F9BF71-B9DC-4B70-871C-2035EFA5DA5E}"/>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932"/>
  <p:tag name="ISPRING_SLIDE_ID_2" val="{25DA3BDC-56AD-42A8-90DE-0C41A72A2DA1}"/>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932"/>
  <p:tag name="ISPRING_SLIDE_ID_2" val="{25DA3BDC-56AD-42A8-90DE-0C41A72A2DA1}"/>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932"/>
  <p:tag name="ISPRING_SLIDE_ID_2" val="{25DA3BDC-56AD-42A8-90DE-0C41A72A2DA1}"/>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932"/>
  <p:tag name="ISPRING_SLIDE_ID_2" val="{25DA3BDC-56AD-42A8-90DE-0C41A72A2DA1}"/>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523"/>
  <p:tag name="ISPRING_SLIDE_ID_2" val="{6BDE6107-D3B4-4216-A9EA-BE5AE60BD0A0}"/>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523"/>
  <p:tag name="ISPRING_SLIDE_ID_2" val="{6BDE6107-D3B4-4216-A9EA-BE5AE60BD0A0}"/>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TIMING" val="|6.839"/>
  <p:tag name="ISPRING_SLIDE_ID_2" val="{626577BC-95EB-44B6-B96D-B58DE6FA503C}"/>
  <p:tag name="GENSWF_ADVANCE_TIME" val="10.915"/>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932"/>
  <p:tag name="ISPRING_SLIDE_ID_2" val="{25DA3BDC-56AD-42A8-90DE-0C41A72A2DA1}"/>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932"/>
  <p:tag name="ISPRING_SLIDE_ID_2" val="{25DA3BDC-56AD-42A8-90DE-0C41A72A2DA1}"/>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5.315"/>
  <p:tag name="ISPRING_SLIDE_ID_2" val="{9B1B39A2-3EC7-4869-9573-1F31C884F2CC}"/>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4.932"/>
  <p:tag name="ISPRING_SLIDE_ID_2" val="{25DA3BDC-56AD-42A8-90DE-0C41A72A2DA1}"/>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4.068"/>
  <p:tag name="ISPRING_SLIDE_ID_2" val="{6C976204-5891-427E-A010-E31356611BDB}"/>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7.959"/>
  <p:tag name="ISPRING_SLIDE_ID_2" val="{D7F08138-37CB-42B3-B0B0-FD8DE6228211}"/>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2.191"/>
  <p:tag name="TIMING" val="|6.107|10.801"/>
  <p:tag name="ISPRING_SLIDE_ID_2" val="{CF1201A9-0AA3-44DF-AA71-6C31B4D4AB0D}"/>
</p:tagLst>
</file>

<file path=ppt/theme/theme1.xml><?xml version="1.0" encoding="utf-8"?>
<a:theme xmlns:a="http://schemas.openxmlformats.org/drawingml/2006/main" name="Retrospect">
  <a:themeElements>
    <a:clrScheme name="Custom 2">
      <a:dk1>
        <a:sysClr val="windowText" lastClr="000000"/>
      </a:dk1>
      <a:lt1>
        <a:srgbClr val="FFFFFF"/>
      </a:lt1>
      <a:dk2>
        <a:srgbClr val="5E759C"/>
      </a:dk2>
      <a:lt2>
        <a:srgbClr val="E9ECF1"/>
      </a:lt2>
      <a:accent1>
        <a:srgbClr val="D14414"/>
      </a:accent1>
      <a:accent2>
        <a:srgbClr val="212E4D"/>
      </a:accent2>
      <a:accent3>
        <a:srgbClr val="9BA3B7"/>
      </a:accent3>
      <a:accent4>
        <a:srgbClr val="D6D3D6"/>
      </a:accent4>
      <a:accent5>
        <a:srgbClr val="FF0000"/>
      </a:accent5>
      <a:accent6>
        <a:srgbClr val="F79646"/>
      </a:accent6>
      <a:hlink>
        <a:srgbClr val="0000FF"/>
      </a:hlink>
      <a:folHlink>
        <a:srgbClr val="80008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EMCIS PPT" id="{60B26B6B-EA86-4043-ADEB-4A48993E3918}" vid="{BAF4414D-B780-4716-9796-ECB9E6D899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741</TotalTime>
  <Words>5444</Words>
  <Application>Microsoft Office PowerPoint</Application>
  <PresentationFormat>Widescreen</PresentationFormat>
  <Paragraphs>903</Paragraphs>
  <Slides>53</Slides>
  <Notes>39</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53</vt:i4>
      </vt:variant>
    </vt:vector>
  </HeadingPairs>
  <TitlesOfParts>
    <vt:vector size="70" baseType="lpstr">
      <vt:lpstr>-apple-system</vt:lpstr>
      <vt:lpstr>Arial</vt:lpstr>
      <vt:lpstr>Arial Black</vt:lpstr>
      <vt:lpstr>Calibri</vt:lpstr>
      <vt:lpstr>Calibri Light</vt:lpstr>
      <vt:lpstr>Elephant</vt:lpstr>
      <vt:lpstr>Georgia</vt:lpstr>
      <vt:lpstr>Helvetica</vt:lpstr>
      <vt:lpstr>Lucida Handwriting</vt:lpstr>
      <vt:lpstr>Open Sans</vt:lpstr>
      <vt:lpstr>Roboto</vt:lpstr>
      <vt:lpstr>Source Sans Pro</vt:lpstr>
      <vt:lpstr>Times New Roman</vt:lpstr>
      <vt:lpstr>Verdana</vt:lpstr>
      <vt:lpstr>Verdana Pro Black</vt:lpstr>
      <vt:lpstr>Wingdings</vt:lpstr>
      <vt:lpstr>Retrospect</vt:lpstr>
      <vt:lpstr>Surviving Shift Work</vt:lpstr>
      <vt:lpstr>DISCLAIMER</vt:lpstr>
      <vt:lpstr>Facts about Shift Work</vt:lpstr>
      <vt:lpstr>IARC</vt:lpstr>
      <vt:lpstr>IARC</vt:lpstr>
      <vt:lpstr>Master Clock  it Controls Everything</vt:lpstr>
      <vt:lpstr>Master Clock</vt:lpstr>
      <vt:lpstr>Circadian Rhythm</vt:lpstr>
      <vt:lpstr>Circadian Disruption</vt:lpstr>
      <vt:lpstr>Schedule Your Work  does the time matter?</vt:lpstr>
      <vt:lpstr>Larks and Owls</vt:lpstr>
      <vt:lpstr>Clockwise Rotating Shifts</vt:lpstr>
      <vt:lpstr>Things to Remember</vt:lpstr>
      <vt:lpstr>Surviving Shift Work</vt:lpstr>
      <vt:lpstr>Sleep  why is it  so hard?</vt:lpstr>
      <vt:lpstr>PowerPoint Presentation</vt:lpstr>
      <vt:lpstr>The Vicious Cycle</vt:lpstr>
      <vt:lpstr>Dangers of Sleep Deprivation</vt:lpstr>
      <vt:lpstr>What Controls Sleep?</vt:lpstr>
      <vt:lpstr>Sleep Pressure</vt:lpstr>
      <vt:lpstr>Adenosine</vt:lpstr>
      <vt:lpstr>Sleep Regulation</vt:lpstr>
      <vt:lpstr>Misaligned Sleep Regulation</vt:lpstr>
      <vt:lpstr>Eat  What &amp; when</vt:lpstr>
      <vt:lpstr>Eat Good. Feel Good.</vt:lpstr>
      <vt:lpstr>Socialize  How to Live  your best life</vt:lpstr>
      <vt:lpstr>Remember…</vt:lpstr>
      <vt:lpstr>Surviving Shift Work</vt:lpstr>
      <vt:lpstr>Shift Work Strategies  schedule  your life</vt:lpstr>
      <vt:lpstr>Strategy #1 sleep all at once</vt:lpstr>
      <vt:lpstr>Strategy #1 sleep all at once</vt:lpstr>
      <vt:lpstr>Strategy #2 anchor your sleep</vt:lpstr>
      <vt:lpstr>Strategy #2 anchor your sleep</vt:lpstr>
      <vt:lpstr>Strategy #3 Break it up</vt:lpstr>
      <vt:lpstr>Strategy #3 break it up</vt:lpstr>
      <vt:lpstr>Strategy #4 Take a nap</vt:lpstr>
      <vt:lpstr>Strategy #4 take a nap</vt:lpstr>
      <vt:lpstr>Strategy #4 Take a nap</vt:lpstr>
      <vt:lpstr>Strategy #4 Take a nap</vt:lpstr>
      <vt:lpstr>Helpful Tips  start out on  the right foot</vt:lpstr>
      <vt:lpstr>Uppers and Downers</vt:lpstr>
      <vt:lpstr>Nicotine</vt:lpstr>
      <vt:lpstr>Alcohol</vt:lpstr>
      <vt:lpstr>Caffeine</vt:lpstr>
      <vt:lpstr>Sleeping Pills</vt:lpstr>
      <vt:lpstr>The Exception…</vt:lpstr>
      <vt:lpstr>Light Control</vt:lpstr>
      <vt:lpstr>Movement</vt:lpstr>
      <vt:lpstr>Exercise Guidelines</vt:lpstr>
      <vt:lpstr>Communication</vt:lpstr>
      <vt:lpstr>Additional Resources </vt:lpstr>
      <vt:lpstr>Additional Resources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Surviving Shiftwork</dc:title>
  <dc:creator>Michelle Reiher</dc:creator>
  <cp:lastModifiedBy>Tammie Neff</cp:lastModifiedBy>
  <cp:revision>26</cp:revision>
  <dcterms:created xsi:type="dcterms:W3CDTF">2020-12-15T16:40:53Z</dcterms:created>
  <dcterms:modified xsi:type="dcterms:W3CDTF">2021-10-19T18:05:55Z</dcterms:modified>
</cp:coreProperties>
</file>