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449" r:id="rId2"/>
    <p:sldId id="554" r:id="rId3"/>
    <p:sldId id="561" r:id="rId4"/>
    <p:sldId id="550" r:id="rId5"/>
    <p:sldId id="557" r:id="rId6"/>
    <p:sldId id="456" r:id="rId7"/>
    <p:sldId id="458" r:id="rId8"/>
    <p:sldId id="459" r:id="rId9"/>
    <p:sldId id="461" r:id="rId10"/>
    <p:sldId id="562" r:id="rId11"/>
    <p:sldId id="463" r:id="rId12"/>
    <p:sldId id="462" r:id="rId13"/>
    <p:sldId id="464" r:id="rId14"/>
    <p:sldId id="465" r:id="rId15"/>
    <p:sldId id="564" r:id="rId16"/>
    <p:sldId id="471" r:id="rId17"/>
    <p:sldId id="472" r:id="rId18"/>
    <p:sldId id="474" r:id="rId19"/>
    <p:sldId id="475" r:id="rId20"/>
    <p:sldId id="476" r:id="rId21"/>
    <p:sldId id="477" r:id="rId22"/>
    <p:sldId id="478" r:id="rId23"/>
    <p:sldId id="565" r:id="rId24"/>
    <p:sldId id="482" r:id="rId25"/>
    <p:sldId id="259" r:id="rId26"/>
    <p:sldId id="551" r:id="rId27"/>
    <p:sldId id="470" r:id="rId28"/>
    <p:sldId id="563" r:id="rId29"/>
    <p:sldId id="560" r:id="rId30"/>
    <p:sldId id="513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62134-C91D-4B09-BA51-C77052AB68CC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D68445B9-E197-486C-A703-9DA70135194F}">
      <dgm:prSet phldrT="[Text]" custT="1"/>
      <dgm:spPr>
        <a:solidFill>
          <a:srgbClr val="0038A8"/>
        </a:solidFill>
      </dgm:spPr>
      <dgm:t>
        <a:bodyPr/>
        <a:lstStyle/>
        <a:p>
          <a:endParaRPr lang="en-US" sz="4800" dirty="0"/>
        </a:p>
      </dgm:t>
    </dgm:pt>
    <dgm:pt modelId="{0A8D1484-563A-46E7-B4CC-F472AA8AAB94}" type="parTrans" cxnId="{6528FC9B-681E-4C84-9447-A7698CC86B66}">
      <dgm:prSet/>
      <dgm:spPr/>
      <dgm:t>
        <a:bodyPr/>
        <a:lstStyle/>
        <a:p>
          <a:endParaRPr lang="en-US"/>
        </a:p>
      </dgm:t>
    </dgm:pt>
    <dgm:pt modelId="{EB3563C5-6714-45BB-9694-2225E279A2DD}" type="sibTrans" cxnId="{6528FC9B-681E-4C84-9447-A7698CC86B66}">
      <dgm:prSet/>
      <dgm:spPr/>
      <dgm:t>
        <a:bodyPr/>
        <a:lstStyle/>
        <a:p>
          <a:endParaRPr lang="en-US"/>
        </a:p>
      </dgm:t>
    </dgm:pt>
    <dgm:pt modelId="{5467DD4D-D9D1-4316-8B58-64E491D0D3EE}">
      <dgm:prSet phldrT="[Text]" custT="1"/>
      <dgm:spPr>
        <a:solidFill>
          <a:schemeClr val="accent2"/>
        </a:solidFill>
      </dgm:spPr>
      <dgm:t>
        <a:bodyPr/>
        <a:lstStyle/>
        <a:p>
          <a:endParaRPr lang="en-US" sz="4800" dirty="0"/>
        </a:p>
      </dgm:t>
    </dgm:pt>
    <dgm:pt modelId="{00289C13-C6A8-4492-A029-4C85AC78845A}" type="parTrans" cxnId="{429DBCB3-E922-4598-9ECA-3548DEA6D01F}">
      <dgm:prSet/>
      <dgm:spPr/>
      <dgm:t>
        <a:bodyPr/>
        <a:lstStyle/>
        <a:p>
          <a:endParaRPr lang="en-US"/>
        </a:p>
      </dgm:t>
    </dgm:pt>
    <dgm:pt modelId="{31B52455-B6BE-484C-8C44-536EB1B79116}" type="sibTrans" cxnId="{429DBCB3-E922-4598-9ECA-3548DEA6D01F}">
      <dgm:prSet/>
      <dgm:spPr/>
      <dgm:t>
        <a:bodyPr/>
        <a:lstStyle/>
        <a:p>
          <a:endParaRPr lang="en-US"/>
        </a:p>
      </dgm:t>
    </dgm:pt>
    <dgm:pt modelId="{8BAF6D48-92CE-4EB3-BDFC-4863F9264181}">
      <dgm:prSet phldrT="[Text]" custT="1"/>
      <dgm:spPr>
        <a:solidFill>
          <a:srgbClr val="808080"/>
        </a:solidFill>
      </dgm:spPr>
      <dgm:t>
        <a:bodyPr/>
        <a:lstStyle/>
        <a:p>
          <a:endParaRPr lang="en-US" sz="4800" dirty="0"/>
        </a:p>
      </dgm:t>
    </dgm:pt>
    <dgm:pt modelId="{D23C9F20-37D5-4FF7-A81C-E71F47AD3121}" type="sibTrans" cxnId="{715DB389-A3B7-4964-81A9-1ACC671209EB}">
      <dgm:prSet/>
      <dgm:spPr/>
      <dgm:t>
        <a:bodyPr/>
        <a:lstStyle/>
        <a:p>
          <a:endParaRPr lang="en-US"/>
        </a:p>
      </dgm:t>
    </dgm:pt>
    <dgm:pt modelId="{FF921AE6-44FC-401A-8EEA-364E9849745F}" type="parTrans" cxnId="{715DB389-A3B7-4964-81A9-1ACC671209EB}">
      <dgm:prSet/>
      <dgm:spPr/>
      <dgm:t>
        <a:bodyPr/>
        <a:lstStyle/>
        <a:p>
          <a:endParaRPr lang="en-US"/>
        </a:p>
      </dgm:t>
    </dgm:pt>
    <dgm:pt modelId="{C1CDF519-1A8C-440C-A9D7-7AF961343D93}" type="pres">
      <dgm:prSet presAssocID="{51562134-C91D-4B09-BA51-C77052AB68CC}" presName="Name0" presStyleCnt="0">
        <dgm:presLayoutVars>
          <dgm:dir/>
          <dgm:animLvl val="lvl"/>
          <dgm:resizeHandles val="exact"/>
        </dgm:presLayoutVars>
      </dgm:prSet>
      <dgm:spPr/>
    </dgm:pt>
    <dgm:pt modelId="{BC16DB80-7BD3-47D2-9FDD-D974CA223185}" type="pres">
      <dgm:prSet presAssocID="{D68445B9-E197-486C-A703-9DA70135194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CED71A1-31B6-4F71-BD93-95F46F34FFAF}" type="pres">
      <dgm:prSet presAssocID="{EB3563C5-6714-45BB-9694-2225E279A2DD}" presName="parTxOnlySpace" presStyleCnt="0"/>
      <dgm:spPr/>
    </dgm:pt>
    <dgm:pt modelId="{C95E4666-8A26-4647-BB2F-E5F564660691}" type="pres">
      <dgm:prSet presAssocID="{5467DD4D-D9D1-4316-8B58-64E491D0D3EE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CE56A31-E22A-434B-B90C-2D078EE8626B}" type="pres">
      <dgm:prSet presAssocID="{31B52455-B6BE-484C-8C44-536EB1B79116}" presName="parTxOnlySpace" presStyleCnt="0"/>
      <dgm:spPr/>
    </dgm:pt>
    <dgm:pt modelId="{62B853FE-0022-46B2-8B0C-44B44859D940}" type="pres">
      <dgm:prSet presAssocID="{8BAF6D48-92CE-4EB3-BDFC-4863F92641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D5BAB19-A232-4B79-B890-5FD72577F42B}" type="presOf" srcId="{51562134-C91D-4B09-BA51-C77052AB68CC}" destId="{C1CDF519-1A8C-440C-A9D7-7AF961343D93}" srcOrd="0" destOrd="0" presId="urn:microsoft.com/office/officeart/2005/8/layout/chevron1"/>
    <dgm:cxn modelId="{715DB389-A3B7-4964-81A9-1ACC671209EB}" srcId="{51562134-C91D-4B09-BA51-C77052AB68CC}" destId="{8BAF6D48-92CE-4EB3-BDFC-4863F9264181}" srcOrd="2" destOrd="0" parTransId="{FF921AE6-44FC-401A-8EEA-364E9849745F}" sibTransId="{D23C9F20-37D5-4FF7-A81C-E71F47AD3121}"/>
    <dgm:cxn modelId="{6528FC9B-681E-4C84-9447-A7698CC86B66}" srcId="{51562134-C91D-4B09-BA51-C77052AB68CC}" destId="{D68445B9-E197-486C-A703-9DA70135194F}" srcOrd="0" destOrd="0" parTransId="{0A8D1484-563A-46E7-B4CC-F472AA8AAB94}" sibTransId="{EB3563C5-6714-45BB-9694-2225E279A2DD}"/>
    <dgm:cxn modelId="{429DBCB3-E922-4598-9ECA-3548DEA6D01F}" srcId="{51562134-C91D-4B09-BA51-C77052AB68CC}" destId="{5467DD4D-D9D1-4316-8B58-64E491D0D3EE}" srcOrd="1" destOrd="0" parTransId="{00289C13-C6A8-4492-A029-4C85AC78845A}" sibTransId="{31B52455-B6BE-484C-8C44-536EB1B79116}"/>
    <dgm:cxn modelId="{D984A1B8-B1BE-4FE8-A1B6-578F8E8E7DD0}" type="presOf" srcId="{5467DD4D-D9D1-4316-8B58-64E491D0D3EE}" destId="{C95E4666-8A26-4647-BB2F-E5F564660691}" srcOrd="0" destOrd="0" presId="urn:microsoft.com/office/officeart/2005/8/layout/chevron1"/>
    <dgm:cxn modelId="{7863B7BF-D968-442B-A2A5-4554AFC4777E}" type="presOf" srcId="{8BAF6D48-92CE-4EB3-BDFC-4863F9264181}" destId="{62B853FE-0022-46B2-8B0C-44B44859D940}" srcOrd="0" destOrd="0" presId="urn:microsoft.com/office/officeart/2005/8/layout/chevron1"/>
    <dgm:cxn modelId="{7B9306F4-ABA6-457F-BA22-34ACCEB22660}" type="presOf" srcId="{D68445B9-E197-486C-A703-9DA70135194F}" destId="{BC16DB80-7BD3-47D2-9FDD-D974CA223185}" srcOrd="0" destOrd="0" presId="urn:microsoft.com/office/officeart/2005/8/layout/chevron1"/>
    <dgm:cxn modelId="{BF1496A8-72B4-4EB6-82DA-6EE5A2E85AF6}" type="presParOf" srcId="{C1CDF519-1A8C-440C-A9D7-7AF961343D93}" destId="{BC16DB80-7BD3-47D2-9FDD-D974CA223185}" srcOrd="0" destOrd="0" presId="urn:microsoft.com/office/officeart/2005/8/layout/chevron1"/>
    <dgm:cxn modelId="{670C1F14-D3BF-4A3E-9C18-809893BB6E90}" type="presParOf" srcId="{C1CDF519-1A8C-440C-A9D7-7AF961343D93}" destId="{DCED71A1-31B6-4F71-BD93-95F46F34FFAF}" srcOrd="1" destOrd="0" presId="urn:microsoft.com/office/officeart/2005/8/layout/chevron1"/>
    <dgm:cxn modelId="{002A1730-F732-44B5-B33E-E15114AE6AB6}" type="presParOf" srcId="{C1CDF519-1A8C-440C-A9D7-7AF961343D93}" destId="{C95E4666-8A26-4647-BB2F-E5F564660691}" srcOrd="2" destOrd="0" presId="urn:microsoft.com/office/officeart/2005/8/layout/chevron1"/>
    <dgm:cxn modelId="{8F735660-3CA0-4501-BC56-629AEF7D0769}" type="presParOf" srcId="{C1CDF519-1A8C-440C-A9D7-7AF961343D93}" destId="{BCE56A31-E22A-434B-B90C-2D078EE8626B}" srcOrd="3" destOrd="0" presId="urn:microsoft.com/office/officeart/2005/8/layout/chevron1"/>
    <dgm:cxn modelId="{28DEE4D0-B8B9-48D7-A92D-077B4A311C46}" type="presParOf" srcId="{C1CDF519-1A8C-440C-A9D7-7AF961343D93}" destId="{62B853FE-0022-46B2-8B0C-44B44859D94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965A-04ED-467A-86BF-D2979A16F4A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FF52BCE-25E3-4CA4-BDEE-FACC666CFBFE}">
      <dgm:prSet phldrT="[Text]" custT="1"/>
      <dgm:spPr>
        <a:solidFill>
          <a:srgbClr val="0038A8"/>
        </a:solidFill>
      </dgm:spPr>
      <dgm:t>
        <a:bodyPr/>
        <a:lstStyle/>
        <a:p>
          <a:pPr>
            <a:lnSpc>
              <a:spcPct val="100000"/>
            </a:lnSpc>
          </a:pPr>
          <a:endParaRPr lang="en-US" sz="2400" b="1" i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6F2CA0-48D9-4DF6-BB3B-9F45A232F487}" type="parTrans" cxnId="{7C73A129-DBD1-4F3B-8137-C89A182B57C8}">
      <dgm:prSet/>
      <dgm:spPr/>
      <dgm:t>
        <a:bodyPr/>
        <a:lstStyle/>
        <a:p>
          <a:endParaRPr lang="en-US"/>
        </a:p>
      </dgm:t>
    </dgm:pt>
    <dgm:pt modelId="{1F9731CC-B7F6-41D5-872E-0453F7791709}" type="sibTrans" cxnId="{7C73A129-DBD1-4F3B-8137-C89A182B57C8}">
      <dgm:prSet/>
      <dgm:spPr/>
      <dgm:t>
        <a:bodyPr/>
        <a:lstStyle/>
        <a:p>
          <a:endParaRPr lang="en-US"/>
        </a:p>
      </dgm:t>
    </dgm:pt>
    <dgm:pt modelId="{B07359A6-BAC1-4A61-AD51-A5C343712147}">
      <dgm:prSet phldrT="[Text]" custT="1"/>
      <dgm:spPr>
        <a:solidFill>
          <a:srgbClr val="808080">
            <a:alpha val="92000"/>
          </a:srgbClr>
        </a:solidFill>
      </dgm:spPr>
      <dgm:t>
        <a:bodyPr/>
        <a:lstStyle/>
        <a:p>
          <a:pPr>
            <a:lnSpc>
              <a:spcPct val="100000"/>
            </a:lnSpc>
          </a:pPr>
          <a:endParaRPr lang="en-US" sz="2400" b="1" i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0CECD6-8DEE-4AA3-8020-6A3AC794766E}" type="parTrans" cxnId="{4605236A-8581-416C-89DB-0576EF18F012}">
      <dgm:prSet/>
      <dgm:spPr/>
      <dgm:t>
        <a:bodyPr/>
        <a:lstStyle/>
        <a:p>
          <a:endParaRPr lang="en-US"/>
        </a:p>
      </dgm:t>
    </dgm:pt>
    <dgm:pt modelId="{1642023B-3A9C-4D45-ABCB-9A7C6DA8A25D}" type="sibTrans" cxnId="{4605236A-8581-416C-89DB-0576EF18F012}">
      <dgm:prSet/>
      <dgm:spPr/>
      <dgm:t>
        <a:bodyPr/>
        <a:lstStyle/>
        <a:p>
          <a:endParaRPr lang="en-US"/>
        </a:p>
      </dgm:t>
    </dgm:pt>
    <dgm:pt modelId="{273D7080-5B3B-43DC-9A54-DB8B64192441}">
      <dgm:prSet phldrT="[Text]" custT="1"/>
      <dgm:spPr>
        <a:solidFill>
          <a:schemeClr val="accent2">
            <a:alpha val="92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endParaRPr lang="en-US" sz="2400" b="1" i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448ACE-CC38-4704-9110-4D00006839F0}" type="parTrans" cxnId="{AB45AAA2-E9CD-45C8-981B-C7050DB936A7}">
      <dgm:prSet/>
      <dgm:spPr/>
      <dgm:t>
        <a:bodyPr/>
        <a:lstStyle/>
        <a:p>
          <a:endParaRPr lang="en-US"/>
        </a:p>
      </dgm:t>
    </dgm:pt>
    <dgm:pt modelId="{0A1E2249-06A6-40DD-967F-4CC8772BF7CD}" type="sibTrans" cxnId="{AB45AAA2-E9CD-45C8-981B-C7050DB936A7}">
      <dgm:prSet/>
      <dgm:spPr/>
      <dgm:t>
        <a:bodyPr/>
        <a:lstStyle/>
        <a:p>
          <a:endParaRPr lang="en-US"/>
        </a:p>
      </dgm:t>
    </dgm:pt>
    <dgm:pt modelId="{E357890D-CCBE-40F0-AFE5-C6287C558ADA}" type="pres">
      <dgm:prSet presAssocID="{AFD1965A-04ED-467A-86BF-D2979A16F4A6}" presName="compositeShape" presStyleCnt="0">
        <dgm:presLayoutVars>
          <dgm:chMax val="7"/>
          <dgm:dir/>
          <dgm:resizeHandles val="exact"/>
        </dgm:presLayoutVars>
      </dgm:prSet>
      <dgm:spPr/>
    </dgm:pt>
    <dgm:pt modelId="{D61E6CC2-7977-46EE-8DD5-10A1A7C44FC9}" type="pres">
      <dgm:prSet presAssocID="{BFF52BCE-25E3-4CA4-BDEE-FACC666CFBFE}" presName="circ1" presStyleLbl="vennNode1" presStyleIdx="0" presStyleCnt="3"/>
      <dgm:spPr/>
    </dgm:pt>
    <dgm:pt modelId="{27B7E457-D31B-4591-8C07-70A2E29A9540}" type="pres">
      <dgm:prSet presAssocID="{BFF52BCE-25E3-4CA4-BDEE-FACC666CFB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649249C-E56A-4E71-B28C-E6F799D42A75}" type="pres">
      <dgm:prSet presAssocID="{B07359A6-BAC1-4A61-AD51-A5C343712147}" presName="circ2" presStyleLbl="vennNode1" presStyleIdx="1" presStyleCnt="3"/>
      <dgm:spPr/>
    </dgm:pt>
    <dgm:pt modelId="{0FA36681-5BAE-45AF-A1B4-C5D950F7D0C5}" type="pres">
      <dgm:prSet presAssocID="{B07359A6-BAC1-4A61-AD51-A5C3437121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28BCE3-ABEB-4375-96F4-2957E30CA7AF}" type="pres">
      <dgm:prSet presAssocID="{273D7080-5B3B-43DC-9A54-DB8B64192441}" presName="circ3" presStyleLbl="vennNode1" presStyleIdx="2" presStyleCnt="3"/>
      <dgm:spPr/>
    </dgm:pt>
    <dgm:pt modelId="{6CA7E3C7-063A-4B44-83FC-D27A3291B84D}" type="pres">
      <dgm:prSet presAssocID="{273D7080-5B3B-43DC-9A54-DB8B641924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F794220-F5EF-4CD8-9AD5-8780A3282B64}" type="presOf" srcId="{BFF52BCE-25E3-4CA4-BDEE-FACC666CFBFE}" destId="{D61E6CC2-7977-46EE-8DD5-10A1A7C44FC9}" srcOrd="0" destOrd="0" presId="urn:microsoft.com/office/officeart/2005/8/layout/venn1"/>
    <dgm:cxn modelId="{7C73A129-DBD1-4F3B-8137-C89A182B57C8}" srcId="{AFD1965A-04ED-467A-86BF-D2979A16F4A6}" destId="{BFF52BCE-25E3-4CA4-BDEE-FACC666CFBFE}" srcOrd="0" destOrd="0" parTransId="{8B6F2CA0-48D9-4DF6-BB3B-9F45A232F487}" sibTransId="{1F9731CC-B7F6-41D5-872E-0453F7791709}"/>
    <dgm:cxn modelId="{A300A067-3871-4378-B72C-25E029FEB942}" type="presOf" srcId="{273D7080-5B3B-43DC-9A54-DB8B64192441}" destId="{D828BCE3-ABEB-4375-96F4-2957E30CA7AF}" srcOrd="0" destOrd="0" presId="urn:microsoft.com/office/officeart/2005/8/layout/venn1"/>
    <dgm:cxn modelId="{4605236A-8581-416C-89DB-0576EF18F012}" srcId="{AFD1965A-04ED-467A-86BF-D2979A16F4A6}" destId="{B07359A6-BAC1-4A61-AD51-A5C343712147}" srcOrd="1" destOrd="0" parTransId="{B80CECD6-8DEE-4AA3-8020-6A3AC794766E}" sibTransId="{1642023B-3A9C-4D45-ABCB-9A7C6DA8A25D}"/>
    <dgm:cxn modelId="{D3355870-CFD5-4FB2-87EE-C248AFF4ABA0}" type="presOf" srcId="{273D7080-5B3B-43DC-9A54-DB8B64192441}" destId="{6CA7E3C7-063A-4B44-83FC-D27A3291B84D}" srcOrd="1" destOrd="0" presId="urn:microsoft.com/office/officeart/2005/8/layout/venn1"/>
    <dgm:cxn modelId="{AB45AAA2-E9CD-45C8-981B-C7050DB936A7}" srcId="{AFD1965A-04ED-467A-86BF-D2979A16F4A6}" destId="{273D7080-5B3B-43DC-9A54-DB8B64192441}" srcOrd="2" destOrd="0" parTransId="{A8448ACE-CC38-4704-9110-4D00006839F0}" sibTransId="{0A1E2249-06A6-40DD-967F-4CC8772BF7CD}"/>
    <dgm:cxn modelId="{6537D0A9-1DCA-40A7-88FA-CF218D83C6EE}" type="presOf" srcId="{BFF52BCE-25E3-4CA4-BDEE-FACC666CFBFE}" destId="{27B7E457-D31B-4591-8C07-70A2E29A9540}" srcOrd="1" destOrd="0" presId="urn:microsoft.com/office/officeart/2005/8/layout/venn1"/>
    <dgm:cxn modelId="{6307ECAC-26F2-4ED6-91B0-B548741203FD}" type="presOf" srcId="{B07359A6-BAC1-4A61-AD51-A5C343712147}" destId="{6649249C-E56A-4E71-B28C-E6F799D42A75}" srcOrd="0" destOrd="0" presId="urn:microsoft.com/office/officeart/2005/8/layout/venn1"/>
    <dgm:cxn modelId="{983F97B2-1E92-4B48-91B7-DC0BF45BAA29}" type="presOf" srcId="{AFD1965A-04ED-467A-86BF-D2979A16F4A6}" destId="{E357890D-CCBE-40F0-AFE5-C6287C558ADA}" srcOrd="0" destOrd="0" presId="urn:microsoft.com/office/officeart/2005/8/layout/venn1"/>
    <dgm:cxn modelId="{9467DBC3-F3FE-438E-A00A-E5FD85E738B9}" type="presOf" srcId="{B07359A6-BAC1-4A61-AD51-A5C343712147}" destId="{0FA36681-5BAE-45AF-A1B4-C5D950F7D0C5}" srcOrd="1" destOrd="0" presId="urn:microsoft.com/office/officeart/2005/8/layout/venn1"/>
    <dgm:cxn modelId="{A0A3319D-A1E3-4D10-839A-AFBE512C10E9}" type="presParOf" srcId="{E357890D-CCBE-40F0-AFE5-C6287C558ADA}" destId="{D61E6CC2-7977-46EE-8DD5-10A1A7C44FC9}" srcOrd="0" destOrd="0" presId="urn:microsoft.com/office/officeart/2005/8/layout/venn1"/>
    <dgm:cxn modelId="{974AFDFE-9004-4027-B8C7-9125C0C09DB6}" type="presParOf" srcId="{E357890D-CCBE-40F0-AFE5-C6287C558ADA}" destId="{27B7E457-D31B-4591-8C07-70A2E29A9540}" srcOrd="1" destOrd="0" presId="urn:microsoft.com/office/officeart/2005/8/layout/venn1"/>
    <dgm:cxn modelId="{C7CF75B1-5E57-486E-8FB5-56FBD4F60F00}" type="presParOf" srcId="{E357890D-CCBE-40F0-AFE5-C6287C558ADA}" destId="{6649249C-E56A-4E71-B28C-E6F799D42A75}" srcOrd="2" destOrd="0" presId="urn:microsoft.com/office/officeart/2005/8/layout/venn1"/>
    <dgm:cxn modelId="{28493EF6-4B64-47F2-8B65-FC28A893924D}" type="presParOf" srcId="{E357890D-CCBE-40F0-AFE5-C6287C558ADA}" destId="{0FA36681-5BAE-45AF-A1B4-C5D950F7D0C5}" srcOrd="3" destOrd="0" presId="urn:microsoft.com/office/officeart/2005/8/layout/venn1"/>
    <dgm:cxn modelId="{5F2703A4-D9C3-4616-8032-D7CD4C4C1623}" type="presParOf" srcId="{E357890D-CCBE-40F0-AFE5-C6287C558ADA}" destId="{D828BCE3-ABEB-4375-96F4-2957E30CA7AF}" srcOrd="4" destOrd="0" presId="urn:microsoft.com/office/officeart/2005/8/layout/venn1"/>
    <dgm:cxn modelId="{0B0D0296-E8EC-4107-BEBA-59E070513067}" type="presParOf" srcId="{E357890D-CCBE-40F0-AFE5-C6287C558ADA}" destId="{6CA7E3C7-063A-4B44-83FC-D27A3291B8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6DB80-7BD3-47D2-9FDD-D974CA223185}">
      <dsp:nvSpPr>
        <dsp:cNvPr id="0" name=""/>
        <dsp:cNvSpPr/>
      </dsp:nvSpPr>
      <dsp:spPr>
        <a:xfrm>
          <a:off x="2327" y="690199"/>
          <a:ext cx="2835510" cy="1134204"/>
        </a:xfrm>
        <a:prstGeom prst="chevron">
          <a:avLst/>
        </a:prstGeom>
        <a:solidFill>
          <a:srgbClr val="0038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569429" y="690199"/>
        <a:ext cx="1701306" cy="1134204"/>
      </dsp:txXfrm>
    </dsp:sp>
    <dsp:sp modelId="{C95E4666-8A26-4647-BB2F-E5F564660691}">
      <dsp:nvSpPr>
        <dsp:cNvPr id="0" name=""/>
        <dsp:cNvSpPr/>
      </dsp:nvSpPr>
      <dsp:spPr>
        <a:xfrm>
          <a:off x="2554287" y="690199"/>
          <a:ext cx="2835510" cy="1134204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3121389" y="690199"/>
        <a:ext cx="1701306" cy="1134204"/>
      </dsp:txXfrm>
    </dsp:sp>
    <dsp:sp modelId="{62B853FE-0022-46B2-8B0C-44B44859D940}">
      <dsp:nvSpPr>
        <dsp:cNvPr id="0" name=""/>
        <dsp:cNvSpPr/>
      </dsp:nvSpPr>
      <dsp:spPr>
        <a:xfrm>
          <a:off x="5106246" y="690199"/>
          <a:ext cx="2835510" cy="1134204"/>
        </a:xfrm>
        <a:prstGeom prst="chevron">
          <a:avLst/>
        </a:prstGeom>
        <a:solidFill>
          <a:srgbClr val="8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64008" rIns="64008" bIns="64008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5673348" y="690199"/>
        <a:ext cx="1701306" cy="1134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E6CC2-7977-46EE-8DD5-10A1A7C44FC9}">
      <dsp:nvSpPr>
        <dsp:cNvPr id="0" name=""/>
        <dsp:cNvSpPr/>
      </dsp:nvSpPr>
      <dsp:spPr>
        <a:xfrm>
          <a:off x="1216415" y="27622"/>
          <a:ext cx="1325880" cy="1325880"/>
        </a:xfrm>
        <a:prstGeom prst="ellipse">
          <a:avLst/>
        </a:prstGeom>
        <a:solidFill>
          <a:srgbClr val="0038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393199" y="259651"/>
        <a:ext cx="972312" cy="596646"/>
      </dsp:txXfrm>
    </dsp:sp>
    <dsp:sp modelId="{6649249C-E56A-4E71-B28C-E6F799D42A75}">
      <dsp:nvSpPr>
        <dsp:cNvPr id="0" name=""/>
        <dsp:cNvSpPr/>
      </dsp:nvSpPr>
      <dsp:spPr>
        <a:xfrm>
          <a:off x="1694837" y="856297"/>
          <a:ext cx="1325880" cy="1325880"/>
        </a:xfrm>
        <a:prstGeom prst="ellipse">
          <a:avLst/>
        </a:prstGeom>
        <a:solidFill>
          <a:srgbClr val="808080">
            <a:alpha val="9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00335" y="1198816"/>
        <a:ext cx="795528" cy="729234"/>
      </dsp:txXfrm>
    </dsp:sp>
    <dsp:sp modelId="{D828BCE3-ABEB-4375-96F4-2957E30CA7AF}">
      <dsp:nvSpPr>
        <dsp:cNvPr id="0" name=""/>
        <dsp:cNvSpPr/>
      </dsp:nvSpPr>
      <dsp:spPr>
        <a:xfrm>
          <a:off x="737993" y="856297"/>
          <a:ext cx="1325880" cy="1325880"/>
        </a:xfrm>
        <a:prstGeom prst="ellipse">
          <a:avLst/>
        </a:prstGeom>
        <a:solidFill>
          <a:schemeClr val="accent2">
            <a:alpha val="9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i="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2847" y="1198816"/>
        <a:ext cx="795528" cy="72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3B4A74-8DF6-46B4-A573-40839D3123C0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DDA575-0BDE-42CA-9F45-94C10F28E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0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772AB-2BBB-485F-B3F1-99D1710FBD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9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5552" y="2511424"/>
            <a:ext cx="7046976" cy="1947672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47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0" y="4924425"/>
            <a:ext cx="7010400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41751"/>
            <a:ext cx="2336800" cy="57745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094480" y="4648200"/>
            <a:ext cx="73152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0D843C4-37F7-1645-A2C5-93557E9F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09" y="1981200"/>
            <a:ext cx="3086491" cy="1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003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00" y="876300"/>
            <a:ext cx="7821168" cy="5105400"/>
          </a:xfrm>
        </p:spPr>
        <p:txBody>
          <a:bodyPr lIns="36576" tIns="18288" rIns="36576" bIns="18288"/>
          <a:lstStyle>
            <a:lvl1pPr marL="228600" indent="-228600"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 marL="685800" indent="-228600"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9364" y="236220"/>
            <a:ext cx="2552368" cy="1706880"/>
          </a:xfr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8623" y="2133602"/>
            <a:ext cx="2550844" cy="40767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additional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7605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0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2" y="-1905000"/>
            <a:ext cx="10663959" cy="59372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83206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570759" y="1295400"/>
            <a:ext cx="5181600" cy="4800600"/>
          </a:xfrm>
          <a:pattFill prst="pct10">
            <a:fgClr>
              <a:srgbClr val="0033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254240" y="1828800"/>
            <a:ext cx="4511040" cy="4267200"/>
          </a:xfrm>
        </p:spPr>
        <p:txBody>
          <a:bodyPr lIns="36576" tIns="18288" rIns="36576" bIns="18288">
            <a:normAutofit/>
          </a:bodyPr>
          <a:lstStyle>
            <a:lvl1pPr marL="228600" indent="-228600" algn="l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000"/>
            </a:lvl1pPr>
            <a:lvl2pPr marL="571500" indent="-228600">
              <a:spcBef>
                <a:spcPts val="0"/>
              </a:spcBef>
              <a:spcAft>
                <a:spcPts val="900"/>
              </a:spcAft>
              <a:defRPr sz="1800"/>
            </a:lvl2pPr>
            <a:lvl3pPr marL="800100" indent="-228600">
              <a:spcBef>
                <a:spcPts val="0"/>
              </a:spcBef>
              <a:spcAft>
                <a:spcPts val="900"/>
              </a:spcAft>
              <a:defRPr sz="1600"/>
            </a:lvl3pPr>
            <a:lvl4pPr marL="1143000" indent="-228600">
              <a:spcBef>
                <a:spcPts val="0"/>
              </a:spcBef>
              <a:spcAft>
                <a:spcPts val="900"/>
              </a:spcAft>
              <a:defRPr/>
            </a:lvl4pPr>
            <a:lvl5pPr marL="1485900" indent="-228600"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239000" y="767108"/>
            <a:ext cx="4511040" cy="923925"/>
          </a:xfrm>
        </p:spPr>
        <p:txBody>
          <a:bodyPr lIns="36576" tIns="18288" rIns="36576" bIns="18288" anchor="b">
            <a:noAutofit/>
          </a:bodyPr>
          <a:lstStyle>
            <a:lvl1pPr algn="l">
              <a:defRPr sz="3000">
                <a:solidFill>
                  <a:srgbClr val="0038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118009" cy="2139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9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83206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511059" y="1355598"/>
            <a:ext cx="5181600" cy="4816602"/>
          </a:xfrm>
          <a:pattFill prst="pct10">
            <a:fgClr>
              <a:srgbClr val="0033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1645920" y="1905000"/>
            <a:ext cx="4511040" cy="4267200"/>
          </a:xfrm>
        </p:spPr>
        <p:txBody>
          <a:bodyPr lIns="36576" tIns="18288" rIns="36576" bIns="18288">
            <a:normAutofit/>
          </a:bodyPr>
          <a:lstStyle>
            <a:lvl1pPr marL="285750" indent="-285750" algn="l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2000"/>
            </a:lvl1pPr>
            <a:lvl2pPr marL="571500" indent="-228600">
              <a:spcBef>
                <a:spcPts val="0"/>
              </a:spcBef>
              <a:spcAft>
                <a:spcPts val="900"/>
              </a:spcAft>
              <a:defRPr sz="1800"/>
            </a:lvl2pPr>
            <a:lvl3pPr marL="800100" indent="-228600">
              <a:spcBef>
                <a:spcPts val="0"/>
              </a:spcBef>
              <a:spcAft>
                <a:spcPts val="900"/>
              </a:spcAft>
              <a:defRPr sz="1600"/>
            </a:lvl3pPr>
            <a:lvl4pPr marL="1143000" indent="-228600">
              <a:spcBef>
                <a:spcPts val="0"/>
              </a:spcBef>
              <a:spcAft>
                <a:spcPts val="900"/>
              </a:spcAft>
              <a:defRPr/>
            </a:lvl4pPr>
            <a:lvl5pPr marL="1485900" indent="-228600">
              <a:spcBef>
                <a:spcPts val="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5600" y="750384"/>
            <a:ext cx="4511040" cy="988314"/>
          </a:xfrm>
        </p:spPr>
        <p:txBody>
          <a:bodyPr lIns="36576" tIns="18288" rIns="36576" bIns="18288" anchor="b">
            <a:noAutofit/>
          </a:bodyPr>
          <a:lstStyle>
            <a:lvl1pPr algn="l">
              <a:defRPr sz="3000">
                <a:solidFill>
                  <a:srgbClr val="0038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118009" cy="2139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2" y="-1822443"/>
            <a:ext cx="10663959" cy="59372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90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0576" y="1738655"/>
            <a:ext cx="4389120" cy="4297680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900"/>
              </a:spcAft>
              <a:defRPr sz="2400"/>
            </a:lvl1pPr>
            <a:lvl2pPr>
              <a:spcBef>
                <a:spcPts val="0"/>
              </a:spcBef>
              <a:spcAft>
                <a:spcPts val="900"/>
              </a:spcAft>
              <a:defRPr sz="2100"/>
            </a:lvl2pPr>
            <a:lvl3pPr>
              <a:spcBef>
                <a:spcPts val="0"/>
              </a:spcBef>
              <a:spcAft>
                <a:spcPts val="900"/>
              </a:spcAft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defRPr sz="1500"/>
            </a:lvl4pPr>
            <a:lvl5pPr>
              <a:spcBef>
                <a:spcPts val="0"/>
              </a:spcBef>
              <a:spcAft>
                <a:spcPts val="900"/>
              </a:spcAft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738655"/>
            <a:ext cx="4389120" cy="4297680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900"/>
              </a:spcAft>
              <a:defRPr sz="2400"/>
            </a:lvl1pPr>
            <a:lvl2pPr>
              <a:spcBef>
                <a:spcPts val="0"/>
              </a:spcBef>
              <a:spcAft>
                <a:spcPts val="900"/>
              </a:spcAft>
              <a:defRPr sz="2100"/>
            </a:lvl2pPr>
            <a:lvl3pPr>
              <a:spcBef>
                <a:spcPts val="0"/>
              </a:spcBef>
              <a:spcAft>
                <a:spcPts val="900"/>
              </a:spcAft>
              <a:defRPr sz="1800"/>
            </a:lvl3pPr>
            <a:lvl4pPr>
              <a:spcBef>
                <a:spcPts val="0"/>
              </a:spcBef>
              <a:spcAft>
                <a:spcPts val="900"/>
              </a:spcAft>
              <a:defRPr sz="1500"/>
            </a:lvl4pPr>
            <a:lvl5pPr>
              <a:spcBef>
                <a:spcPts val="0"/>
              </a:spcBef>
              <a:spcAft>
                <a:spcPts val="900"/>
              </a:spcAft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118009" cy="213969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8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00200" y="1492301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97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2021 Husch Blackwell LLP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7500" y="1499616"/>
            <a:ext cx="73152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1560576" y="1733550"/>
            <a:ext cx="4389120" cy="4297680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90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900"/>
              </a:spcAft>
              <a:defRPr sz="21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9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900"/>
              </a:spcAft>
              <a:defRPr sz="13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733550"/>
            <a:ext cx="4389120" cy="4297680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90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900"/>
              </a:spcAft>
              <a:defRPr sz="21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9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900"/>
              </a:spcAft>
              <a:defRPr sz="15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900"/>
              </a:spcAft>
              <a:defRPr sz="13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7600" cy="2138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508702"/>
            <a:ext cx="2193156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1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52403"/>
            <a:ext cx="1044579" cy="2581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0846" y="6508702"/>
            <a:ext cx="2193156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118009" cy="2139696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1548384" y="3562350"/>
            <a:ext cx="3352800" cy="2362200"/>
          </a:xfrm>
        </p:spPr>
        <p:txBody>
          <a:bodyPr lIns="36576" tIns="18288" rIns="36576" bIns="18288">
            <a:normAutofit/>
          </a:bodyPr>
          <a:lstStyle>
            <a:lvl1pPr marL="228600" indent="-228600">
              <a:spcBef>
                <a:spcPts val="0"/>
              </a:spcBef>
              <a:spcAft>
                <a:spcPts val="900"/>
              </a:spcAft>
              <a:defRPr sz="2000">
                <a:solidFill>
                  <a:schemeClr val="tx1"/>
                </a:solidFill>
              </a:defRPr>
            </a:lvl1pPr>
            <a:lvl2pPr marL="571500" indent="-228600">
              <a:spcBef>
                <a:spcPts val="0"/>
              </a:spcBef>
              <a:spcAft>
                <a:spcPts val="900"/>
              </a:spcAft>
              <a:defRPr sz="18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48384" y="1831695"/>
            <a:ext cx="33528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5486400" y="3562350"/>
            <a:ext cx="3352800" cy="2362200"/>
          </a:xfrm>
        </p:spPr>
        <p:txBody>
          <a:bodyPr lIns="36576" tIns="18288" rIns="36576" bIns="18288">
            <a:normAutofit/>
          </a:bodyPr>
          <a:lstStyle>
            <a:lvl1pPr marL="228600" indent="-228600">
              <a:spcBef>
                <a:spcPts val="0"/>
              </a:spcBef>
              <a:spcAft>
                <a:spcPts val="900"/>
              </a:spcAft>
              <a:defRPr sz="2000">
                <a:solidFill>
                  <a:schemeClr val="tx1"/>
                </a:solidFill>
              </a:defRPr>
            </a:lvl1pPr>
            <a:lvl2pPr marL="571500" indent="-228600">
              <a:spcBef>
                <a:spcPts val="0"/>
              </a:spcBef>
              <a:spcAft>
                <a:spcPts val="900"/>
              </a:spcAft>
              <a:defRPr sz="1800">
                <a:solidFill>
                  <a:schemeClr val="tx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900"/>
              </a:spcAft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86400" y="1831695"/>
            <a:ext cx="33528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9107424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8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574800" y="1499616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0D3572-5C8A-4D46-8A68-BBABCB5F3B5B}"/>
              </a:ext>
            </a:extLst>
          </p:cNvPr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</p:spTree>
    <p:extLst>
      <p:ext uri="{BB962C8B-B14F-4D97-AF65-F5344CB8AC3E}">
        <p14:creationId xmlns:p14="http://schemas.microsoft.com/office/powerpoint/2010/main" val="3486278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lumn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2021 Husch Blackwell LLP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524000" y="133350"/>
            <a:ext cx="9107424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74800" y="1499616"/>
            <a:ext cx="73152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7600" cy="2138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508702"/>
            <a:ext cx="2193156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1548384" y="3581400"/>
            <a:ext cx="3352800" cy="2362200"/>
          </a:xfrm>
        </p:spPr>
        <p:txBody>
          <a:bodyPr lIns="36576" tIns="18288" rIns="36576" bIns="18288">
            <a:normAutofit/>
          </a:bodyPr>
          <a:lstStyle>
            <a:lvl1pPr marL="228600" indent="-228600">
              <a:spcBef>
                <a:spcPts val="0"/>
              </a:spcBef>
              <a:spcAft>
                <a:spcPts val="900"/>
              </a:spcAft>
              <a:defRPr sz="2000">
                <a:solidFill>
                  <a:schemeClr val="bg1"/>
                </a:solidFill>
              </a:defRPr>
            </a:lvl1pPr>
            <a:lvl2pPr marL="571500" indent="-228600">
              <a:spcBef>
                <a:spcPts val="0"/>
              </a:spcBef>
              <a:spcAft>
                <a:spcPts val="900"/>
              </a:spcAft>
              <a:defRPr sz="1800">
                <a:solidFill>
                  <a:schemeClr val="bg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900"/>
              </a:spcAft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48384" y="1833905"/>
            <a:ext cx="33528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14"/>
          </p:nvPr>
        </p:nvSpPr>
        <p:spPr>
          <a:xfrm>
            <a:off x="5486400" y="3581400"/>
            <a:ext cx="3352800" cy="2362200"/>
          </a:xfrm>
        </p:spPr>
        <p:txBody>
          <a:bodyPr lIns="36576" tIns="18288" rIns="36576" bIns="18288">
            <a:normAutofit/>
          </a:bodyPr>
          <a:lstStyle>
            <a:lvl1pPr marL="228600" indent="-228600">
              <a:spcBef>
                <a:spcPts val="0"/>
              </a:spcBef>
              <a:spcAft>
                <a:spcPts val="900"/>
              </a:spcAft>
              <a:defRPr sz="2000">
                <a:solidFill>
                  <a:schemeClr val="bg1"/>
                </a:solidFill>
              </a:defRPr>
            </a:lvl1pPr>
            <a:lvl2pPr marL="571500" indent="-228600">
              <a:spcBef>
                <a:spcPts val="0"/>
              </a:spcBef>
              <a:spcAft>
                <a:spcPts val="900"/>
              </a:spcAft>
              <a:defRPr sz="1800">
                <a:solidFill>
                  <a:schemeClr val="bg1"/>
                </a:solidFill>
              </a:defRPr>
            </a:lvl2pPr>
            <a:lvl3pPr marL="800100" indent="-228600">
              <a:spcBef>
                <a:spcPts val="0"/>
              </a:spcBef>
              <a:spcAft>
                <a:spcPts val="900"/>
              </a:spcAft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486400" y="1833905"/>
            <a:ext cx="3352800" cy="1600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69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9364" y="236220"/>
            <a:ext cx="2552368" cy="1706880"/>
          </a:xfrm>
        </p:spPr>
        <p:txBody>
          <a:bodyPr anchor="b">
            <a:norm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8623" y="2133602"/>
            <a:ext cx="2550844" cy="40767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add additional text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7605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sp>
        <p:nvSpPr>
          <p:cNvPr id="14" name="Chevron 4"/>
          <p:cNvSpPr/>
          <p:nvPr/>
        </p:nvSpPr>
        <p:spPr>
          <a:xfrm>
            <a:off x="5245348" y="3003677"/>
            <a:ext cx="1701307" cy="8506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2024" tIns="64008" rIns="64008" bIns="64008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kern="12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795399074"/>
              </p:ext>
            </p:extLst>
          </p:nvPr>
        </p:nvGraphicFramePr>
        <p:xfrm>
          <a:off x="3861092" y="685804"/>
          <a:ext cx="7944085" cy="251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197" y="1731011"/>
            <a:ext cx="1599992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7124565" y="1731011"/>
            <a:ext cx="1599992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714937" y="1731011"/>
            <a:ext cx="1599992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64830202"/>
              </p:ext>
            </p:extLst>
          </p:nvPr>
        </p:nvGraphicFramePr>
        <p:xfrm>
          <a:off x="5829341" y="3924300"/>
          <a:ext cx="3758711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7162667" y="4305300"/>
            <a:ext cx="1104756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626797" y="5257800"/>
            <a:ext cx="914281" cy="381000"/>
          </a:xfrm>
        </p:spPr>
        <p:txBody>
          <a:bodyPr anchor="ctr">
            <a:normAutofit/>
          </a:bodyPr>
          <a:lstStyle>
            <a:lvl1pPr marL="0" indent="0" algn="l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896632" y="5257800"/>
            <a:ext cx="876185" cy="381000"/>
          </a:xfrm>
        </p:spPr>
        <p:txBody>
          <a:bodyPr anchor="ctr">
            <a:normAutofit/>
          </a:bodyPr>
          <a:lstStyle>
            <a:lvl1pPr marL="0" indent="0"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4CE4F40-5F79-E049-A053-D8AA3033B1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59205" y="685800"/>
            <a:ext cx="7504721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038A8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CE4F40-5F79-E049-A053-D8AA3033B106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3759205" y="3352800"/>
            <a:ext cx="7504721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0038A8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4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83206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157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342066"/>
            <a:ext cx="3962400" cy="365125"/>
          </a:xfrm>
        </p:spPr>
        <p:txBody>
          <a:bodyPr/>
          <a:lstStyle>
            <a:lvl1pPr algn="r">
              <a:defRPr/>
            </a:lvl1pPr>
          </a:lstStyle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42066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00" y="6342066"/>
            <a:ext cx="3149600" cy="365125"/>
          </a:xfrm>
        </p:spPr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80003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28" y="3039899"/>
            <a:ext cx="3710947" cy="7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8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576" y="1733548"/>
            <a:ext cx="9107424" cy="4495802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7600" cy="21389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</a:t>
            </a:r>
            <a:r>
              <a:rPr lang="en-US" sz="800" baseline="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Husch Blackwell LLP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605280" y="1495425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86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2021 Husch Blackwell LLP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60576" y="1731338"/>
            <a:ext cx="9107424" cy="4495802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30680" y="1499616"/>
            <a:ext cx="73152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7600" cy="21389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508702"/>
            <a:ext cx="2193156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4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" y="6236208"/>
            <a:ext cx="12191999" cy="621792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© 2021 Husch Blackwell LLP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508702"/>
            <a:ext cx="2193156" cy="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142875"/>
            <a:ext cx="10972800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8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78180" y="1499616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40329" y="1734050"/>
            <a:ext cx="10972800" cy="4400552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4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83206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142875"/>
            <a:ext cx="10972800" cy="1143000"/>
          </a:xfrm>
        </p:spPr>
        <p:txBody>
          <a:bodyPr lIns="36576" tIns="18288" rIns="36576" bIns="18288" anchor="b"/>
          <a:lstStyle>
            <a:lvl1pPr algn="l">
              <a:defRPr>
                <a:solidFill>
                  <a:srgbClr val="0038A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78180" y="1499616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D96CF8E-9B37-4DEB-9C52-516EE3CD1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29" y="1734050"/>
            <a:ext cx="10972800" cy="4400552"/>
          </a:xfrm>
        </p:spPr>
        <p:txBody>
          <a:bodyPr lIns="36576" tIns="18288" rIns="36576" bIns="18288"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61" y="2511424"/>
            <a:ext cx="7046976" cy="1947672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4700" b="1">
                <a:solidFill>
                  <a:srgbClr val="0038A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0" y="4910480"/>
            <a:ext cx="7010400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rgbClr val="0038A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41751"/>
            <a:ext cx="2336800" cy="57745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086352" y="4641570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0D843C4-37F7-1645-A2C5-93557E9F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61" y="1916778"/>
            <a:ext cx="3086491" cy="1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r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727200" y="685800"/>
            <a:ext cx="9956800" cy="4038600"/>
          </a:xfrm>
          <a:pattFill prst="pct10">
            <a:fgClr>
              <a:srgbClr val="0033A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118009" cy="2139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43" y="-2514600"/>
            <a:ext cx="10663959" cy="5937243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727201" y="4876800"/>
            <a:ext cx="9956799" cy="609600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3300" b="1">
                <a:solidFill>
                  <a:srgbClr val="0038A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5648" y="5962650"/>
            <a:ext cx="9956797" cy="533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rgbClr val="0038A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808480" y="5701293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446" y="6477000"/>
            <a:ext cx="2193156" cy="16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54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0"/>
            <a:ext cx="12191999" cy="68580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759712" y="2057400"/>
            <a:ext cx="8672576" cy="1597152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47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0032" y="4090645"/>
            <a:ext cx="8668512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97812" y="3829050"/>
            <a:ext cx="731520" cy="0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</p:spTree>
    <p:extLst>
      <p:ext uri="{BB962C8B-B14F-4D97-AF65-F5344CB8AC3E}">
        <p14:creationId xmlns:p14="http://schemas.microsoft.com/office/powerpoint/2010/main" val="740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810512" y="3834155"/>
            <a:ext cx="731520" cy="0"/>
          </a:xfrm>
          <a:prstGeom prst="line">
            <a:avLst/>
          </a:prstGeom>
          <a:ln w="88900">
            <a:solidFill>
              <a:srgbClr val="003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80007" y="6700278"/>
            <a:ext cx="2031999" cy="157725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85000"/>
                  </a:schemeClr>
                </a:solidFill>
              </a:rPr>
              <a:t>© 2021 Husch Blackwell LLP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759712" y="2057400"/>
            <a:ext cx="8672576" cy="1597152"/>
          </a:xfrm>
        </p:spPr>
        <p:txBody>
          <a:bodyPr lIns="36576" tIns="18288" rIns="36576" bIns="18288" anchor="b">
            <a:normAutofit/>
          </a:bodyPr>
          <a:lstStyle>
            <a:lvl1pPr algn="l">
              <a:defRPr sz="4700" b="1">
                <a:solidFill>
                  <a:srgbClr val="0038A8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0032" y="4095750"/>
            <a:ext cx="8668512" cy="914400"/>
          </a:xfrm>
        </p:spPr>
        <p:txBody>
          <a:bodyPr lIns="36576" tIns="18288" rIns="36576" bIns="18288">
            <a:normAutofit/>
          </a:bodyPr>
          <a:lstStyle>
            <a:lvl1pPr marL="0" indent="0" algn="l">
              <a:buNone/>
              <a:defRPr sz="17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4048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16800" y="635952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0893230-41DC-4DBA-BFC9-60DA1D60F00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4047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BA6AAF0-490E-4219-8C11-2BB9C4F3E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3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donna.pryor@huschblackwel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donna.pryor@huschblackwell.com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5F09C8-9DF2-417B-8B01-FEC5616A3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799" y="2461845"/>
            <a:ext cx="6726115" cy="1552401"/>
          </a:xfrm>
        </p:spPr>
        <p:txBody>
          <a:bodyPr>
            <a:normAutofit/>
          </a:bodyPr>
          <a:lstStyle/>
          <a:p>
            <a:r>
              <a:rPr lang="en-US" sz="2000" b="0" dirty="0"/>
              <a:t>How to REALLY Conference an MSHA Citation </a:t>
            </a:r>
            <a:br>
              <a:rPr lang="en-US" sz="2000" b="0" dirty="0"/>
            </a:br>
            <a:br>
              <a:rPr lang="en-US" sz="2000" b="0" dirty="0"/>
            </a:br>
            <a:r>
              <a:rPr lang="en-US" sz="1900" b="0" dirty="0"/>
              <a:t>A Presentation for Mine Safety and Health Conference 2022, We-Ko-Pa Resort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918A43D-85F6-469D-BEFA-2E44408C8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5181601"/>
            <a:ext cx="3733800" cy="1098549"/>
          </a:xfrm>
        </p:spPr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en-US" sz="1600" dirty="0"/>
              <a:t>Donna V. Pryor</a:t>
            </a:r>
          </a:p>
          <a:p>
            <a:pPr algn="r">
              <a:spcAft>
                <a:spcPts val="0"/>
              </a:spcAft>
            </a:pPr>
            <a:r>
              <a:rPr lang="en-US" sz="1600" dirty="0"/>
              <a:t>Partner</a:t>
            </a:r>
          </a:p>
          <a:p>
            <a:pPr algn="r">
              <a:spcAft>
                <a:spcPts val="0"/>
              </a:spcAft>
            </a:pPr>
            <a:r>
              <a:rPr lang="en-US" sz="1600" dirty="0"/>
              <a:t>Email: </a:t>
            </a: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donna.pryor@huschblackwell.com</a:t>
            </a:r>
            <a:endParaRPr lang="en-US" sz="1600" dirty="0"/>
          </a:p>
          <a:p>
            <a:pPr algn="r">
              <a:spcAft>
                <a:spcPts val="0"/>
              </a:spcAft>
            </a:pPr>
            <a:r>
              <a:rPr lang="en-US" sz="1600" dirty="0"/>
              <a:t>Phone: 303.749.7272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33D9E-429C-46D1-801F-5DE55FFAD3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24000" y="6356351"/>
            <a:ext cx="2133600" cy="365125"/>
          </a:xfrm>
        </p:spPr>
        <p:txBody>
          <a:bodyPr/>
          <a:lstStyle/>
          <a:p>
            <a:pPr>
              <a:defRPr/>
            </a:pPr>
            <a:fld id="{122763EE-E7C7-4F2A-8342-B95076D4926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F70E5C-D1A7-483E-971A-1204795C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80" y="4014247"/>
            <a:ext cx="1685650" cy="22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6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F088-EB86-4801-845C-1F7F677A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meaning of Significant and Substantial or S&amp;S?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43CB-D97B-4365-AB65-8807DE071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underlying violation of a mandatory standard;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existence of a discrete safety hazard contributed to by the violation;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A 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reasonable likelihood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that the hazard contributed to 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will result in an injury</a:t>
            </a:r>
            <a:r>
              <a:rPr lang="en-US" b="0" i="0" dirty="0">
                <a:solidFill>
                  <a:srgbClr val="000000"/>
                </a:solidFill>
                <a:effectLst/>
              </a:rPr>
              <a:t>; and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</a:rPr>
              <a:t>A 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reasonable likelihood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that the </a:t>
            </a:r>
            <a:r>
              <a:rPr lang="en-US" b="0" i="0" u="sng" dirty="0">
                <a:solidFill>
                  <a:srgbClr val="000000"/>
                </a:solidFill>
                <a:effectLst/>
              </a:rPr>
              <a:t>injury in question will be of a reasonably serious nature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91E5-F788-462B-923B-CDDDE6250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&amp; Substantial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88577-F01F-409A-865D-F6BA79F21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endParaRPr lang="en-US" altLang="en-US" dirty="0">
              <a:cs typeface="Arial" charset="0"/>
            </a:endParaRPr>
          </a:p>
          <a:p>
            <a:pPr marL="0" indent="0" algn="ctr">
              <a:spcAft>
                <a:spcPts val="0"/>
              </a:spcAft>
              <a:buNone/>
            </a:pPr>
            <a:endParaRPr lang="en-US" altLang="en-US" dirty="0">
              <a:cs typeface="Arial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altLang="en-US" dirty="0">
                <a:cs typeface="Arial" charset="0"/>
              </a:rPr>
              <a:t>“Could” and “Might” </a:t>
            </a:r>
            <a:r>
              <a:rPr lang="en-US" altLang="en-US" b="1" i="1" dirty="0">
                <a:cs typeface="Arial" charset="0"/>
              </a:rPr>
              <a:t>do not</a:t>
            </a:r>
            <a:r>
              <a:rPr lang="en-US" altLang="en-US" dirty="0">
                <a:cs typeface="Arial" charset="0"/>
              </a:rPr>
              <a:t> mean “reasonably likely.”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6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40035-068E-46E2-9CF3-B6A6E2F8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Analyzing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F3130-D37B-4F43-B879-A21FE9A5E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How often are miners exposed to the condition?</a:t>
            </a:r>
          </a:p>
          <a:p>
            <a:pPr>
              <a:lnSpc>
                <a:spcPct val="80000"/>
              </a:lnSpc>
            </a:pPr>
            <a:r>
              <a:rPr lang="en-US" dirty="0"/>
              <a:t>How many miners are exposed to the condition?</a:t>
            </a:r>
          </a:p>
          <a:p>
            <a:pPr>
              <a:lnSpc>
                <a:spcPct val="80000"/>
              </a:lnSpc>
            </a:pPr>
            <a:r>
              <a:rPr lang="en-US" dirty="0"/>
              <a:t>How close do miners come to the condition?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their purpose for being there?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is the length of their exposure?</a:t>
            </a:r>
          </a:p>
          <a:p>
            <a:pPr>
              <a:lnSpc>
                <a:spcPct val="80000"/>
              </a:lnSpc>
            </a:pPr>
            <a:r>
              <a:rPr lang="en-US" dirty="0"/>
              <a:t>How long has the condition existed?</a:t>
            </a:r>
          </a:p>
          <a:p>
            <a:pPr>
              <a:lnSpc>
                <a:spcPct val="80000"/>
              </a:lnSpc>
            </a:pPr>
            <a:r>
              <a:rPr lang="en-US" dirty="0"/>
              <a:t>What is the most likely type of accident that would occur?</a:t>
            </a:r>
          </a:p>
          <a:p>
            <a:pPr>
              <a:lnSpc>
                <a:spcPct val="80000"/>
              </a:lnSpc>
            </a:pPr>
            <a:r>
              <a:rPr lang="en-US" dirty="0"/>
              <a:t>What type of injury is likely to occur?</a:t>
            </a:r>
          </a:p>
          <a:p>
            <a:pPr>
              <a:lnSpc>
                <a:spcPct val="80000"/>
              </a:lnSpc>
            </a:pPr>
            <a:r>
              <a:rPr lang="en-US" dirty="0"/>
              <a:t>If the condition has existed for a long time, if there any history of accidents in connection with the condition?</a:t>
            </a:r>
          </a:p>
          <a:p>
            <a:pPr>
              <a:lnSpc>
                <a:spcPct val="80000"/>
              </a:lnSpc>
            </a:pPr>
            <a:r>
              <a:rPr lang="en-US" dirty="0"/>
              <a:t>What has been done to reduce the likelihood of injury?</a:t>
            </a:r>
          </a:p>
          <a:p>
            <a:pPr>
              <a:lnSpc>
                <a:spcPct val="80000"/>
              </a:lnSpc>
            </a:pPr>
            <a:r>
              <a:rPr lang="en-US" dirty="0"/>
              <a:t>Are there any MSHA statistics pertaining to the condition?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45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EADC-C739-4AB2-82BF-311213C7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Negligence  </a:t>
            </a:r>
            <a:r>
              <a:rPr lang="en-US" sz="2400" b="0" dirty="0"/>
              <a:t>(30 CFR 100.3)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5DEAD-6CD8-4525-9AC6-DCD1C976C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u="sng" kern="0" dirty="0"/>
              <a:t>No negligence</a:t>
            </a:r>
            <a:r>
              <a:rPr lang="en-US" kern="0" dirty="0"/>
              <a:t>:  The operator exercised diligence and could not have known of the violative condition or practice.</a:t>
            </a:r>
          </a:p>
          <a:p>
            <a:pPr>
              <a:spcAft>
                <a:spcPts val="600"/>
              </a:spcAft>
            </a:pPr>
            <a:r>
              <a:rPr lang="en-US" u="sng" kern="0" dirty="0"/>
              <a:t>Low negligence</a:t>
            </a:r>
            <a:r>
              <a:rPr lang="en-US" kern="0" dirty="0"/>
              <a:t>:  The operator knew or should have known of the violative condition or practice, but there are considerable mitigating circumstances.</a:t>
            </a:r>
          </a:p>
          <a:p>
            <a:pPr>
              <a:spcAft>
                <a:spcPts val="600"/>
              </a:spcAft>
            </a:pPr>
            <a:r>
              <a:rPr lang="en-US" u="sng" kern="0" dirty="0">
                <a:solidFill>
                  <a:srgbClr val="FF0000"/>
                </a:solidFill>
              </a:rPr>
              <a:t>Moderate negligence</a:t>
            </a:r>
            <a:r>
              <a:rPr lang="en-US" kern="0" dirty="0"/>
              <a:t>:  The operator knew or should have known of the violative condition or practice, but there are mitigating circumstances.</a:t>
            </a:r>
          </a:p>
          <a:p>
            <a:pPr>
              <a:spcAft>
                <a:spcPts val="600"/>
              </a:spcAft>
            </a:pPr>
            <a:r>
              <a:rPr lang="en-US" u="sng" kern="0" dirty="0">
                <a:solidFill>
                  <a:srgbClr val="FF0000"/>
                </a:solidFill>
              </a:rPr>
              <a:t>High negligence</a:t>
            </a:r>
            <a:r>
              <a:rPr lang="en-US" kern="0" dirty="0"/>
              <a:t>:  The operator knew or should have known of the violative condition or practice, and there are no mitigating circumstances.</a:t>
            </a:r>
          </a:p>
          <a:p>
            <a:pPr>
              <a:spcAft>
                <a:spcPts val="600"/>
              </a:spcAft>
            </a:pPr>
            <a:r>
              <a:rPr lang="en-US" u="sng" kern="0" dirty="0"/>
              <a:t>Reckless disregard</a:t>
            </a:r>
            <a:r>
              <a:rPr lang="en-US" kern="0" dirty="0"/>
              <a:t>:  The operator displayed conduct which exhibits the absence of the slightest degree of care.</a:t>
            </a:r>
          </a:p>
        </p:txBody>
      </p:sp>
    </p:spTree>
    <p:extLst>
      <p:ext uri="{BB962C8B-B14F-4D97-AF65-F5344CB8AC3E}">
        <p14:creationId xmlns:p14="http://schemas.microsoft.com/office/powerpoint/2010/main" val="158578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BD4AA-7DFD-4F8A-BE14-94BE44F7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Negligence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833C1-BF7B-47A1-B651-41AD298D8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dirty="0"/>
              <a:t>Mitigating Circumstances: actions that reduce your level of fault</a:t>
            </a:r>
          </a:p>
          <a:p>
            <a:pPr>
              <a:spcAft>
                <a:spcPts val="600"/>
              </a:spcAft>
            </a:pPr>
            <a:r>
              <a:rPr lang="en-US" dirty="0"/>
              <a:t>Employee misconduct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Actions of a rank and file miner were a violation of company safety policies and rules. 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Company policy exists, policy is enforced (discipline records?), employees are aware of the policy</a:t>
            </a:r>
          </a:p>
          <a:p>
            <a:pPr>
              <a:spcAft>
                <a:spcPts val="600"/>
              </a:spcAft>
            </a:pPr>
            <a:r>
              <a:rPr lang="en-US" dirty="0"/>
              <a:t>Lack of notice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Rank and file miners knew of the condition but did not report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There was no supervisor observation of the condition. </a:t>
            </a:r>
          </a:p>
          <a:p>
            <a:pPr>
              <a:spcAft>
                <a:spcPts val="600"/>
              </a:spcAft>
            </a:pPr>
            <a:r>
              <a:rPr lang="en-US" dirty="0"/>
              <a:t>Operational or access restrictions were in place</a:t>
            </a:r>
          </a:p>
          <a:p>
            <a:pPr>
              <a:spcAft>
                <a:spcPts val="600"/>
              </a:spcAft>
            </a:pPr>
            <a:r>
              <a:rPr lang="en-US" dirty="0"/>
              <a:t>Prior inspection of the area without citation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9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FE0C-49EA-4F00-A7B3-6E221AC9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the Penalties for Citations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B739-006F-49A3-98E6-16F6FA05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5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229F433-55E7-46D8-B333-5C42BAC6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1" y="224344"/>
            <a:ext cx="8060289" cy="61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8BBF05-6A42-4D30-B624-EE11430DE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407" y="594559"/>
            <a:ext cx="10923487" cy="53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52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9F24-EB44-4D26-82A6-9CBB959B9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048" y="385017"/>
            <a:ext cx="4127741" cy="1604210"/>
          </a:xfrm>
        </p:spPr>
        <p:txBody>
          <a:bodyPr/>
          <a:lstStyle/>
          <a:p>
            <a:r>
              <a:rPr lang="en-US" altLang="en-US" sz="4800" dirty="0">
                <a:cs typeface="Arial" charset="0"/>
              </a:rPr>
              <a:t>Modification</a:t>
            </a:r>
            <a:br>
              <a:rPr lang="en-US" altLang="en-US" sz="4800" dirty="0">
                <a:cs typeface="Arial" charset="0"/>
              </a:rPr>
            </a:br>
            <a:r>
              <a:rPr lang="en-US" altLang="en-US" sz="4800" dirty="0">
                <a:cs typeface="Arial" charset="0"/>
              </a:rPr>
              <a:t> Scenarios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FEE1F-D5AE-4E56-A647-4E2AB5F3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47" y="4114799"/>
            <a:ext cx="11463905" cy="23243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0AC8DF3-81BB-452C-9398-0CA900782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48" y="2141621"/>
            <a:ext cx="6277384" cy="160421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200" dirty="0"/>
              <a:t>The horn was not working, but we can show that the operator fixed it that morning after it was noted on the pre-shift report</a:t>
            </a:r>
            <a:r>
              <a:rPr lang="en-US" altLang="en-US" sz="1800" dirty="0"/>
              <a:t>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0FCBD-9722-46AB-B901-52FB586F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575" y="312828"/>
            <a:ext cx="3194246" cy="3744126"/>
          </a:xfrm>
          <a:prstGeom prst="rect">
            <a:avLst/>
          </a:prstGeom>
        </p:spPr>
      </p:pic>
      <p:sp>
        <p:nvSpPr>
          <p:cNvPr id="6" name="AutoShape 72">
            <a:extLst>
              <a:ext uri="{FF2B5EF4-FFF2-40B4-BE49-F238E27FC236}">
                <a16:creationId xmlns:a16="http://schemas.microsoft.com/office/drawing/2014/main" id="{C07B0785-1446-497E-9585-EFEE22B6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675" y="5706976"/>
            <a:ext cx="762000" cy="685800"/>
          </a:xfrm>
          <a:prstGeom prst="flowChartConnector">
            <a:avLst/>
          </a:prstGeom>
          <a:solidFill>
            <a:srgbClr val="00FF00">
              <a:alpha val="0"/>
            </a:srgbClr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B9C579-6C99-4FD8-A3E6-DB7976C11AE1}"/>
              </a:ext>
            </a:extLst>
          </p:cNvPr>
          <p:cNvSpPr/>
          <p:nvPr/>
        </p:nvSpPr>
        <p:spPr>
          <a:xfrm>
            <a:off x="10435389" y="5662860"/>
            <a:ext cx="1066800" cy="7620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AC8DF3-81BB-452C-9398-0CA900782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48" y="418847"/>
            <a:ext cx="6277384" cy="3010154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/>
              <a:t>The compactor was being operated in an area surrounded on three sides by a chain link fence and on the fourth by a tailings impoundment.  Signs were posted to keep individuals out of the area.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51080-04DF-4552-A7BC-09ACF8C66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934" y="418846"/>
            <a:ext cx="3279932" cy="28958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0AC11-6DDF-4568-B6A3-2ECC6CB94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03" y="4129442"/>
            <a:ext cx="9767170" cy="230971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2D542C2-3600-4358-B66F-99FDB928821C}"/>
              </a:ext>
            </a:extLst>
          </p:cNvPr>
          <p:cNvSpPr/>
          <p:nvPr/>
        </p:nvSpPr>
        <p:spPr>
          <a:xfrm>
            <a:off x="9753600" y="5625524"/>
            <a:ext cx="965200" cy="789564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utoShape 71">
            <a:extLst>
              <a:ext uri="{FF2B5EF4-FFF2-40B4-BE49-F238E27FC236}">
                <a16:creationId xmlns:a16="http://schemas.microsoft.com/office/drawing/2014/main" id="{0198689F-350B-4954-97CF-201DEA815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714823"/>
            <a:ext cx="762000" cy="685800"/>
          </a:xfrm>
          <a:prstGeom prst="flowChartConnector">
            <a:avLst/>
          </a:prstGeom>
          <a:solidFill>
            <a:srgbClr val="00FF00">
              <a:alpha val="0"/>
            </a:srgbClr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2E75-23C6-479C-8050-CF93D744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777E7-0B9D-4C3C-BB65-6D8AF0DE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 on Conferencing a Citation </a:t>
            </a:r>
          </a:p>
          <a:p>
            <a:r>
              <a:rPr lang="en-US" dirty="0"/>
              <a:t>Elements of an MSHA Citation</a:t>
            </a:r>
          </a:p>
          <a:p>
            <a:r>
              <a:rPr lang="en-US" dirty="0"/>
              <a:t>How Penalties are Assessed </a:t>
            </a:r>
          </a:p>
          <a:p>
            <a:r>
              <a:rPr lang="en-US" dirty="0"/>
              <a:t>Research Tools</a:t>
            </a:r>
          </a:p>
          <a:p>
            <a:r>
              <a:rPr lang="en-US" dirty="0"/>
              <a:t>Group Exercise </a:t>
            </a:r>
          </a:p>
          <a:p>
            <a:r>
              <a:rPr lang="en-US" dirty="0"/>
              <a:t>Drafting a Conference Letter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AC8DF3-81BB-452C-9398-0CA900782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48" y="418847"/>
            <a:ext cx="6277384" cy="301015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3200" dirty="0"/>
              <a:t>And, we don’t think this would result in a fatal accident, so what if we get the severity reduced from fatal to lost workdays or restricted duty?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81009C-6AAC-4A2A-A262-25378617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074" y="418846"/>
            <a:ext cx="2895851" cy="3505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9F595-A690-4428-ACAF-99309E9B1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02" y="4236679"/>
            <a:ext cx="9653397" cy="2202474"/>
          </a:xfrm>
          <a:prstGeom prst="rect">
            <a:avLst/>
          </a:prstGeom>
        </p:spPr>
      </p:pic>
      <p:sp>
        <p:nvSpPr>
          <p:cNvPr id="12" name="AutoShape 73">
            <a:extLst>
              <a:ext uri="{FF2B5EF4-FFF2-40B4-BE49-F238E27FC236}">
                <a16:creationId xmlns:a16="http://schemas.microsoft.com/office/drawing/2014/main" id="{B8E42393-4330-4D60-B6DB-9B453D801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5669215"/>
            <a:ext cx="762000" cy="744538"/>
          </a:xfrm>
          <a:prstGeom prst="flowChartConnector">
            <a:avLst/>
          </a:prstGeom>
          <a:solidFill>
            <a:srgbClr val="00FF00">
              <a:alpha val="0"/>
            </a:srgbClr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1170D9-454B-4C69-9CC2-7EE0C546FF70}"/>
              </a:ext>
            </a:extLst>
          </p:cNvPr>
          <p:cNvSpPr/>
          <p:nvPr/>
        </p:nvSpPr>
        <p:spPr>
          <a:xfrm>
            <a:off x="9702800" y="5631114"/>
            <a:ext cx="1028700" cy="82946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AC8DF3-81BB-452C-9398-0CA900782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048" y="647699"/>
            <a:ext cx="6277384" cy="2781301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Additionally, there were only three people arguably affected by the alleged violation.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8D888-DBF0-4ACD-AF49-CC7CA8AB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048" y="418847"/>
            <a:ext cx="3505504" cy="3432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D90C9-80EE-4A73-AF2A-C6947484A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06" y="4006520"/>
            <a:ext cx="10271422" cy="2343480"/>
          </a:xfrm>
          <a:prstGeom prst="rect">
            <a:avLst/>
          </a:prstGeom>
        </p:spPr>
      </p:pic>
      <p:sp>
        <p:nvSpPr>
          <p:cNvPr id="12" name="AutoShape 73">
            <a:extLst>
              <a:ext uri="{FF2B5EF4-FFF2-40B4-BE49-F238E27FC236}">
                <a16:creationId xmlns:a16="http://schemas.microsoft.com/office/drawing/2014/main" id="{B8E42393-4330-4D60-B6DB-9B453D801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5554915"/>
            <a:ext cx="762000" cy="744538"/>
          </a:xfrm>
          <a:prstGeom prst="flowChartConnector">
            <a:avLst/>
          </a:prstGeom>
          <a:solidFill>
            <a:srgbClr val="00FF00">
              <a:alpha val="0"/>
            </a:srgbClr>
          </a:solidFill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1170D9-454B-4C69-9CC2-7EE0C546FF70}"/>
              </a:ext>
            </a:extLst>
          </p:cNvPr>
          <p:cNvSpPr/>
          <p:nvPr/>
        </p:nvSpPr>
        <p:spPr>
          <a:xfrm>
            <a:off x="10058400" y="5516814"/>
            <a:ext cx="1028700" cy="829469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0AC8DF3-81BB-452C-9398-0CA900782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104" y="1295400"/>
            <a:ext cx="10597396" cy="1625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Here’s what would happen if MSHA accepted all of your proposed modifications . . 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CAE33-4A45-42F3-9EBB-3F33D4807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9" y="2921000"/>
            <a:ext cx="10902197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9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FE0C-49EA-4F00-A7B3-6E221AC9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B739-006F-49A3-98E6-16F6FA05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50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FEA7-BD67-4D09-AE53-A12E5D03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http://fmshrc.gov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16D190-6896-44B5-81A0-8B7004854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977" y="1733548"/>
            <a:ext cx="7164621" cy="4495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555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MSHA’s Web Site – msha.gov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Aft>
                <a:spcPts val="3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Regulations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MSHA Handbooks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Coal Mine Inspection Procedures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Electrical Inspection Procedures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Metal and Nonmetal Health Inspection Procedures</a:t>
            </a:r>
          </a:p>
          <a:p>
            <a:pPr lvl="1"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Citation and Order Writing Handbook for Coal Mines and Metal/Nonmetal Mines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Program Policy Manual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Program Information Bulletins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Procedure Instruction Letters</a:t>
            </a: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</a:rPr>
              <a:t>Training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3B87-7630-4E26-94AE-D4AA111CE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0576" y="1738655"/>
            <a:ext cx="4389120" cy="4297680"/>
          </a:xfrm>
        </p:spPr>
        <p:txBody>
          <a:bodyPr>
            <a:normAutofit/>
          </a:bodyPr>
          <a:lstStyle/>
          <a:p>
            <a:r>
              <a:rPr lang="en-US" dirty="0"/>
              <a:t>Is this a reportable injury? </a:t>
            </a:r>
          </a:p>
        </p:txBody>
      </p:sp>
      <p:pic>
        <p:nvPicPr>
          <p:cNvPr id="4" name="IMG_0611">
            <a:hlinkClick r:id="" action="ppaction://media"/>
            <a:extLst>
              <a:ext uri="{FF2B5EF4-FFF2-40B4-BE49-F238E27FC236}">
                <a16:creationId xmlns:a16="http://schemas.microsoft.com/office/drawing/2014/main" id="{574A8987-6EF6-423A-A2A7-78FC05B34E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4466978" y="1024223"/>
            <a:ext cx="3495826" cy="6160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77F44-9D33-42D3-9610-07C52305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Group Exercise </a:t>
            </a:r>
          </a:p>
        </p:txBody>
      </p:sp>
    </p:spTree>
    <p:extLst>
      <p:ext uri="{BB962C8B-B14F-4D97-AF65-F5344CB8AC3E}">
        <p14:creationId xmlns:p14="http://schemas.microsoft.com/office/powerpoint/2010/main" val="40280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AAC5-CA4E-4FB7-ADD8-9FA42FF1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Imaginary Citation – What Do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AF47E-3DC1-4E17-8697-64772654E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b="1" dirty="0"/>
              <a:t>§ 56/57.15006   Protective equipment and clothing for hazards and irritants.</a:t>
            </a:r>
          </a:p>
          <a:p>
            <a:pPr lvl="1"/>
            <a:r>
              <a:rPr lang="en-US" sz="2200" dirty="0"/>
              <a:t>Special protective equipment and special protective clothing shall be provided, maintained in a sanitary and reliable condition and used whenever hazards of process or environment, chemical hazards, radiological hazards, or mechanical irritants are encountered in a manner capable of causing injury or impairment.</a:t>
            </a:r>
          </a:p>
          <a:p>
            <a:r>
              <a:rPr lang="en-US" sz="2200" dirty="0"/>
              <a:t>Likelihood </a:t>
            </a:r>
            <a:r>
              <a:rPr lang="en-US" sz="2200" dirty="0">
                <a:sym typeface="Wingdings" panose="05000000000000000000" pitchFamily="2" charset="2"/>
              </a:rPr>
              <a:t> Reasonably Likely (Occurred) </a:t>
            </a:r>
          </a:p>
          <a:p>
            <a:r>
              <a:rPr lang="en-US" sz="2200" dirty="0">
                <a:sym typeface="Wingdings" panose="05000000000000000000" pitchFamily="2" charset="2"/>
              </a:rPr>
              <a:t>Severity  Fatal </a:t>
            </a:r>
          </a:p>
          <a:p>
            <a:r>
              <a:rPr lang="en-US" sz="2200" dirty="0"/>
              <a:t>S&amp;S</a:t>
            </a:r>
          </a:p>
          <a:p>
            <a:r>
              <a:rPr lang="en-US" sz="2200" dirty="0"/>
              <a:t>Negligence </a:t>
            </a:r>
            <a:r>
              <a:rPr lang="en-US" sz="2200" dirty="0">
                <a:sym typeface="Wingdings" panose="05000000000000000000" pitchFamily="2" charset="2"/>
              </a:rPr>
              <a:t> High </a:t>
            </a:r>
          </a:p>
          <a:p>
            <a:r>
              <a:rPr lang="en-US" sz="2200" dirty="0">
                <a:sym typeface="Wingdings" panose="05000000000000000000" pitchFamily="2" charset="2"/>
              </a:rPr>
              <a:t>Hint: Look at the Program Policy Manual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A66F-3928-4392-86B5-A6361EA9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Conference Letter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54986-0552-4D22-B1F8-184921212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576" y="1582615"/>
            <a:ext cx="9107424" cy="5020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Dear District Manager, 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[</a:t>
            </a:r>
            <a:r>
              <a:rPr lang="en-US" sz="1500" b="1" dirty="0">
                <a:latin typeface="Georgia" panose="02040502050405020303" pitchFamily="18" charset="0"/>
              </a:rPr>
              <a:t>State who you are and what you want</a:t>
            </a:r>
            <a:r>
              <a:rPr lang="en-US" sz="1500" dirty="0">
                <a:latin typeface="Georgia" panose="02040502050405020303" pitchFamily="18" charset="0"/>
              </a:rPr>
              <a:t>] 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ABC Mining requests a conference of Citation 123456.  Citation 123456 alleges an S&amp;S and high negligence violation of 30 CFR 56.15006.  The citation alleges that ABC Company failed to provide special protective equipment that was in a sanitary and reliable condition because a bat was found in a miner’s boot.  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[</a:t>
            </a:r>
            <a:r>
              <a:rPr lang="en-US" sz="1500" b="1" dirty="0">
                <a:latin typeface="Georgia" panose="02040502050405020303" pitchFamily="18" charset="0"/>
              </a:rPr>
              <a:t>Applicable standard</a:t>
            </a:r>
            <a:r>
              <a:rPr lang="en-US" sz="1500" dirty="0">
                <a:latin typeface="Georgia" panose="02040502050405020303" pitchFamily="18" charset="0"/>
              </a:rPr>
              <a:t>] 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The standard provides: Special protective equipment and special protective clothing shall be provided, maintained in a sanitary and reliable condition and used whenever hazards of process or environment, chemical hazards, radiological hazards, or mechanical irritants are encountered in a manner capable of causing injury or impairment.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[</a:t>
            </a:r>
            <a:r>
              <a:rPr lang="en-US" sz="1500" b="1" dirty="0">
                <a:latin typeface="Georgia" panose="02040502050405020303" pitchFamily="18" charset="0"/>
              </a:rPr>
              <a:t>Research or Argument</a:t>
            </a:r>
            <a:r>
              <a:rPr lang="en-US" sz="1500" dirty="0">
                <a:latin typeface="Georgia" panose="02040502050405020303" pitchFamily="18" charset="0"/>
              </a:rPr>
              <a:t>]</a:t>
            </a:r>
          </a:p>
          <a:p>
            <a:pPr marL="0" indent="0"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The MSHA Program Policy manual states: The standard is intended to cover obvious work situations where the normal and ordinary work clothing and safety equipment provided by the miner for his/her own protection is not adequate to provide the level of protection required for the work being done. Usual items, such as safety glasses, hard hats, and safety-toed shoes, would not normally come under this standard.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000000"/>
                </a:solidFill>
                <a:latin typeface="Georgia" panose="02040502050405020303" pitchFamily="18" charset="0"/>
              </a:rPr>
              <a:t>[</a:t>
            </a:r>
            <a:r>
              <a:rPr lang="en-US" sz="1500" b="1" dirty="0">
                <a:solidFill>
                  <a:srgbClr val="000000"/>
                </a:solidFill>
                <a:latin typeface="Georgia" panose="02040502050405020303" pitchFamily="18" charset="0"/>
              </a:rPr>
              <a:t>What you want</a:t>
            </a:r>
            <a:r>
              <a:rPr lang="en-US" sz="1500" dirty="0">
                <a:solidFill>
                  <a:srgbClr val="000000"/>
                </a:solidFill>
                <a:latin typeface="Georgia" panose="02040502050405020303" pitchFamily="18" charset="0"/>
              </a:rPr>
              <a:t>] 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Based on the language of the Program Policy Manual, this standard does not apply. ABC Company requests that this citation be vacated. 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[</a:t>
            </a:r>
            <a:r>
              <a:rPr lang="en-US" sz="1500" b="1" dirty="0">
                <a:latin typeface="Georgia" panose="02040502050405020303" pitchFamily="18" charset="0"/>
              </a:rPr>
              <a:t>Say something nice.]</a:t>
            </a:r>
          </a:p>
          <a:p>
            <a:pPr marL="0" indent="0">
              <a:buNone/>
            </a:pPr>
            <a:r>
              <a:rPr lang="en-US" sz="1500" dirty="0">
                <a:latin typeface="Georgia" panose="02040502050405020303" pitchFamily="18" charset="0"/>
              </a:rPr>
              <a:t>Thank you for your attention to this matter.  I look forward to working with you to resolve this matter.  </a:t>
            </a:r>
          </a:p>
          <a:p>
            <a:pPr marL="0" indent="0">
              <a:buNone/>
            </a:pPr>
            <a:endParaRPr lang="en-US" sz="15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3545-48EE-4492-8E31-4FA8A6D5F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Takeaways: Tools for your Toolbox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46228-F1EF-41BD-BC41-1B8FAC63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0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789C-D0D1-4EAF-8F6D-5D0FA13B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 CFR 100.6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187AB-B5E5-4E08-9E15-A20CD15DF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“Upon notice by MSHA, all parties will have 10 days within which to submit additional information or request a safety and health conference with the District Manager or designee.”  </a:t>
            </a:r>
          </a:p>
          <a:p>
            <a:r>
              <a:rPr lang="en-US" dirty="0"/>
              <a:t>MSHA has discretion to grant a request for a conference. </a:t>
            </a:r>
          </a:p>
        </p:txBody>
      </p:sp>
    </p:spTree>
    <p:extLst>
      <p:ext uri="{BB962C8B-B14F-4D97-AF65-F5344CB8AC3E}">
        <p14:creationId xmlns:p14="http://schemas.microsoft.com/office/powerpoint/2010/main" val="212665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2817-8403-4619-97F3-72ABFCF40BCE}"/>
              </a:ext>
            </a:extLst>
          </p:cNvPr>
          <p:cNvSpPr txBox="1">
            <a:spLocks/>
          </p:cNvSpPr>
          <p:nvPr/>
        </p:nvSpPr>
        <p:spPr>
          <a:xfrm>
            <a:off x="1536700" y="1009650"/>
            <a:ext cx="93345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Thank You!</a:t>
            </a: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9BE48470-7B37-4E20-A690-CE304235798E}"/>
              </a:ext>
            </a:extLst>
          </p:cNvPr>
          <p:cNvSpPr txBox="1">
            <a:spLocks/>
          </p:cNvSpPr>
          <p:nvPr/>
        </p:nvSpPr>
        <p:spPr>
          <a:xfrm>
            <a:off x="584200" y="4765043"/>
            <a:ext cx="3733800" cy="1098549"/>
          </a:xfrm>
          <a:prstGeom prst="rect">
            <a:avLst/>
          </a:prstGeom>
        </p:spPr>
        <p:txBody>
          <a:bodyPr vert="horz" lIns="36576" tIns="18288" rIns="36576" bIns="18288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Donna V. Pryor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Partner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Email: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donna.pryor@huschblackwell.com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Phone: 303.749.7272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AB78FDB-59E6-438A-9E48-02FD7DB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" y="1375409"/>
            <a:ext cx="2212340" cy="29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1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0FE0C-49EA-4F00-A7B3-6E221AC9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an MSHA Citation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B739-006F-49A3-98E6-16F6FA056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229F433-55E7-46D8-B333-5C42BAC64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1" y="224344"/>
            <a:ext cx="8060289" cy="61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0296-88A2-4D0B-A146-5F97A96C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Mine Act is a Strict Liability Statute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6F1126-3D4F-468B-A6C5-796B1C578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027" r="2" b="25155"/>
          <a:stretch/>
        </p:blipFill>
        <p:spPr>
          <a:xfrm>
            <a:off x="1560576" y="1733548"/>
            <a:ext cx="9107424" cy="4495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33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7D58-E891-45BF-9E54-F2D5081F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for Every MSHA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D9CE0-EBC2-46A3-ACE2-3354638C6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dirty="0"/>
              <a:t>Fact of violation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Was the action alleged prohibited by the standard?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Did we fail to comply with a requirement of the </a:t>
            </a:r>
            <a:r>
              <a:rPr lang="en-US" dirty="0"/>
              <a:t>standard</a:t>
            </a:r>
            <a:r>
              <a:rPr lang="en-US" sz="2400" dirty="0"/>
              <a:t>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dirty="0"/>
              <a:t>Gravity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How serious an accident would occur from the violation?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How likely is an accident to occur?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endParaRPr lang="en-US" sz="24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800" b="1" dirty="0"/>
              <a:t>Negligence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What did “we” know,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2400" dirty="0"/>
              <a:t>When did “we” know, and 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W</a:t>
            </a:r>
            <a:r>
              <a:rPr lang="en-US" sz="2400" dirty="0"/>
              <a:t>hat did “we” do about it?</a:t>
            </a:r>
          </a:p>
        </p:txBody>
      </p:sp>
    </p:spTree>
    <p:extLst>
      <p:ext uri="{BB962C8B-B14F-4D97-AF65-F5344CB8AC3E}">
        <p14:creationId xmlns:p14="http://schemas.microsoft.com/office/powerpoint/2010/main" val="9044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F82A-F693-4524-846B-4AF48FA0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A Standard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53E77-B767-49D8-8B4F-2140FBD3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588" indent="3175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b="1" dirty="0"/>
              <a:t>30 C.F.R. </a:t>
            </a:r>
            <a:r>
              <a:rPr lang="en-US" b="1" dirty="0">
                <a:cs typeface="Times New Roman" pitchFamily="18" charset="0"/>
              </a:rPr>
              <a:t>§ 56/57.14100(b)</a:t>
            </a:r>
          </a:p>
          <a:p>
            <a:pPr marL="1588" indent="3175">
              <a:lnSpc>
                <a:spcPct val="120000"/>
              </a:lnSpc>
              <a:spcAft>
                <a:spcPts val="0"/>
              </a:spcAft>
              <a:buNone/>
            </a:pPr>
            <a:r>
              <a:rPr lang="en-US" i="1" dirty="0"/>
              <a:t>“</a:t>
            </a:r>
            <a:r>
              <a:rPr lang="en-US" b="1" i="1" dirty="0">
                <a:solidFill>
                  <a:srgbClr val="FF0000"/>
                </a:solidFill>
              </a:rPr>
              <a:t>Defects</a:t>
            </a:r>
            <a:r>
              <a:rPr lang="en-US" i="1" dirty="0"/>
              <a:t> on any </a:t>
            </a:r>
            <a:r>
              <a:rPr lang="en-US" b="1" i="1" dirty="0">
                <a:solidFill>
                  <a:srgbClr val="FF0000"/>
                </a:solidFill>
              </a:rPr>
              <a:t>equipment, machinery, and tools</a:t>
            </a:r>
            <a:r>
              <a:rPr lang="en-US" i="1" dirty="0"/>
              <a:t> that </a:t>
            </a:r>
            <a:r>
              <a:rPr lang="en-US" b="1" i="1" dirty="0">
                <a:solidFill>
                  <a:srgbClr val="FF0000"/>
                </a:solidFill>
              </a:rPr>
              <a:t>affect safety</a:t>
            </a:r>
            <a:r>
              <a:rPr lang="en-US" b="1" i="1" dirty="0"/>
              <a:t> </a:t>
            </a:r>
            <a:r>
              <a:rPr lang="en-US" i="1" dirty="0"/>
              <a:t>shall be </a:t>
            </a:r>
            <a:r>
              <a:rPr lang="en-US" b="1" i="1" dirty="0">
                <a:solidFill>
                  <a:srgbClr val="FF0000"/>
                </a:solidFill>
              </a:rPr>
              <a:t>corrected in a timely manner</a:t>
            </a:r>
            <a:r>
              <a:rPr lang="en-US" b="1" i="1" dirty="0"/>
              <a:t> </a:t>
            </a:r>
            <a:r>
              <a:rPr lang="en-US" i="1" dirty="0"/>
              <a:t>to prevent the </a:t>
            </a:r>
            <a:r>
              <a:rPr lang="en-US" b="1" i="1" dirty="0">
                <a:solidFill>
                  <a:srgbClr val="FF0000"/>
                </a:solidFill>
              </a:rPr>
              <a:t>creation of a hazard to persons</a:t>
            </a:r>
            <a:r>
              <a:rPr lang="en-US" i="1" dirty="0"/>
              <a:t>.”</a:t>
            </a:r>
          </a:p>
          <a:p>
            <a:pPr marL="1588" indent="3175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/>
          </a:p>
          <a:p>
            <a:pPr marL="1588" indent="3175">
              <a:lnSpc>
                <a:spcPct val="120000"/>
              </a:lnSpc>
              <a:spcAft>
                <a:spcPts val="0"/>
              </a:spcAft>
              <a:buNone/>
            </a:pPr>
            <a:r>
              <a:rPr lang="en-US" i="1" dirty="0"/>
              <a:t>Example:  Miner reports the seat in the truck does not recline all the way down on their pre-shift.  Is this a defect affecting safety?</a:t>
            </a:r>
          </a:p>
          <a:p>
            <a:pPr marL="1588" indent="3175">
              <a:lnSpc>
                <a:spcPct val="120000"/>
              </a:lnSpc>
              <a:spcAft>
                <a:spcPts val="0"/>
              </a:spcAft>
              <a:buNone/>
            </a:pPr>
            <a:endParaRPr lang="en-US" i="1" dirty="0"/>
          </a:p>
          <a:p>
            <a:pPr marL="1588" indent="3175">
              <a:lnSpc>
                <a:spcPct val="120000"/>
              </a:lnSpc>
              <a:spcAft>
                <a:spcPts val="0"/>
              </a:spcAft>
              <a:buNone/>
            </a:pPr>
            <a:r>
              <a:rPr lang="en-US" i="1" dirty="0"/>
              <a:t>Example: Miner reports fluid leaks on their truck several days in a row. Is this a defect affecting safety?   </a:t>
            </a:r>
          </a:p>
          <a:p>
            <a:pPr indent="3175">
              <a:lnSpc>
                <a:spcPct val="1200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2E63-C466-47EC-85A0-1E073AFE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133350"/>
            <a:ext cx="9107424" cy="1143000"/>
          </a:xfrm>
        </p:spPr>
        <p:txBody>
          <a:bodyPr anchor="b">
            <a:normAutofit/>
          </a:bodyPr>
          <a:lstStyle/>
          <a:p>
            <a:r>
              <a:rPr lang="en-US" dirty="0"/>
              <a:t>Gravity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6D942F-6AD4-4515-897B-C6109EBEC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576" y="2981230"/>
            <a:ext cx="9107424" cy="2000437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AAF33F-8733-4843-8AEC-D1508583F4C8}"/>
              </a:ext>
            </a:extLst>
          </p:cNvPr>
          <p:cNvGrpSpPr/>
          <p:nvPr/>
        </p:nvGrpSpPr>
        <p:grpSpPr>
          <a:xfrm>
            <a:off x="5911519" y="3100139"/>
            <a:ext cx="685800" cy="1676400"/>
            <a:chOff x="4419600" y="1752600"/>
            <a:chExt cx="685800" cy="1676400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B4CAC134-88AA-49CE-A11C-D95514134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752600"/>
              <a:ext cx="0" cy="1676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11B86CEA-735D-47B0-A26C-E24333218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1752600"/>
              <a:ext cx="685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C1DEE49-3B6A-43F5-A025-35F044D51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9600" y="3416135"/>
              <a:ext cx="6858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5996050"/>
      </p:ext>
    </p:extLst>
  </p:cSld>
  <p:clrMapOvr>
    <a:masterClrMapping/>
  </p:clrMapOvr>
</p:sld>
</file>

<file path=ppt/theme/theme1.xml><?xml version="1.0" encoding="utf-8"?>
<a:theme xmlns:a="http://schemas.openxmlformats.org/drawingml/2006/main" name="HBStandard">
  <a:themeElements>
    <a:clrScheme name="HB PPT Colors">
      <a:dk1>
        <a:srgbClr val="000000"/>
      </a:dk1>
      <a:lt1>
        <a:srgbClr val="FFFFFF"/>
      </a:lt1>
      <a:dk2>
        <a:srgbClr val="0420AC"/>
      </a:dk2>
      <a:lt2>
        <a:srgbClr val="EAEAEA"/>
      </a:lt2>
      <a:accent1>
        <a:srgbClr val="0038A8"/>
      </a:accent1>
      <a:accent2>
        <a:srgbClr val="00A9E0"/>
      </a:accent2>
      <a:accent3>
        <a:srgbClr val="808080"/>
      </a:accent3>
      <a:accent4>
        <a:srgbClr val="002566"/>
      </a:accent4>
      <a:accent5>
        <a:srgbClr val="0072CE"/>
      </a:accent5>
      <a:accent6>
        <a:srgbClr val="54585A"/>
      </a:accent6>
      <a:hlink>
        <a:srgbClr val="163DFA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BStandard" id="{3F9218A9-EAFA-4814-AC67-418CA1A317CC}" vid="{804B5E44-2BAC-4604-9B80-BE4736D55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1270</Words>
  <Application>Microsoft Office PowerPoint</Application>
  <PresentationFormat>Widescreen</PresentationFormat>
  <Paragraphs>131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Georgia</vt:lpstr>
      <vt:lpstr>Times New Roman</vt:lpstr>
      <vt:lpstr>Wingdings</vt:lpstr>
      <vt:lpstr>HBStandard</vt:lpstr>
      <vt:lpstr>How to REALLY Conference an MSHA Citation   A Presentation for Mine Safety and Health Conference 2022, We-Ko-Pa Resort </vt:lpstr>
      <vt:lpstr>Agenda </vt:lpstr>
      <vt:lpstr>30 CFR 100.6</vt:lpstr>
      <vt:lpstr>Elements of an MSHA Citation </vt:lpstr>
      <vt:lpstr>PowerPoint Presentation</vt:lpstr>
      <vt:lpstr>Mine Act is a Strict Liability Statute</vt:lpstr>
      <vt:lpstr>Elements for Every MSHA Violation</vt:lpstr>
      <vt:lpstr>Breaking Down A Standard  </vt:lpstr>
      <vt:lpstr>Gravity</vt:lpstr>
      <vt:lpstr>What is the meaning of Significant and Substantial or S&amp;S? </vt:lpstr>
      <vt:lpstr>Significant &amp; Substantial</vt:lpstr>
      <vt:lpstr>Questions for Analyzing Gravity</vt:lpstr>
      <vt:lpstr>Levels of Negligence  (30 CFR 100.3)</vt:lpstr>
      <vt:lpstr>Reducing Negligence</vt:lpstr>
      <vt:lpstr>How are the Penalties for Citations Assessed?</vt:lpstr>
      <vt:lpstr>PowerPoint Presentation</vt:lpstr>
      <vt:lpstr>PowerPoint Presentation</vt:lpstr>
      <vt:lpstr>Modification  Scenarios</vt:lpstr>
      <vt:lpstr>PowerPoint Presentation</vt:lpstr>
      <vt:lpstr>PowerPoint Presentation</vt:lpstr>
      <vt:lpstr>PowerPoint Presentation</vt:lpstr>
      <vt:lpstr>PowerPoint Presentation</vt:lpstr>
      <vt:lpstr>Research Tools</vt:lpstr>
      <vt:lpstr>http://fmshrc.gov</vt:lpstr>
      <vt:lpstr>MSHA’s Web Site – msha.gov</vt:lpstr>
      <vt:lpstr>Group Exercise </vt:lpstr>
      <vt:lpstr>Imaginary Citation – What Do You Do?</vt:lpstr>
      <vt:lpstr>Draft Conference Letter </vt:lpstr>
      <vt:lpstr>Takeaways: Tools for your Toolbox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MSHA Alternative Case Resolution Training for ASARCO LLC</dc:title>
  <dc:creator>Thead, Aileen</dc:creator>
  <cp:lastModifiedBy>Tammie Neff</cp:lastModifiedBy>
  <cp:revision>37</cp:revision>
  <cp:lastPrinted>2021-03-19T16:25:50Z</cp:lastPrinted>
  <dcterms:created xsi:type="dcterms:W3CDTF">2021-03-15T21:58:05Z</dcterms:created>
  <dcterms:modified xsi:type="dcterms:W3CDTF">2022-10-24T12:58:35Z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dDocumentId">
    <vt:lpwstr>4841-1996-4129</vt:lpwstr>
  </property>
</Properties>
</file>