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43"/>
  </p:notesMasterIdLst>
  <p:sldIdLst>
    <p:sldId id="262" r:id="rId3"/>
    <p:sldId id="288" r:id="rId4"/>
    <p:sldId id="263" r:id="rId5"/>
    <p:sldId id="264" r:id="rId6"/>
    <p:sldId id="280" r:id="rId7"/>
    <p:sldId id="306" r:id="rId8"/>
    <p:sldId id="287" r:id="rId9"/>
    <p:sldId id="293" r:id="rId10"/>
    <p:sldId id="292" r:id="rId11"/>
    <p:sldId id="295" r:id="rId12"/>
    <p:sldId id="296" r:id="rId13"/>
    <p:sldId id="267" r:id="rId14"/>
    <p:sldId id="307" r:id="rId15"/>
    <p:sldId id="308" r:id="rId16"/>
    <p:sldId id="309" r:id="rId17"/>
    <p:sldId id="315" r:id="rId18"/>
    <p:sldId id="316" r:id="rId19"/>
    <p:sldId id="317" r:id="rId20"/>
    <p:sldId id="284" r:id="rId21"/>
    <p:sldId id="286" r:id="rId22"/>
    <p:sldId id="283" r:id="rId23"/>
    <p:sldId id="285" r:id="rId24"/>
    <p:sldId id="281" r:id="rId25"/>
    <p:sldId id="282" r:id="rId26"/>
    <p:sldId id="290" r:id="rId27"/>
    <p:sldId id="313" r:id="rId28"/>
    <p:sldId id="314" r:id="rId29"/>
    <p:sldId id="273" r:id="rId30"/>
    <p:sldId id="274" r:id="rId31"/>
    <p:sldId id="305" r:id="rId32"/>
    <p:sldId id="276" r:id="rId33"/>
    <p:sldId id="297" r:id="rId34"/>
    <p:sldId id="298" r:id="rId35"/>
    <p:sldId id="301" r:id="rId36"/>
    <p:sldId id="310" r:id="rId37"/>
    <p:sldId id="311" r:id="rId38"/>
    <p:sldId id="312" r:id="rId39"/>
    <p:sldId id="318" r:id="rId40"/>
    <p:sldId id="319" r:id="rId41"/>
    <p:sldId id="25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848" userDrawn="1">
          <p15:clr>
            <a:srgbClr val="A4A3A4"/>
          </p15:clr>
        </p15:guide>
        <p15:guide id="2" pos="3840" userDrawn="1">
          <p15:clr>
            <a:srgbClr val="A4A3A4"/>
          </p15:clr>
        </p15:guide>
        <p15:guide id="3" pos="5880" userDrawn="1">
          <p15:clr>
            <a:srgbClr val="A4A3A4"/>
          </p15:clr>
        </p15:guide>
        <p15:guide id="4" orient="horz" pos="240" userDrawn="1">
          <p15:clr>
            <a:srgbClr val="A4A3A4"/>
          </p15:clr>
        </p15:guide>
        <p15:guide id="6" orient="horz" pos="3864" userDrawn="1">
          <p15:clr>
            <a:srgbClr val="A4A3A4"/>
          </p15:clr>
        </p15:guide>
        <p15:guide id="7"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Lauriski" initials="DL" lastIdx="3" clrIdx="0">
    <p:extLst>
      <p:ext uri="{19B8F6BF-5375-455C-9EA6-DF929625EA0E}">
        <p15:presenceInfo xmlns:p15="http://schemas.microsoft.com/office/powerpoint/2012/main" userId="S-1-5-21-1034197437-1726532848-3120442065-764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5" autoAdjust="0"/>
    <p:restoredTop sz="71618" autoAdjust="0"/>
  </p:normalViewPr>
  <p:slideViewPr>
    <p:cSldViewPr>
      <p:cViewPr varScale="1">
        <p:scale>
          <a:sx n="79" d="100"/>
          <a:sy n="79" d="100"/>
        </p:scale>
        <p:origin x="1926" y="72"/>
      </p:cViewPr>
      <p:guideLst>
        <p:guide pos="1848"/>
        <p:guide pos="3840"/>
        <p:guide pos="5880"/>
        <p:guide orient="horz" pos="240"/>
        <p:guide orient="horz" pos="3864"/>
        <p:guide orient="horz"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42226-33AD-49B8-8F2C-3092F18E2D98}"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556CC-E29E-4D1E-A35C-3CB59F0FD649}" type="slidenum">
              <a:rPr lang="en-US" smtClean="0"/>
              <a:t>‹#›</a:t>
            </a:fld>
            <a:endParaRPr lang="en-US"/>
          </a:p>
        </p:txBody>
      </p:sp>
    </p:spTree>
    <p:extLst>
      <p:ext uri="{BB962C8B-B14F-4D97-AF65-F5344CB8AC3E}">
        <p14:creationId xmlns:p14="http://schemas.microsoft.com/office/powerpoint/2010/main" val="73158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Hello. I’m glad to have you all with me for today’s webinar, called </a:t>
            </a:r>
            <a:r>
              <a:rPr lang="en-US" sz="1200" i="1" kern="1200" dirty="0" smtClean="0">
                <a:solidFill>
                  <a:schemeClr val="tx1"/>
                </a:solidFill>
                <a:effectLst/>
                <a:latin typeface="+mn-lt"/>
                <a:ea typeface="+mn-ea"/>
                <a:cs typeface="+mn-cs"/>
              </a:rPr>
              <a:t>Incorporating Games in Part 48 Training. </a:t>
            </a:r>
            <a:r>
              <a:rPr lang="en-US" sz="1200" kern="1200" dirty="0" smtClean="0">
                <a:solidFill>
                  <a:schemeClr val="tx1"/>
                </a:solidFill>
                <a:effectLst/>
                <a:latin typeface="+mn-lt"/>
                <a:ea typeface="+mn-ea"/>
                <a:cs typeface="+mn-cs"/>
              </a:rPr>
              <a:t>My name is David Lauriski and I provide research and technical support for the Energy, Mining, and Construction Industry Safety program, or EMCIS for short, at the Colorado School of Mines.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CLICK</a:t>
            </a:r>
            <a:br>
              <a:rPr lang="en-US" sz="1200" b="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use of games or game mechanics in educational situations has become a much more common way of engaging learners in all sorts of educational venues, and in this webinar I am going to give you a bit</a:t>
            </a:r>
            <a:r>
              <a:rPr lang="en-US" sz="1200" kern="1200" baseline="0" dirty="0" smtClean="0">
                <a:solidFill>
                  <a:schemeClr val="tx1"/>
                </a:solidFill>
                <a:effectLst/>
                <a:latin typeface="+mn-lt"/>
                <a:ea typeface="+mn-ea"/>
                <a:cs typeface="+mn-cs"/>
              </a:rPr>
              <a:t> of a crash course </a:t>
            </a:r>
            <a:r>
              <a:rPr lang="en-US" sz="1200" kern="1200" dirty="0" smtClean="0">
                <a:solidFill>
                  <a:schemeClr val="tx1"/>
                </a:solidFill>
                <a:effectLst/>
                <a:latin typeface="+mn-lt"/>
                <a:ea typeface="+mn-ea"/>
                <a:cs typeface="+mn-cs"/>
              </a:rPr>
              <a:t>so to speak on this concept, and how it used in safety training, and also a little</a:t>
            </a:r>
            <a:r>
              <a:rPr lang="en-US" sz="1200" kern="1200" baseline="0" dirty="0" smtClean="0">
                <a:solidFill>
                  <a:schemeClr val="tx1"/>
                </a:solidFill>
                <a:effectLst/>
                <a:latin typeface="+mn-lt"/>
                <a:ea typeface="+mn-ea"/>
                <a:cs typeface="+mn-cs"/>
              </a:rPr>
              <a:t> about</a:t>
            </a:r>
            <a:r>
              <a:rPr lang="en-US" sz="1200" kern="1200" dirty="0" smtClean="0">
                <a:solidFill>
                  <a:schemeClr val="tx1"/>
                </a:solidFill>
                <a:effectLst/>
                <a:latin typeface="+mn-lt"/>
                <a:ea typeface="+mn-ea"/>
                <a:cs typeface="+mn-cs"/>
              </a:rPr>
              <a:t> how gamification can be used day-to-day to give some life to safety</a:t>
            </a:r>
            <a:r>
              <a:rPr lang="en-US" sz="1200" kern="1200" baseline="0" dirty="0" smtClean="0">
                <a:solidFill>
                  <a:schemeClr val="tx1"/>
                </a:solidFill>
                <a:effectLst/>
                <a:latin typeface="+mn-lt"/>
                <a:ea typeface="+mn-ea"/>
                <a:cs typeface="+mn-cs"/>
              </a:rPr>
              <a:t> incentive programs </a:t>
            </a:r>
            <a:r>
              <a:rPr lang="en-US" sz="1200" kern="1200" dirty="0" smtClean="0">
                <a:solidFill>
                  <a:schemeClr val="tx1"/>
                </a:solidFill>
                <a:effectLst/>
                <a:latin typeface="+mn-lt"/>
                <a:ea typeface="+mn-ea"/>
                <a:cs typeface="+mn-cs"/>
              </a:rPr>
              <a:t>to improve safety performance. We’ll also take a close look at how we use games in our Part 48 training here at the Colorado School of Mines.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1</a:t>
            </a:fld>
            <a:endParaRPr lang="en-US"/>
          </a:p>
        </p:txBody>
      </p:sp>
    </p:spTree>
    <p:extLst>
      <p:ext uri="{BB962C8B-B14F-4D97-AF65-F5344CB8AC3E}">
        <p14:creationId xmlns:p14="http://schemas.microsoft.com/office/powerpoint/2010/main" val="1535035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Well, given that</a:t>
            </a:r>
            <a:r>
              <a:rPr lang="en-US" baseline="0" dirty="0" smtClean="0"/>
              <a:t> education works best when it is participatory, and that blending auditory, visual, and kinesthetic methods allows you to appeal to and engage to a diverse range of adult learners, we can begin to see how games and game mechanics could be utilized in a training session to check all those boxes.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Introducing games or game mechanics has become a successful way to implement crucial participatory elements into important training sessions, as well as increase engagement. And that leads to better retention of the subject matter.</a:t>
            </a:r>
            <a:br>
              <a:rPr lang="en-US" baseline="0" dirty="0" smtClean="0"/>
            </a:br>
            <a:r>
              <a:rPr lang="en-US" baseline="0" dirty="0" smtClean="0"/>
              <a:t/>
            </a:r>
            <a:br>
              <a:rPr lang="en-US" baseline="0" dirty="0" smtClean="0"/>
            </a:br>
            <a:r>
              <a:rPr lang="en-US" dirty="0" smtClean="0"/>
              <a:t>The</a:t>
            </a:r>
            <a:r>
              <a:rPr lang="en-US" baseline="0" dirty="0" smtClean="0"/>
              <a:t> picture here shows one of our Part 48 trainees playing a version of </a:t>
            </a:r>
            <a:r>
              <a:rPr lang="en-US" baseline="0" dirty="0" err="1" smtClean="0"/>
              <a:t>Jenga</a:t>
            </a:r>
            <a:r>
              <a:rPr lang="en-US" baseline="0" dirty="0" smtClean="0"/>
              <a:t> devised to test their knowledge, and I’ll give a bit more detail on that particular game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b="1" baseline="0" dirty="0" smtClean="0"/>
              <a:t>NEXT SLIDE</a:t>
            </a:r>
            <a:endParaRPr lang="en-US" dirty="0"/>
          </a:p>
        </p:txBody>
      </p:sp>
      <p:sp>
        <p:nvSpPr>
          <p:cNvPr id="4" name="Slide Number Placeholder 3"/>
          <p:cNvSpPr>
            <a:spLocks noGrp="1"/>
          </p:cNvSpPr>
          <p:nvPr>
            <p:ph type="sldNum" sz="quarter" idx="10"/>
          </p:nvPr>
        </p:nvSpPr>
        <p:spPr/>
        <p:txBody>
          <a:bodyPr/>
          <a:lstStyle/>
          <a:p>
            <a:fld id="{F55556CC-E29E-4D1E-A35C-3CB59F0FD649}" type="slidenum">
              <a:rPr lang="en-US" smtClean="0"/>
              <a:t>10</a:t>
            </a:fld>
            <a:endParaRPr lang="en-US"/>
          </a:p>
        </p:txBody>
      </p:sp>
    </p:spTree>
    <p:extLst>
      <p:ext uri="{BB962C8B-B14F-4D97-AF65-F5344CB8AC3E}">
        <p14:creationId xmlns:p14="http://schemas.microsoft.com/office/powerpoint/2010/main" val="2919742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MSHA dictates a lot of the topics we have to cover in our Part 48 training, we take advantage of the ability to deliver training on those topics in ways that we determine. So, we can get creative. We can introduce new ideas and methods, and we stick to ones that work. So, using games has become a staple of what we do in our Part 48 training because of the outcomes it leads to. So, why do they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First, games appeal to people of all ages and backgrounds. And what do you get in an MSHA training? People of all ages and backgrounds, because, not only do miners need this training, but anyone who might go onto a mine site in their line of work. And that’s a lot of different professions made up of people from every part of the country, and certainly, across the world. As long as you’re going to work at a mine site in the United States, you need the appropriate safety training.</a:t>
            </a:r>
            <a:br>
              <a:rPr lang="en-US" b="0" baseline="0" dirty="0" smtClean="0"/>
            </a:br>
            <a:r>
              <a:rPr lang="en-US" b="0" baseline="0" dirty="0" smtClean="0"/>
              <a:t/>
            </a:r>
            <a:br>
              <a:rPr lang="en-US" b="0" baseline="0" dirty="0" smtClean="0"/>
            </a:br>
            <a:r>
              <a:rPr lang="en-US" b="0" baseline="0" dirty="0" smtClean="0"/>
              <a:t>Let’s also not forget that the current workforce spans several generations, all who have certain general preferences in not only how they learn, but how they perceive and interact with the world. And if the training that they need to protect themselves and others from injury or worse, damage to equipment or property, or to reduce their exposure to health hazards, the training they receive should be tailored in ways that maximize their learning of these important concepts.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But all of these generations and people all have in common that they play games. Sure, while there may be plenty of individuals in any given class that do not play games much or at all, you can probably bet on the likelihood those individuals would not be opposed to an interactive and participatory activity in a required training class, even if it is a game. </a:t>
            </a:r>
            <a:br>
              <a:rPr lang="en-US" b="0" baseline="0" dirty="0" smtClean="0"/>
            </a:br>
            <a:r>
              <a:rPr lang="en-US" b="0" baseline="0" dirty="0" smtClean="0"/>
              <a:t/>
            </a:r>
            <a:br>
              <a:rPr lang="en-US" b="0" baseline="0" dirty="0" smtClean="0"/>
            </a:br>
            <a:r>
              <a:rPr lang="en-US" b="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67% of American households play video games. You can probably therefore assign a similar percentage of that to today’s workforce. I grew up playing video games, and people of my generation grew up alongside video games growing up, so to speak. It’s not just Mario and Pac-Man anymore, and video games are a multi-billion-dollar industry, and games now are for people of all ages.</a:t>
            </a:r>
            <a:br>
              <a:rPr lang="en-US" b="0" baseline="0" dirty="0" smtClean="0"/>
            </a:br>
            <a:r>
              <a:rPr lang="en-US" b="0" baseline="0" dirty="0" smtClean="0"/>
              <a:t/>
            </a:r>
            <a:br>
              <a:rPr lang="en-US" b="0" baseline="0" dirty="0" smtClean="0"/>
            </a:br>
            <a:r>
              <a:rPr lang="en-US" b="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Not only that, but </a:t>
            </a:r>
            <a:r>
              <a:rPr lang="en-US" b="0" i="1" baseline="0" dirty="0" smtClean="0"/>
              <a:t>non</a:t>
            </a:r>
            <a:r>
              <a:rPr lang="en-US" b="0" baseline="0" dirty="0" smtClean="0"/>
              <a:t>-video games are as popular as they’ve ever been, like board games, card games, and puzzles. Maybe even in spite of the rise of super realistic video games, and the way technology has become a huge part of our lives, in the form of smartphones, tablets, driverless cars, smart homes and appliances, and the way a lot of occupations require the sitting in front of computer screens most or all of the day. Analog media and forms of entertainment, like table top games, vinyl records, and cards have resurged in popularity, so trainees aren’t going to be put off by playing a bit of </a:t>
            </a:r>
            <a:r>
              <a:rPr lang="en-US" b="0" baseline="0" dirty="0" err="1" smtClean="0"/>
              <a:t>Jenga</a:t>
            </a:r>
            <a:r>
              <a:rPr lang="en-US" b="0" baseline="0" dirty="0" smtClean="0"/>
              <a:t> instead of looking at another slideshow presentation.</a:t>
            </a:r>
            <a:br>
              <a:rPr lang="en-US" b="0" baseline="0" dirty="0" smtClean="0"/>
            </a:br>
            <a:r>
              <a:rPr lang="en-US" b="0" baseline="0" dirty="0" smtClean="0"/>
              <a:t/>
            </a:r>
            <a:br>
              <a:rPr lang="en-US" b="0" baseline="0" dirty="0" smtClean="0"/>
            </a:br>
            <a:r>
              <a:rPr lang="en-US" b="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So, as a result, games are gradually becoming a common aspect of effective training situations. Playing games or adding game mechanics to non-game situations—non-recreational situations—adds </a:t>
            </a:r>
            <a:r>
              <a:rPr lang="en-US" b="0" i="1" baseline="0" dirty="0" smtClean="0"/>
              <a:t>fun</a:t>
            </a:r>
            <a:r>
              <a:rPr lang="en-US" b="0" i="0" baseline="0" dirty="0" smtClean="0"/>
              <a:t> to what could otherwise be a forgettable or even dreary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smtClean="0"/>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11</a:t>
            </a:fld>
            <a:endParaRPr lang="en-US"/>
          </a:p>
        </p:txBody>
      </p:sp>
    </p:spTree>
    <p:extLst>
      <p:ext uri="{BB962C8B-B14F-4D97-AF65-F5344CB8AC3E}">
        <p14:creationId xmlns:p14="http://schemas.microsoft.com/office/powerpoint/2010/main" val="2667673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 look at the word of the day.</a:t>
            </a:r>
            <a:br>
              <a:rPr lang="en-US" dirty="0" smtClean="0"/>
            </a:br>
            <a:endParaRPr lang="en-US" dirty="0" smtClean="0"/>
          </a:p>
          <a:p>
            <a:r>
              <a:rPr lang="en-US" b="1" dirty="0" smtClean="0"/>
              <a:t>CLICK</a:t>
            </a:r>
            <a:r>
              <a:rPr lang="en-US" dirty="0" smtClean="0"/>
              <a:t/>
            </a:r>
            <a:br>
              <a:rPr lang="en-US" dirty="0" smtClean="0"/>
            </a:br>
            <a:r>
              <a:rPr lang="en-US" i="1" dirty="0" smtClean="0"/>
              <a:t>Gamification</a:t>
            </a:r>
            <a:r>
              <a:rPr lang="en-US" i="0" baseline="0" dirty="0" smtClean="0"/>
              <a:t> is the adding or incorporating of game elements or mechanics to a non-game activity or situation. When that “non-game activity or situation” is an educational one, we call that </a:t>
            </a:r>
            <a:r>
              <a:rPr lang="en-US" i="1" baseline="0" dirty="0" smtClean="0"/>
              <a:t>gamified learning</a:t>
            </a:r>
            <a:r>
              <a:rPr lang="en-US" i="0" baseline="0" dirty="0" smtClean="0"/>
              <a:t>.</a:t>
            </a:r>
          </a:p>
          <a:p>
            <a:endParaRPr lang="en-US" i="0" baseline="0" dirty="0" smtClean="0"/>
          </a:p>
          <a:p>
            <a:r>
              <a:rPr lang="en-US" i="0" baseline="0" dirty="0" smtClean="0"/>
              <a:t>While this webinar will focus on gamified learning, and how we at the Colorado School of Mines use games in our MSHA Part 48 classes, gamification in general can occur outside a training situation. We’ll examine a little later some examples of how companies have successfully introduced game mechanics into their day-to-day operations to improve safety performance.</a:t>
            </a:r>
          </a:p>
          <a:p>
            <a:endParaRPr lang="en-US" i="0" baseline="0" dirty="0" smtClean="0"/>
          </a:p>
          <a:p>
            <a:r>
              <a:rPr lang="en-US" b="1" i="0" baseline="0" dirty="0" smtClean="0"/>
              <a:t>CLICK</a:t>
            </a:r>
          </a:p>
          <a:p>
            <a:r>
              <a:rPr lang="en-US" i="0" baseline="0" dirty="0" smtClean="0"/>
              <a:t>So, gamification can thought of in two basic ways. First, it can be playing a game built around the material to be learned or reinforced. This would be gamified learning, and what we typically do in our training sessions.</a:t>
            </a:r>
            <a:br>
              <a:rPr lang="en-US" i="0" baseline="0" dirty="0" smtClean="0"/>
            </a:br>
            <a:endParaRPr lang="en-US" i="0" baseline="0" dirty="0" smtClean="0"/>
          </a:p>
          <a:p>
            <a:r>
              <a:rPr lang="en-US" b="1" i="0" baseline="0" dirty="0" smtClean="0"/>
              <a:t>CLICK</a:t>
            </a:r>
          </a:p>
          <a:p>
            <a:r>
              <a:rPr lang="en-US" b="0" i="0" baseline="0" dirty="0" smtClean="0"/>
              <a:t>Second, gamification can be a method for enhancing participation in something. In terms of occupational safety and mine safety, it could be something simple like an incentive program. In the examples later, we’ll see how, with a creative approach and proper execution, a simple game mechanic like that can have a number of positive effects.</a:t>
            </a:r>
          </a:p>
          <a:p>
            <a:endParaRPr lang="en-US" b="0" i="0" baseline="0" dirty="0" smtClean="0"/>
          </a:p>
          <a:p>
            <a:r>
              <a:rPr lang="en-US" b="0" i="0" baseline="0" dirty="0" smtClean="0"/>
              <a:t>Let’s look at a few other definitions composed by experts on the subject, </a:t>
            </a:r>
            <a:r>
              <a:rPr lang="en-US" b="0" baseline="0" dirty="0" smtClean="0"/>
              <a:t>to get a more comprehensive idea of what it entails. </a:t>
            </a:r>
            <a:endParaRPr lang="en-US" b="0" i="0" baseline="0" dirty="0" smtClean="0"/>
          </a:p>
          <a:p>
            <a:endParaRPr lang="en-US" b="0" i="0" baseline="0" dirty="0" smtClean="0"/>
          </a:p>
          <a:p>
            <a:r>
              <a:rPr lang="en-US" b="1" i="0" baseline="0" dirty="0" smtClean="0"/>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12</a:t>
            </a:fld>
            <a:endParaRPr lang="en-US"/>
          </a:p>
        </p:txBody>
      </p:sp>
    </p:spTree>
    <p:extLst>
      <p:ext uri="{BB962C8B-B14F-4D97-AF65-F5344CB8AC3E}">
        <p14:creationId xmlns:p14="http://schemas.microsoft.com/office/powerpoint/2010/main" val="4098495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Karl </a:t>
            </a:r>
            <a:r>
              <a:rPr lang="en-US" b="0" baseline="0" dirty="0" err="1" smtClean="0"/>
              <a:t>Kapp</a:t>
            </a:r>
            <a:r>
              <a:rPr lang="en-US" b="0" baseline="0" dirty="0" smtClean="0"/>
              <a:t> is an expert in instructional technology, a professor at Bloomberg University, who has written extensively on gamification. He writes that “Gamification is using game-based mechanics, aesthetics, and game thinking to engage people, motivate action, promote learning, and solve problems.”</a:t>
            </a:r>
          </a:p>
          <a:p>
            <a:endParaRPr lang="en-US" b="0" baseline="0" dirty="0" smtClean="0"/>
          </a:p>
          <a:p>
            <a:r>
              <a:rPr lang="en-US" b="1" baseline="0" dirty="0" smtClean="0"/>
              <a:t>CLICK</a:t>
            </a:r>
          </a:p>
          <a:p>
            <a:r>
              <a:rPr lang="en-US" b="0" baseline="0" dirty="0" smtClean="0"/>
              <a:t>Gamification provides the designer or trainer with the tools to think about instruction from the perspective of engagement and activity.”</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13</a:t>
            </a:fld>
            <a:endParaRPr lang="en-US"/>
          </a:p>
        </p:txBody>
      </p:sp>
    </p:spTree>
    <p:extLst>
      <p:ext uri="{BB962C8B-B14F-4D97-AF65-F5344CB8AC3E}">
        <p14:creationId xmlns:p14="http://schemas.microsoft.com/office/powerpoint/2010/main" val="3462971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Carol </a:t>
            </a:r>
            <a:r>
              <a:rPr lang="en-US" b="0" dirty="0" err="1" smtClean="0"/>
              <a:t>Leaman</a:t>
            </a:r>
            <a:r>
              <a:rPr lang="en-US" b="0" dirty="0" smtClean="0"/>
              <a:t>, CEO of the</a:t>
            </a:r>
            <a:r>
              <a:rPr lang="en-US" b="0" baseline="0" dirty="0" smtClean="0"/>
              <a:t> e-learning company </a:t>
            </a:r>
            <a:r>
              <a:rPr lang="en-US" b="0" baseline="0" dirty="0" err="1" smtClean="0"/>
              <a:t>Axonify</a:t>
            </a:r>
            <a:r>
              <a:rPr lang="en-US" b="0" baseline="0" dirty="0" smtClean="0"/>
              <a:t>, has written on gamification. She says, “At its simplest, gamification is the process of making nongame activities more fun and engaging.”</a:t>
            </a:r>
            <a:endParaRPr lang="en-US" b="0" dirty="0"/>
          </a:p>
        </p:txBody>
      </p:sp>
      <p:sp>
        <p:nvSpPr>
          <p:cNvPr id="4" name="Slide Number Placeholder 3"/>
          <p:cNvSpPr>
            <a:spLocks noGrp="1"/>
          </p:cNvSpPr>
          <p:nvPr>
            <p:ph type="sldNum" sz="quarter" idx="10"/>
          </p:nvPr>
        </p:nvSpPr>
        <p:spPr/>
        <p:txBody>
          <a:bodyPr/>
          <a:lstStyle/>
          <a:p>
            <a:fld id="{F55556CC-E29E-4D1E-A35C-3CB59F0FD649}" type="slidenum">
              <a:rPr lang="en-US" smtClean="0"/>
              <a:t>14</a:t>
            </a:fld>
            <a:endParaRPr lang="en-US"/>
          </a:p>
        </p:txBody>
      </p:sp>
    </p:spTree>
    <p:extLst>
      <p:ext uri="{BB962C8B-B14F-4D97-AF65-F5344CB8AC3E}">
        <p14:creationId xmlns:p14="http://schemas.microsoft.com/office/powerpoint/2010/main" val="934318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And, finally, Michael</a:t>
            </a:r>
            <a:r>
              <a:rPr lang="en-US" b="0" baseline="0" dirty="0" smtClean="0"/>
              <a:t> Levy, an expert in using incentive programs to change behavior, recognizes the value inherent in using gamification to enhance occupational safety. He writes, </a:t>
            </a:r>
            <a:r>
              <a:rPr lang="en-US" sz="1200" dirty="0" smtClean="0"/>
              <a:t>“Gamification [is] the use of contests or game-play elements to inspire desired behavior among employees. In other words, it’s playing a game in a place or context where we wouldn’t necessarily do so.” And a safety</a:t>
            </a:r>
            <a:r>
              <a:rPr lang="en-US" sz="1200" baseline="0" dirty="0" smtClean="0"/>
              <a:t> training situation also fits under the category of “where we wouldn’t necessarily do so.”</a:t>
            </a:r>
          </a:p>
          <a:p>
            <a:endParaRPr lang="en-US" sz="1200" b="0" baseline="0" dirty="0" smtClean="0"/>
          </a:p>
          <a:p>
            <a:r>
              <a:rPr lang="en-US" sz="1200" b="1" baseline="0" dirty="0" smtClean="0"/>
              <a:t>NEXT SLIDE</a:t>
            </a:r>
          </a:p>
        </p:txBody>
      </p:sp>
      <p:sp>
        <p:nvSpPr>
          <p:cNvPr id="4" name="Slide Number Placeholder 3"/>
          <p:cNvSpPr>
            <a:spLocks noGrp="1"/>
          </p:cNvSpPr>
          <p:nvPr>
            <p:ph type="sldNum" sz="quarter" idx="10"/>
          </p:nvPr>
        </p:nvSpPr>
        <p:spPr/>
        <p:txBody>
          <a:bodyPr/>
          <a:lstStyle/>
          <a:p>
            <a:fld id="{F55556CC-E29E-4D1E-A35C-3CB59F0FD649}" type="slidenum">
              <a:rPr lang="en-US" smtClean="0"/>
              <a:t>15</a:t>
            </a:fld>
            <a:endParaRPr lang="en-US"/>
          </a:p>
        </p:txBody>
      </p:sp>
    </p:spTree>
    <p:extLst>
      <p:ext uri="{BB962C8B-B14F-4D97-AF65-F5344CB8AC3E}">
        <p14:creationId xmlns:p14="http://schemas.microsoft.com/office/powerpoint/2010/main" val="213404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now let’s take a quick look at some examples of gamification applied in a day-to-day workplace setting as part of safety incentive program, as opposed to gamified learning in a training setting. These three examples each demonstrate a different game method applied in a workplace that successfully improved safety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a:t>
            </a:r>
            <a:r>
              <a:rPr lang="en-US" baseline="0" dirty="0" smtClean="0"/>
              <a:t> the beginning of the year, a sum of points are added to a “rewards bucket.” The rewards bucket is actually visible and able to be monitored by the employees when they access a web page they regularly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If</a:t>
            </a:r>
            <a:r>
              <a:rPr lang="en-US" b="0" baseline="0" dirty="0" smtClean="0"/>
              <a:t> a lost-time incident happens during the year, a portion of the points are deducted from the bucket.</a:t>
            </a:r>
            <a:br>
              <a:rPr lang="en-US" b="0" baseline="0" dirty="0" smtClean="0"/>
            </a:br>
            <a:r>
              <a:rPr lang="en-US" b="0" baseline="0" dirty="0" smtClean="0"/>
              <a:t/>
            </a:r>
            <a:br>
              <a:rPr lang="en-US" b="0" baseline="0" dirty="0" smtClean="0"/>
            </a:br>
            <a:r>
              <a:rPr lang="en-US" b="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At the end of the year, the points are divided evenly among all the employees, who can then spend their shares of the points for rewards. Obviously, for each lost-time incident, those points are deducted for everyone, and the chance for getting the top prizes is lost. The best prizes require zero lost-time incidents in order for the employees to afford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As</a:t>
            </a:r>
            <a:r>
              <a:rPr lang="en-US" b="0" baseline="0" dirty="0" smtClean="0"/>
              <a:t> a result of implementing this safety incentive program, the organization saw its workers support each other and speak up about unsafe behavior a lot more than they had before. A simple but effective method for an incentive program because there was a clear way to measure progress toward the goal, as well as clear, desirable rewards.</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F55556CC-E29E-4D1E-A35C-3CB59F0FD649}" type="slidenum">
              <a:rPr lang="en-US" smtClean="0"/>
              <a:t>16</a:t>
            </a:fld>
            <a:endParaRPr lang="en-US"/>
          </a:p>
        </p:txBody>
      </p:sp>
    </p:spTree>
    <p:extLst>
      <p:ext uri="{BB962C8B-B14F-4D97-AF65-F5344CB8AC3E}">
        <p14:creationId xmlns:p14="http://schemas.microsoft.com/office/powerpoint/2010/main" val="1847768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In this example, we’ll see how using something</a:t>
            </a:r>
            <a:r>
              <a:rPr lang="en-US" baseline="0" dirty="0" smtClean="0"/>
              <a:t> familiar was an effective basis for a day-to-day safety performance incentive game.</a:t>
            </a:r>
          </a:p>
          <a:p>
            <a:pPr lvl="0"/>
            <a:endParaRPr lang="en-US" b="1" baseline="0" dirty="0" smtClean="0"/>
          </a:p>
          <a:p>
            <a:pPr lvl="0"/>
            <a:r>
              <a:rPr lang="en-US" b="1" baseline="0" dirty="0" smtClean="0"/>
              <a:t>CLICK</a:t>
            </a:r>
          </a:p>
          <a:p>
            <a:pPr lvl="0"/>
            <a:r>
              <a:rPr lang="en-US" b="0" baseline="0" dirty="0" smtClean="0"/>
              <a:t>At this company, different work crews were characterized as football teams in a league. </a:t>
            </a:r>
          </a:p>
          <a:p>
            <a:pPr lvl="0"/>
            <a:endParaRPr lang="en-US" b="0" baseline="0" dirty="0" smtClean="0"/>
          </a:p>
          <a:p>
            <a:pPr lvl="0"/>
            <a:r>
              <a:rPr lang="en-US" b="0" baseline="0" dirty="0" smtClean="0"/>
              <a:t>Each team could customize its name, its leader or “quarterback”, and a team logo, to cultivate team spirit. It’s also engaging for employees to have agency and ownership over their identity in the game and enhance a sense of competition with the other crews.</a:t>
            </a:r>
          </a:p>
          <a:p>
            <a:pPr lvl="0"/>
            <a:endParaRPr lang="en-US" b="0" baseline="0" dirty="0" smtClean="0"/>
          </a:p>
          <a:p>
            <a:pPr lvl="0"/>
            <a:r>
              <a:rPr lang="en-US" b="1" baseline="0" dirty="0" smtClean="0"/>
              <a:t>CLICK</a:t>
            </a:r>
          </a:p>
          <a:p>
            <a:pPr lvl="0"/>
            <a:r>
              <a:rPr lang="en-US" b="0" baseline="0" dirty="0" smtClean="0"/>
              <a:t>The individual safety performance of each crew—or football team—was measured against defined goals.</a:t>
            </a:r>
          </a:p>
          <a:p>
            <a:pPr lvl="0"/>
            <a:endParaRPr lang="en-US" b="0" baseline="0" dirty="0" smtClean="0"/>
          </a:p>
          <a:p>
            <a:pPr lvl="0"/>
            <a:r>
              <a:rPr lang="en-US" b="0" baseline="0" dirty="0" smtClean="0"/>
              <a:t>Then that performance was recorded as progress on a football field. Each crew member could access their team’s progress on the field using a web-based platform. The platform not only monitored the team’s progress as a whole, but individual employees—or players—as well. So, each employee had their own “stats”, just like a football player.</a:t>
            </a:r>
          </a:p>
          <a:p>
            <a:pPr lvl="0"/>
            <a:endParaRPr lang="en-US" b="0" baseline="0" dirty="0" smtClean="0"/>
          </a:p>
          <a:p>
            <a:pPr lvl="0"/>
            <a:r>
              <a:rPr lang="en-US" b="1" dirty="0" smtClean="0"/>
              <a:t>CLICK</a:t>
            </a:r>
          </a:p>
          <a:p>
            <a:r>
              <a:rPr lang="en-US" dirty="0" smtClean="0"/>
              <a:t>And so, teams that achieved their</a:t>
            </a:r>
            <a:r>
              <a:rPr lang="en-US" baseline="0" dirty="0" smtClean="0"/>
              <a:t> safety goals were given rewards for their performance, and the best performing teams got the best rewards and bragging rights as safety champions.</a:t>
            </a:r>
            <a:endParaRPr lang="en-US" dirty="0" smtClean="0"/>
          </a:p>
          <a:p>
            <a:endParaRPr lang="en-US" dirty="0" smtClean="0"/>
          </a:p>
          <a:p>
            <a:r>
              <a:rPr lang="en-US" b="1" dirty="0" smtClean="0"/>
              <a:t>NEXT</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17</a:t>
            </a:fld>
            <a:endParaRPr lang="en-US"/>
          </a:p>
        </p:txBody>
      </p:sp>
    </p:spTree>
    <p:extLst>
      <p:ext uri="{BB962C8B-B14F-4D97-AF65-F5344CB8AC3E}">
        <p14:creationId xmlns:p14="http://schemas.microsoft.com/office/powerpoint/2010/main" val="3741375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In this case, straight</a:t>
            </a:r>
            <a:r>
              <a:rPr lang="en-US" baseline="0" dirty="0" smtClean="0"/>
              <a:t> up cash was the incentive for this. Employees were divided into teams. They strategized among themselves how best to avoid accidents.</a:t>
            </a:r>
          </a:p>
          <a:p>
            <a:pPr lvl="0"/>
            <a:endParaRPr lang="en-US" baseline="0" dirty="0" smtClean="0"/>
          </a:p>
          <a:p>
            <a:pPr lvl="0"/>
            <a:r>
              <a:rPr lang="en-US" baseline="0" dirty="0" smtClean="0"/>
              <a:t>Then, every month, each employee who had an incident-free month was rewarded with cash. Hard to argue with that incentive, right? </a:t>
            </a:r>
          </a:p>
          <a:p>
            <a:pPr lvl="0"/>
            <a:endParaRPr lang="en-US" baseline="0" dirty="0" smtClean="0"/>
          </a:p>
          <a:p>
            <a:pPr lvl="0"/>
            <a:r>
              <a:rPr lang="en-US" b="1" baseline="0" dirty="0" smtClean="0"/>
              <a:t>CLICK</a:t>
            </a:r>
          </a:p>
          <a:p>
            <a:pPr lvl="0"/>
            <a:r>
              <a:rPr lang="en-US" b="0" baseline="0" dirty="0" smtClean="0"/>
              <a:t>Now, the team-based program inspired an air of competition, and there was a real and tangible monetary reward for working safely. And the getting paid extra for staying safe improved employee morale, probably unsurprisingly.</a:t>
            </a:r>
            <a:endParaRPr lang="en-US" b="0" dirty="0" smtClean="0"/>
          </a:p>
          <a:p>
            <a:endParaRPr lang="en-US" sz="1200" b="0" baseline="0" dirty="0" smtClean="0"/>
          </a:p>
          <a:p>
            <a:r>
              <a:rPr lang="en-US" sz="1200" b="0" baseline="0" dirty="0" smtClean="0"/>
              <a:t>So now that we’ve seen a bit how gamification can add some flavor to safety incentive initiatives, now let’s take a closer look at the gamification of a training situation, or gamified learning, especially through the lens of providing training for Part 48 as we do at the Colorado School of Mines.</a:t>
            </a:r>
          </a:p>
          <a:p>
            <a:pPr lvl="2"/>
            <a:endParaRPr lang="en-US" b="0" dirty="0" smtClean="0"/>
          </a:p>
          <a:p>
            <a:pPr lvl="0"/>
            <a:r>
              <a:rPr lang="en-US" b="1" dirty="0" smtClean="0"/>
              <a:t>NEXT</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18</a:t>
            </a:fld>
            <a:endParaRPr lang="en-US"/>
          </a:p>
        </p:txBody>
      </p:sp>
    </p:spTree>
    <p:extLst>
      <p:ext uri="{BB962C8B-B14F-4D97-AF65-F5344CB8AC3E}">
        <p14:creationId xmlns:p14="http://schemas.microsoft.com/office/powerpoint/2010/main" val="4122646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We’ve</a:t>
            </a:r>
            <a:r>
              <a:rPr lang="en-US" baseline="0" dirty="0" smtClean="0"/>
              <a:t> established how at its root, playing games increases participation and appeals to all the senses with which we take in information, thus increasing engagement. But let’s examine that with a microscope.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CLICK</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First, gamified learning can provide immersive</a:t>
            </a:r>
            <a:r>
              <a:rPr lang="en-US" b="0" baseline="0" dirty="0" smtClean="0"/>
              <a:t> learning experiences. For instance, it could be an activity in which the goal would be to practice your learning in the form of performing a task. For instance, handling an emergency situation in the workplace, or practicing CPR. One training situation where this happens commonly as well using technology is in simulators for large vehicles like haul trucks or excavators or airplanes, in the case of pilots. Simulators like this are essentially video games with a training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Next, a</a:t>
            </a:r>
            <a:r>
              <a:rPr lang="en-US" baseline="0" dirty="0" smtClean="0"/>
              <a:t> gamified learning environment provides a situation where failure can be explored without consequence. Karl </a:t>
            </a:r>
            <a:r>
              <a:rPr lang="en-US" baseline="0" dirty="0" err="1" smtClean="0"/>
              <a:t>Kapp</a:t>
            </a:r>
            <a:r>
              <a:rPr lang="en-US" baseline="0" dirty="0" smtClean="0"/>
              <a:t> explains that “The risk of failure without punishment is engaging. Learners will explore and examine causes and effects if they know it’s OK to fail. In many cases, they will learn as much from seeing the consequences of their failure as they will from a correct answer.” </a:t>
            </a:r>
            <a:br>
              <a:rPr lang="en-US" baseline="0" dirty="0" smtClean="0"/>
            </a:br>
            <a:r>
              <a:rPr lang="en-US" baseline="0" dirty="0" smtClean="0"/>
              <a:t/>
            </a:r>
            <a:br>
              <a:rPr lang="en-US" baseline="0" dirty="0" smtClean="0"/>
            </a:br>
            <a:r>
              <a:rPr lang="en-US" baseline="0" dirty="0" smtClean="0"/>
              <a:t>You may recall that feedback is a crucial element of effective learning. Being able to be wrong and learn why shows the value of gamification in providing that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third, gamified</a:t>
            </a:r>
            <a:r>
              <a:rPr lang="en-US" baseline="0" dirty="0" smtClean="0"/>
              <a:t> learning appeals to “learner’s intrinsic and extrinsic motivators,” which Carol </a:t>
            </a:r>
            <a:r>
              <a:rPr lang="en-US" baseline="0" dirty="0" err="1" smtClean="0"/>
              <a:t>Leaman</a:t>
            </a:r>
            <a:r>
              <a:rPr lang="en-US" baseline="0" dirty="0" smtClean="0"/>
              <a:t> defines as such things as “tangible rewards, peer recognition, and self-efficacy,” or simply, “belief in one’s ability” (</a:t>
            </a:r>
            <a:r>
              <a:rPr lang="en-US" baseline="0" dirty="0" err="1" smtClean="0"/>
              <a:t>Leaman</a:t>
            </a:r>
            <a:r>
              <a:rPr lang="en-US" baseline="0" dirty="0" smtClean="0"/>
              <a:t>, 2014). These motivators are what fuels engagement in the game activity, and when there are no real stakes, people are inclined to have fun with it. And if you’re having fun, you’re engaged with what’s happening.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F55556CC-E29E-4D1E-A35C-3CB59F0FD649}" type="slidenum">
              <a:rPr lang="en-US" smtClean="0"/>
              <a:t>19</a:t>
            </a:fld>
            <a:endParaRPr lang="en-US"/>
          </a:p>
        </p:txBody>
      </p:sp>
    </p:spTree>
    <p:extLst>
      <p:ext uri="{BB962C8B-B14F-4D97-AF65-F5344CB8AC3E}">
        <p14:creationId xmlns:p14="http://schemas.microsoft.com/office/powerpoint/2010/main" val="185852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smtClean="0">
                <a:solidFill>
                  <a:schemeClr val="tx1"/>
                </a:solidFill>
                <a:effectLst/>
                <a:latin typeface="+mn-lt"/>
                <a:ea typeface="+mn-ea"/>
                <a:cs typeface="+mn-cs"/>
              </a:rPr>
              <a:t>As a part of the Mining Engineering Department at the School of Mines, much of what we do at the EMCIS program is provide MSHA part 48 training, including New Miner training, Annual Refreshers, and MSHA instructor courses for people seeking MSHA instructor certification. </a:t>
            </a:r>
            <a:br>
              <a:rPr lang="en-US" sz="1200" u="none" strike="noStrike"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
            </a:r>
            <a:br>
              <a:rPr lang="en-US" sz="1200" u="none" strike="noStrike"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We are funded in large part by a cooperative agreement with the National Institute for Occupational Safety and Health, or NIOSH, and through this grant we collaborate with the University of Arizona in the innovation of new mine safety educational tools, of which gamified learning is a significant aspect.</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Our program here at the Colorado School of Mines has been providing MSHA Part 48 safety training for over 20 years now, and much of our clientele consists of folks in occupations who commonly work on mine sites but would not receive their Part 48 safety training at the mines where they work. These include contractors—such as electricians, mobile equipment mechanics, or blasting engineers, for example—plus folks like vendors, consultants, industrial hygienists, and so on. We’re proud to say that a large part of our clientele are repeat customers, and so I hope to show you a little today why that is.</a:t>
            </a:r>
          </a:p>
          <a:p>
            <a:endParaRPr lang="en-US" dirty="0" smtClean="0"/>
          </a:p>
          <a:p>
            <a:r>
              <a:rPr lang="en-US" b="1" dirty="0" smtClean="0"/>
              <a:t>NEXT</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2</a:t>
            </a:fld>
            <a:endParaRPr lang="en-US"/>
          </a:p>
        </p:txBody>
      </p:sp>
    </p:spTree>
    <p:extLst>
      <p:ext uri="{BB962C8B-B14F-4D97-AF65-F5344CB8AC3E}">
        <p14:creationId xmlns:p14="http://schemas.microsoft.com/office/powerpoint/2010/main" val="4011960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does it mean when a trainee is engaged with a game? It means something is happening cognitively. And different kinds of games can appeal to a lot of different cognitive skills.</a:t>
            </a:r>
          </a:p>
          <a:p>
            <a:endParaRPr lang="en-US" baseline="0" dirty="0" smtClean="0"/>
          </a:p>
          <a:p>
            <a:r>
              <a:rPr lang="en-US" b="1" baseline="0" dirty="0" smtClean="0"/>
              <a:t>CLICK</a:t>
            </a:r>
            <a:endParaRPr lang="en-US" b="1" dirty="0" smtClean="0"/>
          </a:p>
          <a:p>
            <a:r>
              <a:rPr lang="en-US" dirty="0" smtClean="0"/>
              <a:t>First,</a:t>
            </a:r>
            <a:r>
              <a:rPr lang="en-US" baseline="0" dirty="0" smtClean="0"/>
              <a:t> knowledge retention. Games aren’t passive learning; they’re active learning, and this leads to better retention.</a:t>
            </a:r>
          </a:p>
          <a:p>
            <a:endParaRPr lang="en-US" baseline="0" dirty="0" smtClean="0"/>
          </a:p>
          <a:p>
            <a:r>
              <a:rPr lang="en-US" b="1" baseline="0" dirty="0" smtClean="0"/>
              <a:t>CLICK</a:t>
            </a:r>
          </a:p>
          <a:p>
            <a:r>
              <a:rPr lang="en-US" b="0" baseline="0" dirty="0" smtClean="0"/>
              <a:t>Next, problem solving. Whether alone or grouped with others, problem solving skills can be engaged in a game activity requiring them to demonstrate their learning to overcome some obstacle. </a:t>
            </a:r>
          </a:p>
          <a:p>
            <a:endParaRPr lang="en-US" b="0" baseline="0" dirty="0" smtClean="0"/>
          </a:p>
          <a:p>
            <a:r>
              <a:rPr lang="en-US" b="1" baseline="0" dirty="0" smtClean="0"/>
              <a:t>CLICK</a:t>
            </a:r>
          </a:p>
          <a:p>
            <a:r>
              <a:rPr lang="en-US" b="0" baseline="0" dirty="0" smtClean="0"/>
              <a:t>Next, decision making. In the course of most any game, players have to make choices. And, often, making careful decisions is coupled with . . .</a:t>
            </a:r>
            <a:br>
              <a:rPr lang="en-US" b="0" baseline="0" dirty="0" smtClean="0"/>
            </a:br>
            <a:r>
              <a:rPr lang="en-US" b="0" baseline="0" dirty="0" smtClean="0"/>
              <a:t/>
            </a:r>
            <a:br>
              <a:rPr lang="en-US" b="0" baseline="0" dirty="0" smtClean="0"/>
            </a:br>
            <a:r>
              <a:rPr lang="en-US" b="1" baseline="0" dirty="0" smtClean="0"/>
              <a:t>CLICK</a:t>
            </a:r>
          </a:p>
          <a:p>
            <a:r>
              <a:rPr lang="en-US" b="0" baseline="0" dirty="0" smtClean="0"/>
              <a:t>Risk-taking. Any engaging game has an element of risk, and the risks players take enhances the suspense and the challenge, and something with some suspense and challenge to it will in general be more engaging than something that does not.</a:t>
            </a:r>
            <a:br>
              <a:rPr lang="en-US" b="0" baseline="0" dirty="0" smtClean="0"/>
            </a:br>
            <a:r>
              <a:rPr lang="en-US" b="0" baseline="0" dirty="0" smtClean="0"/>
              <a:t/>
            </a:r>
            <a:br>
              <a:rPr lang="en-US" b="0" baseline="0" dirty="0" smtClean="0"/>
            </a:br>
            <a:r>
              <a:rPr lang="en-US" b="1" baseline="0" dirty="0" smtClean="0"/>
              <a:t>CLICK</a:t>
            </a:r>
          </a:p>
          <a:p>
            <a:r>
              <a:rPr lang="en-US" b="0" baseline="0" dirty="0" smtClean="0"/>
              <a:t>And following those two, leadership. And a way that this skill is commonly exercised in a gamified learning situation has to do with decision making and risk taking also. For instance, in a team-based game, who among the team makes the final say on the rest’s behalf? Who will delegate tasks? Who will speak for the team? And so on.</a:t>
            </a:r>
            <a:br>
              <a:rPr lang="en-US" b="0" baseline="0" dirty="0" smtClean="0"/>
            </a:br>
            <a:endParaRPr lang="en-US" b="0" baseline="0" dirty="0" smtClean="0"/>
          </a:p>
          <a:p>
            <a:r>
              <a:rPr lang="en-US" b="1" dirty="0" smtClean="0"/>
              <a:t>NEXT</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20</a:t>
            </a:fld>
            <a:endParaRPr lang="en-US"/>
          </a:p>
        </p:txBody>
      </p:sp>
    </p:spTree>
    <p:extLst>
      <p:ext uri="{BB962C8B-B14F-4D97-AF65-F5344CB8AC3E}">
        <p14:creationId xmlns:p14="http://schemas.microsoft.com/office/powerpoint/2010/main" val="2933272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we’ve touched on, the mining industry definitely represents a diverse workforce. And games are well-suited to a diverse workforce. </a:t>
            </a:r>
          </a:p>
          <a:p>
            <a:endParaRPr lang="en-US" baseline="0" dirty="0" smtClean="0"/>
          </a:p>
          <a:p>
            <a:r>
              <a:rPr lang="en-US" b="1" baseline="0" dirty="0" smtClean="0"/>
              <a:t>CLICK</a:t>
            </a:r>
          </a:p>
          <a:p>
            <a:r>
              <a:rPr lang="en-US" b="0" baseline="0" dirty="0" smtClean="0"/>
              <a:t>First, many people in the workforce have grown up playing games. As I already mentioned, games of all kinds, including video games and board games, are a popular part of our culture as well as of cultures around the world.</a:t>
            </a:r>
            <a:br>
              <a:rPr lang="en-US" b="0" baseline="0" dirty="0" smtClean="0"/>
            </a:br>
            <a:r>
              <a:rPr lang="en-US" b="0" baseline="0" dirty="0" smtClean="0"/>
              <a:t/>
            </a:r>
            <a:br>
              <a:rPr lang="en-US" b="0" baseline="0" dirty="0" smtClean="0"/>
            </a:br>
            <a:r>
              <a:rPr lang="en-US" b="1" baseline="0" dirty="0" smtClean="0"/>
              <a:t>CLICK</a:t>
            </a:r>
          </a:p>
          <a:p>
            <a:r>
              <a:rPr lang="en-US" b="0" baseline="0" dirty="0" smtClean="0"/>
              <a:t>Next, young and old learners alike appreciate interactivity. Generally, people are more easily interested in </a:t>
            </a:r>
            <a:r>
              <a:rPr lang="en-US" b="0" i="1" baseline="0" dirty="0" smtClean="0"/>
              <a:t>doing something</a:t>
            </a:r>
            <a:r>
              <a:rPr lang="en-US" b="0" i="0" baseline="0" dirty="0" smtClean="0"/>
              <a:t> than just sitting in a chair or at a desk trying to pay attention, and that’s true for people of all ages.</a:t>
            </a:r>
            <a:br>
              <a:rPr lang="en-US" b="0" i="0" baseline="0" dirty="0" smtClean="0"/>
            </a:br>
            <a:endParaRPr lang="en-US" b="0" i="0" baseline="0" dirty="0" smtClean="0"/>
          </a:p>
          <a:p>
            <a:r>
              <a:rPr lang="en-US" b="1" i="0" baseline="0" dirty="0" smtClean="0"/>
              <a:t>CLICK</a:t>
            </a:r>
          </a:p>
          <a:p>
            <a:r>
              <a:rPr lang="en-US" b="0" dirty="0" smtClean="0"/>
              <a:t>And, familiar game elements can</a:t>
            </a:r>
            <a:r>
              <a:rPr lang="en-US" b="0" baseline="0" dirty="0" smtClean="0"/>
              <a:t> accommodate many types of learners, whether different generations, languages, or cultures. </a:t>
            </a:r>
            <a:br>
              <a:rPr lang="en-US" b="0" baseline="0" dirty="0" smtClean="0"/>
            </a:br>
            <a:r>
              <a:rPr lang="en-US" b="0" baseline="0" dirty="0" smtClean="0"/>
              <a:t/>
            </a:r>
            <a:br>
              <a:rPr lang="en-US" b="0" baseline="0" dirty="0" smtClean="0"/>
            </a:br>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21</a:t>
            </a:fld>
            <a:endParaRPr lang="en-US"/>
          </a:p>
        </p:txBody>
      </p:sp>
    </p:spTree>
    <p:extLst>
      <p:ext uri="{BB962C8B-B14F-4D97-AF65-F5344CB8AC3E}">
        <p14:creationId xmlns:p14="http://schemas.microsoft.com/office/powerpoint/2010/main" val="3136197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Games</a:t>
            </a:r>
            <a:r>
              <a:rPr lang="en-US" baseline="0" dirty="0" smtClean="0"/>
              <a:t> provide specific and frequent feedback, and we’ve touched on how consistent feedback is necessary for effective learning and retention. </a:t>
            </a:r>
          </a:p>
          <a:p>
            <a:endParaRPr lang="en-US" baseline="0" dirty="0" smtClean="0"/>
          </a:p>
          <a:p>
            <a:r>
              <a:rPr lang="en-US" b="1" dirty="0" smtClean="0"/>
              <a:t>CLICK</a:t>
            </a:r>
          </a:p>
          <a:p>
            <a:r>
              <a:rPr lang="en-US" b="0" dirty="0" smtClean="0"/>
              <a:t>In fact, player feedback is integral to the progression of a game. The feedback</a:t>
            </a:r>
            <a:r>
              <a:rPr lang="en-US" b="0" baseline="0" dirty="0" smtClean="0"/>
              <a:t> given to a player in a game makes the player decide what to do next. In other words</a:t>
            </a:r>
            <a:r>
              <a:rPr lang="en-US" b="0" dirty="0" smtClean="0"/>
              <a:t>,</a:t>
            </a:r>
            <a:r>
              <a:rPr lang="en-US" b="0" baseline="0" dirty="0" smtClean="0"/>
              <a:t> a game progresses through the feedback given to the players for their choices or actions, and leads to further choices. Looking at a simple example, if we’re playing Go Fish, and I ask if you have any fives, I immediately get feedback from you telling whether you have any fives, and if you do, you give them to me. If you don’t, I draw from the deck. The game progressed because of the feedback I got from the game mechanic. Transfer that to a training situation, then the feedback I get is educational and topical, and I’m learning in an interactive way through receiving regular feedback just by playing the game.</a:t>
            </a:r>
            <a:br>
              <a:rPr lang="en-US" b="0" baseline="0" dirty="0" smtClean="0"/>
            </a:br>
            <a:endParaRPr lang="en-US" b="0" baseline="0" dirty="0" smtClean="0"/>
          </a:p>
          <a:p>
            <a:r>
              <a:rPr lang="en-US" b="1" baseline="0" dirty="0" smtClean="0"/>
              <a:t>CLICK</a:t>
            </a:r>
          </a:p>
          <a:p>
            <a:r>
              <a:rPr lang="en-US" b="0" baseline="0" dirty="0" smtClean="0"/>
              <a:t>Furthermore, frequent or immediate feedback helps to understand the </a:t>
            </a:r>
            <a:r>
              <a:rPr lang="en-US" b="0" i="1" baseline="0" dirty="0" smtClean="0"/>
              <a:t>why</a:t>
            </a:r>
            <a:r>
              <a:rPr lang="en-US" b="0" i="0" baseline="0" dirty="0" smtClean="0"/>
              <a:t> of players’ choices while the material is still fresh.</a:t>
            </a:r>
            <a:r>
              <a:rPr lang="en-US" b="0" baseline="0" dirty="0" smtClean="0"/>
              <a:t> Playing games can stand in for quizzing the trainees at intervals throughout a training session. It’s good to test knowledge while the learning material is still fresh in the trainees’ minds, rather than wait until the end of the day and expect them to have retained enough to demonstrate it then and there. If we play a game surrounding the subject matter we just covered, we’ll have better outcomes and better retention because of the interactivity and the focused feedback. It could be, for instance, a game-show style quiz, in which the trainees must answer questions for points. (In our Annual Refreshers, for example, we play a version of Jeopardy.) For the answers to the quiz questions, trainees get immediate feedback on whether they’re correct or incorrect, and when useful, a short discussion can help the trainees understand </a:t>
            </a:r>
            <a:r>
              <a:rPr lang="en-US" b="0" i="1" baseline="0" dirty="0" smtClean="0"/>
              <a:t>why</a:t>
            </a:r>
            <a:r>
              <a:rPr lang="en-US" b="0" i="0" baseline="0" dirty="0" smtClean="0"/>
              <a:t> they were right or wrong, and that may occasion further elaboration on the subject.</a:t>
            </a:r>
            <a:endParaRPr lang="en-US" b="0" baseline="0" dirty="0" smtClean="0"/>
          </a:p>
          <a:p>
            <a:endParaRPr lang="en-US" b="1"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22</a:t>
            </a:fld>
            <a:endParaRPr lang="en-US"/>
          </a:p>
        </p:txBody>
      </p:sp>
    </p:spTree>
    <p:extLst>
      <p:ext uri="{BB962C8B-B14F-4D97-AF65-F5344CB8AC3E}">
        <p14:creationId xmlns:p14="http://schemas.microsoft.com/office/powerpoint/2010/main" val="1427799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there</a:t>
            </a:r>
            <a:r>
              <a:rPr lang="en-US" baseline="0" dirty="0" smtClean="0"/>
              <a:t> are other benefits to </a:t>
            </a:r>
            <a:r>
              <a:rPr lang="en-US" dirty="0" smtClean="0"/>
              <a:t>gamified learning</a:t>
            </a:r>
            <a:r>
              <a:rPr lang="en-US" baseline="0" dirty="0" smtClean="0"/>
              <a:t> that can enhance the training session generally.</a:t>
            </a:r>
          </a:p>
          <a:p>
            <a:endParaRPr lang="en-US" baseline="0" dirty="0" smtClean="0"/>
          </a:p>
          <a:p>
            <a:r>
              <a:rPr lang="en-US" b="1" baseline="0" dirty="0" smtClean="0"/>
              <a:t>CLICK</a:t>
            </a:r>
          </a:p>
          <a:p>
            <a:r>
              <a:rPr lang="en-US" b="0" baseline="0" dirty="0" smtClean="0"/>
              <a:t>First, time passes quickly. Time flies when you’re having fun, as they say. So an eight-hour training that doesn’t feel like eight hours is going to be a positive the trainees. </a:t>
            </a:r>
          </a:p>
          <a:p>
            <a:endParaRPr lang="en-US" b="0" baseline="0" dirty="0" smtClean="0"/>
          </a:p>
          <a:p>
            <a:r>
              <a:rPr lang="en-US" b="1" baseline="0" dirty="0" smtClean="0"/>
              <a:t>CLICK</a:t>
            </a:r>
          </a:p>
          <a:p>
            <a:r>
              <a:rPr lang="en-US" b="0" baseline="0" dirty="0" smtClean="0"/>
              <a:t>Also, gamification promotes communication. Trainees and the trainers get to know each other a little bit when the trainees aren’t just sitting there in silence for the majority of the training. Communication is participatory by nature, and as we’ve learned, participation is a crucial part of effective learning. And in a team-based game, the need to communicate creates a sense of camaraderie among the teammates, as well as a sense of competition toward the other teams. </a:t>
            </a:r>
            <a:br>
              <a:rPr lang="en-US" b="0" baseline="0" dirty="0" smtClean="0"/>
            </a:br>
            <a:r>
              <a:rPr lang="en-US" b="0" baseline="0" dirty="0" smtClean="0"/>
              <a:t/>
            </a:r>
            <a:br>
              <a:rPr lang="en-US" b="0" baseline="0" dirty="0" smtClean="0"/>
            </a:br>
            <a:r>
              <a:rPr lang="en-US" b="1" baseline="0" dirty="0" smtClean="0"/>
              <a:t>CLICK</a:t>
            </a:r>
          </a:p>
          <a:p>
            <a:r>
              <a:rPr lang="en-US" b="0" baseline="0" dirty="0" smtClean="0"/>
              <a:t>And, games encourage physical movement. For example, a lot of games you might play in a training situation require someone to stand up and move to a different part of the room, so as to write on a whiteboard, move a game token, roll dice, flip a card, or handle and demonstrate the use of equipment like a fire extinguisher. And it’s fairly common knowledge now that getting up and moving around helps get the blood flowing and avoid the fatigue of sitting in one place for extended periods.</a:t>
            </a:r>
            <a:endParaRPr lang="en-US" b="1" baseline="0" dirty="0"/>
          </a:p>
          <a:p>
            <a:endParaRPr lang="en-US" b="1" baseline="0" dirty="0"/>
          </a:p>
          <a:p>
            <a:r>
              <a:rPr lang="en-US" b="1" baseline="0" dirty="0" smtClean="0"/>
              <a:t>NEXT SLIDE</a:t>
            </a:r>
            <a:endParaRPr lang="en-US" b="0" baseline="0" dirty="0" smtClean="0"/>
          </a:p>
        </p:txBody>
      </p:sp>
      <p:sp>
        <p:nvSpPr>
          <p:cNvPr id="4" name="Slide Number Placeholder 3"/>
          <p:cNvSpPr>
            <a:spLocks noGrp="1"/>
          </p:cNvSpPr>
          <p:nvPr>
            <p:ph type="sldNum" sz="quarter" idx="10"/>
          </p:nvPr>
        </p:nvSpPr>
        <p:spPr/>
        <p:txBody>
          <a:bodyPr/>
          <a:lstStyle/>
          <a:p>
            <a:fld id="{F55556CC-E29E-4D1E-A35C-3CB59F0FD649}" type="slidenum">
              <a:rPr lang="en-US" smtClean="0"/>
              <a:t>23</a:t>
            </a:fld>
            <a:endParaRPr lang="en-US"/>
          </a:p>
        </p:txBody>
      </p:sp>
    </p:spTree>
    <p:extLst>
      <p:ext uri="{BB962C8B-B14F-4D97-AF65-F5344CB8AC3E}">
        <p14:creationId xmlns:p14="http://schemas.microsoft.com/office/powerpoint/2010/main" val="174949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even though gamified learning has a lot</a:t>
            </a:r>
            <a:r>
              <a:rPr lang="en-US" baseline="0" dirty="0" smtClean="0"/>
              <a:t> of advantages in creating an effective training environment, challenges may still present themselves. Things may not always go as smoothly as we would like, even though gamified learning is supposed to be fun. As trainers it is always a good idea to reflect on and evaluate the success of gamified learning situations and how they were received by trainees. </a:t>
            </a:r>
          </a:p>
          <a:p>
            <a:endParaRPr lang="en-US" baseline="0" dirty="0" smtClean="0"/>
          </a:p>
          <a:p>
            <a:r>
              <a:rPr lang="en-US" b="1" baseline="0" dirty="0" smtClean="0"/>
              <a:t>CLICK</a:t>
            </a:r>
          </a:p>
          <a:p>
            <a:r>
              <a:rPr lang="en-US" b="0" baseline="0" dirty="0" smtClean="0"/>
              <a:t>So, some trainees may struggle with the concept or mechanics of the game being played. And this could even happen in relatively simple games. When a trainee is confused by the rules or objective of a game, it can slow the game down, limit their ability to participate, or limit their confidence as a team mate. There are ways to mitigate this, first in the design of the game; and second, as the trainer hosting the game in the moment. More on that in a minute.</a:t>
            </a:r>
          </a:p>
          <a:p>
            <a:endParaRPr lang="en-US" b="0" baseline="0" dirty="0" smtClean="0"/>
          </a:p>
          <a:p>
            <a:r>
              <a:rPr lang="en-US" b="1" baseline="0" dirty="0" smtClean="0"/>
              <a:t>CLICK</a:t>
            </a:r>
          </a:p>
          <a:p>
            <a:r>
              <a:rPr lang="en-US" b="0" baseline="0" dirty="0" smtClean="0"/>
              <a:t>Next, sometimes people may have a poor reaction to a game’s outcome. In other words, sore losers. Fortunately, we haven’t encountered too much of this in our trainings, and big factor in that is where we place the focus during game activities. The key is to make sure the fun is a byproduct of the objective; not the objective, and this can mitigate people feeling this way.</a:t>
            </a:r>
            <a:br>
              <a:rPr lang="en-US" b="0" baseline="0" dirty="0" smtClean="0"/>
            </a:br>
            <a:r>
              <a:rPr lang="en-US" b="0" baseline="0" dirty="0" smtClean="0"/>
              <a:t/>
            </a:r>
            <a:br>
              <a:rPr lang="en-US" b="0" baseline="0" dirty="0" smtClean="0"/>
            </a:br>
            <a:r>
              <a:rPr lang="en-US" b="1" baseline="0" dirty="0" smtClean="0"/>
              <a:t>CLICK</a:t>
            </a:r>
          </a:p>
          <a:p>
            <a:r>
              <a:rPr lang="en-US" b="0" baseline="0" dirty="0" smtClean="0"/>
              <a:t>And, variation of difficulty. Some game elements, like the questions posed to the trainees, or the tasks they’re meant to perform, might present different levels of challenge to different trainees. It’s important to remember that the trainees present in a given training could have a different level of familiarity with certain concepts, given their background or particular profession in the industry. So, it can be a challenge to achieve the right balance of difficulty for a diversely skilled group.</a:t>
            </a:r>
          </a:p>
          <a:p>
            <a:endParaRPr lang="en-US" b="0" baseline="0" dirty="0" smtClean="0"/>
          </a:p>
          <a:p>
            <a:r>
              <a:rPr lang="en-US" baseline="0" dirty="0" smtClean="0"/>
              <a:t>Although one or more challenges may become apparent, they shouldn’t be so disruptive as to invalidate the positives that gamified learning provides. In order for gamification to work best, trainers should strive to balance aspects of the game to mitigate these challenges. </a:t>
            </a:r>
          </a:p>
          <a:p>
            <a:endParaRPr lang="en-US" baseline="0" dirty="0" smtClean="0"/>
          </a:p>
          <a:p>
            <a:r>
              <a:rPr lang="en-US" baseline="0" dirty="0" smtClean="0"/>
              <a:t>Let’s examine how we might do that.</a:t>
            </a:r>
          </a:p>
          <a:p>
            <a:endParaRPr lang="en-US" baseline="0" dirty="0" smtClean="0"/>
          </a:p>
          <a:p>
            <a:r>
              <a:rPr lang="en-US" b="1" baseline="0" dirty="0" smtClean="0"/>
              <a:t>NEXT SLIDE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55556CC-E29E-4D1E-A35C-3CB59F0FD649}" type="slidenum">
              <a:rPr lang="en-US" smtClean="0"/>
              <a:t>24</a:t>
            </a:fld>
            <a:endParaRPr lang="en-US"/>
          </a:p>
        </p:txBody>
      </p:sp>
    </p:spTree>
    <p:extLst>
      <p:ext uri="{BB962C8B-B14F-4D97-AF65-F5344CB8AC3E}">
        <p14:creationId xmlns:p14="http://schemas.microsoft.com/office/powerpoint/2010/main" val="3775637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first, to help avoid trainees being confused by how the games are played,</a:t>
            </a:r>
          </a:p>
          <a:p>
            <a:endParaRPr lang="en-US" baseline="0" dirty="0" smtClean="0"/>
          </a:p>
          <a:p>
            <a:r>
              <a:rPr lang="en-US" b="1" baseline="0" dirty="0" smtClean="0"/>
              <a:t>CLICK</a:t>
            </a:r>
          </a:p>
          <a:p>
            <a:r>
              <a:rPr lang="en-US" baseline="0" dirty="0" smtClean="0"/>
              <a:t>First, the game concept and rules should be easily digestible and able to be explained briefly. While this is beneficial for everyone, it especially serves those trainees who may not have a mind for games so that they can still be engaged and participate. In addition, it saves valuable time. In a training day, activities are often allotted a certain specific amount of time, and you don’t want to take too much of it explaining complicated rules.</a:t>
            </a:r>
          </a:p>
          <a:p>
            <a:endParaRPr lang="en-US" baseline="0" dirty="0" smtClean="0"/>
          </a:p>
          <a:p>
            <a:r>
              <a:rPr lang="en-US" b="1" baseline="0" dirty="0" smtClean="0"/>
              <a:t>CLICK</a:t>
            </a:r>
          </a:p>
          <a:p>
            <a:r>
              <a:rPr lang="en-US" baseline="0" dirty="0" smtClean="0"/>
              <a:t>Another way to mitigate this problem is to adapt games into subject-relevant learning games that a diverse audience is likely to be already familiar with—well-known board games, card games, and even game shows. You’ll see in a minute how this is a common approach we take for developing the games we do in our Part 48 trainings.</a:t>
            </a:r>
          </a:p>
          <a:p>
            <a:endParaRPr lang="en-US" baseline="0" dirty="0" smtClean="0"/>
          </a:p>
          <a:p>
            <a:r>
              <a:rPr lang="en-US" baseline="0" dirty="0" smtClean="0"/>
              <a:t>If concepts or mechanics are too complex or unfamiliar, trainees will be confused, and their brainpower will be spent on trying to understand the game, rather than on the subject matter the game is meant to teach or reinforce. At worst, trainees could even disengage entirely, or the game will slow to a crawl because of a lot of need for clarification.</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F55556CC-E29E-4D1E-A35C-3CB59F0FD649}" type="slidenum">
              <a:rPr lang="en-US" smtClean="0"/>
              <a:t>25</a:t>
            </a:fld>
            <a:endParaRPr lang="en-US"/>
          </a:p>
        </p:txBody>
      </p:sp>
    </p:spTree>
    <p:extLst>
      <p:ext uri="{BB962C8B-B14F-4D97-AF65-F5344CB8AC3E}">
        <p14:creationId xmlns:p14="http://schemas.microsoft.com/office/powerpoint/2010/main" val="2097403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people may react poorly when a game doesn’t go their way or if they feel the game was unfair in one way or another. Avoiding or mitigating this requires trainers to first,</a:t>
            </a:r>
          </a:p>
          <a:p>
            <a:endParaRPr lang="en-US" baseline="0" dirty="0" smtClean="0"/>
          </a:p>
          <a:p>
            <a:r>
              <a:rPr lang="en-US" b="1" baseline="0" dirty="0" smtClean="0"/>
              <a:t>CLICK</a:t>
            </a:r>
          </a:p>
          <a:p>
            <a:r>
              <a:rPr lang="en-US" baseline="0" dirty="0" smtClean="0"/>
              <a:t>Set an appropriate mood and expectations for the game and its outcomes. In a training situation, games should have no stakes of any significance, so that the subject matter and learning have precedent. A gamified learning environment should allow, and sometimes even encourage, wrongness or failure, without the trainee feeling as if something of importance was truly lost. </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F55556CC-E29E-4D1E-A35C-3CB59F0FD649}" type="slidenum">
              <a:rPr lang="en-US" smtClean="0"/>
              <a:t>26</a:t>
            </a:fld>
            <a:endParaRPr lang="en-US"/>
          </a:p>
        </p:txBody>
      </p:sp>
    </p:spTree>
    <p:extLst>
      <p:ext uri="{BB962C8B-B14F-4D97-AF65-F5344CB8AC3E}">
        <p14:creationId xmlns:p14="http://schemas.microsoft.com/office/powerpoint/2010/main" val="3322478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Related to this is the question of appropriate difficulty of game mechanics, such as the difficulty of questions. People in any particular training session do not have the same scope of knowledge. They aren’t experts in all things that may be covered in the training—which is a big reason why they’re trained and recertified every year. </a:t>
            </a:r>
          </a:p>
          <a:p>
            <a:endParaRPr lang="en-US" b="1" baseline="0" dirty="0" smtClean="0"/>
          </a:p>
          <a:p>
            <a:r>
              <a:rPr lang="en-US" b="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To mitigate this challenge, trainers and the game design should demonstrate consistency in the way language is used, as well as in the ease of engaging with game elements, like following instructions on a card, for example. Game rules, instructions, and questions should be composed in the same style, using the active voice. “Go back three spaces,” for example. Direct, simple. “What is the minimum required PPE on a mine site?” Clear. The style should by and large be simple and straightforward.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also means you should avoid using things like trick questions or other evasive elements in a learning game. When a trainee is duped by a trick question, their reaction tends to focus on the fact that the question was a trick question, and not on what you were intended to learn from the question. Being deceptive doesn’t help trainees keep a learning mindset.</a:t>
            </a:r>
          </a:p>
          <a:p>
            <a:endParaRPr lang="en-US" baseline="0" dirty="0" smtClean="0"/>
          </a:p>
          <a:p>
            <a:r>
              <a:rPr lang="en-US" b="1" baseline="0" dirty="0" smtClean="0"/>
              <a:t>CLICK</a:t>
            </a:r>
          </a:p>
          <a:p>
            <a:r>
              <a:rPr lang="en-US" baseline="0" dirty="0" smtClean="0"/>
              <a:t>Next, where possible, categorize or organize game questions or tasks according to subject and/or difficulty. This helps prevent trainees being caught off guard by something they can’t do or don’t know, and it helps also build confidence, especially in a team-based game, when trainees can play to their strengths to help their team.</a:t>
            </a:r>
          </a:p>
          <a:p>
            <a:endParaRPr lang="en-US" baseline="0" dirty="0" smtClean="0"/>
          </a:p>
          <a:p>
            <a:r>
              <a:rPr lang="en-US" baseline="0" dirty="0" smtClean="0"/>
              <a:t>Now, although one or more of these challenges may still manifest, with good planning and the right approach while in the training room, they can be managed. It’s a good idea to playtest a new learning game idea before presenting it to a classroom. This helps to identify any issues in the gameplay or quality of the content before being used in a training setting. It also helps to anticipate what questions trainees might have when learning and playing the game.</a:t>
            </a:r>
          </a:p>
          <a:p>
            <a:endParaRPr lang="en-US" baseline="0" dirty="0" smtClean="0"/>
          </a:p>
          <a:p>
            <a:r>
              <a:rPr lang="en-US" b="1" baseline="0" dirty="0" smtClean="0"/>
              <a:t>NEXT SLIDE</a:t>
            </a:r>
          </a:p>
          <a:p>
            <a:endParaRPr lang="en-US" dirty="0"/>
          </a:p>
        </p:txBody>
      </p:sp>
      <p:sp>
        <p:nvSpPr>
          <p:cNvPr id="4" name="Slide Number Placeholder 3"/>
          <p:cNvSpPr>
            <a:spLocks noGrp="1"/>
          </p:cNvSpPr>
          <p:nvPr>
            <p:ph type="sldNum" sz="quarter" idx="10"/>
          </p:nvPr>
        </p:nvSpPr>
        <p:spPr/>
        <p:txBody>
          <a:bodyPr/>
          <a:lstStyle/>
          <a:p>
            <a:fld id="{F55556CC-E29E-4D1E-A35C-3CB59F0FD649}" type="slidenum">
              <a:rPr lang="en-US" smtClean="0"/>
              <a:t>27</a:t>
            </a:fld>
            <a:endParaRPr lang="en-US"/>
          </a:p>
        </p:txBody>
      </p:sp>
    </p:spTree>
    <p:extLst>
      <p:ext uri="{BB962C8B-B14F-4D97-AF65-F5344CB8AC3E}">
        <p14:creationId xmlns:p14="http://schemas.microsoft.com/office/powerpoint/2010/main" val="2249867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now a look</a:t>
            </a:r>
            <a:r>
              <a:rPr lang="en-US" baseline="0" dirty="0" smtClean="0"/>
              <a:t> at what works to help facilitate a good and appropriate learning game.</a:t>
            </a:r>
          </a:p>
          <a:p>
            <a:endParaRPr lang="en-US" baseline="0" dirty="0" smtClean="0"/>
          </a:p>
          <a:p>
            <a:r>
              <a:rPr lang="en-US" b="1" baseline="0" dirty="0" smtClean="0"/>
              <a:t>CLICK</a:t>
            </a:r>
          </a:p>
          <a:p>
            <a:r>
              <a:rPr lang="en-US" b="0" baseline="0" dirty="0" smtClean="0"/>
              <a:t>First, an appropriate length. The game should not last too long. As we’ve touched on earlier, anything can become boring and tedious if there is no respite from it. When planning a learning game for an all-day training, consider how the different sections of the training throughout the day must be structured, and how a game activity would slot in logically to that plan.</a:t>
            </a:r>
            <a:br>
              <a:rPr lang="en-US" b="0" baseline="0" dirty="0" smtClean="0"/>
            </a:br>
            <a:endParaRPr lang="en-US" b="0" baseline="0" dirty="0" smtClean="0"/>
          </a:p>
          <a:p>
            <a:r>
              <a:rPr lang="en-US" b="1" baseline="0" dirty="0" smtClean="0"/>
              <a:t>CLICK</a:t>
            </a:r>
          </a:p>
          <a:p>
            <a:r>
              <a:rPr lang="en-US" b="0" baseline="0" dirty="0" smtClean="0"/>
              <a:t>Thoroughness. The game shouldn’t leave out important topics. The training must cover certain things to meet its minimum requirements, so, because a game is going to take up some of that time, it needs to address to appropriate depth the subject matter it’s intended to address.</a:t>
            </a:r>
            <a:br>
              <a:rPr lang="en-US" b="0" baseline="0" dirty="0" smtClean="0"/>
            </a:br>
            <a:r>
              <a:rPr lang="en-US" b="0" baseline="0" dirty="0" smtClean="0"/>
              <a:t/>
            </a:r>
            <a:br>
              <a:rPr lang="en-US" b="0" baseline="0" dirty="0" smtClean="0"/>
            </a:br>
            <a:r>
              <a:rPr lang="en-US" b="1" baseline="0" dirty="0" smtClean="0"/>
              <a:t>CLICK</a:t>
            </a:r>
          </a:p>
          <a:p>
            <a:r>
              <a:rPr lang="en-US" b="0" baseline="0" dirty="0" smtClean="0"/>
              <a:t>Next, timing. Games should happen at appropriate places in the training. As we’ve learned, because games progress through the feedback they provide players, the games can be placed in a way that provides feedback on subject matter when it is still fresh in trainees’ minds. For instance, a game immediately following a lecture or demonstration could help to reinforce the content, which helps with retention of the information.</a:t>
            </a:r>
            <a:br>
              <a:rPr lang="en-US" b="0" baseline="0" dirty="0" smtClean="0"/>
            </a:br>
            <a:endParaRPr lang="en-US" b="0" baseline="0" dirty="0" smtClean="0"/>
          </a:p>
          <a:p>
            <a:r>
              <a:rPr lang="en-US" b="1" baseline="0" dirty="0" smtClean="0"/>
              <a:t>CLICK</a:t>
            </a:r>
          </a:p>
          <a:p>
            <a:r>
              <a:rPr lang="en-US" b="0" baseline="0" dirty="0" smtClean="0"/>
              <a:t>Inclusivity. A game should involve the participation of all the trainees. Since education is best when participatory, trainers need to make sure that all trainees participate. Games requiring trainees to take turns help with this, as well as games requiring collaboration among the trainees.</a:t>
            </a:r>
            <a:br>
              <a:rPr lang="en-US" b="0" baseline="0" dirty="0" smtClean="0"/>
            </a:br>
            <a:endParaRPr lang="en-US" b="0" baseline="0" dirty="0" smtClean="0"/>
          </a:p>
          <a:p>
            <a:r>
              <a:rPr lang="en-US" b="1" baseline="0" dirty="0" smtClean="0"/>
              <a:t>CLICK</a:t>
            </a:r>
          </a:p>
          <a:p>
            <a:r>
              <a:rPr lang="en-US" b="0" baseline="0" dirty="0" smtClean="0"/>
              <a:t>Also, reward. Games should have some additional motivation for doing well. While we don’t want real stakes, the fun in competition is enhanced when winning has something real associated with it. In our games, winners may get a chocolate bar, a mousepad, a deck of cards, or other little trinkets or toys.</a:t>
            </a:r>
            <a:br>
              <a:rPr lang="en-US" b="0" baseline="0" dirty="0" smtClean="0"/>
            </a:br>
            <a:endParaRPr lang="en-US" b="0" baseline="0" dirty="0" smtClean="0"/>
          </a:p>
          <a:p>
            <a:r>
              <a:rPr lang="en-US" b="1" baseline="0" dirty="0" smtClean="0"/>
              <a:t>CLICK</a:t>
            </a:r>
          </a:p>
          <a:p>
            <a:r>
              <a:rPr lang="en-US" b="0" baseline="0" dirty="0" smtClean="0"/>
              <a:t>Safe space. In other words, in educational settings, it should be okay to be incorrect. Being wrong facilitates learning, and in a game situation, being wrong is part of the mechanics. Getting something wrong is built-in to the game design, a consideration from its conception, and it progresses the game just as much as getting something right. A game is a safe space for trial and error, being mistaken, and taking risks despite the consequences. And when we’re talking about safety in particular, the work environment should not be a place for these things.</a:t>
            </a:r>
            <a:br>
              <a:rPr lang="en-US" b="0" baseline="0" dirty="0" smtClean="0"/>
            </a:br>
            <a:endParaRPr lang="en-US" b="0" baseline="0" dirty="0" smtClean="0"/>
          </a:p>
          <a:p>
            <a:r>
              <a:rPr lang="en-US" b="1" baseline="0" dirty="0" smtClean="0"/>
              <a:t>CLICK</a:t>
            </a:r>
          </a:p>
          <a:p>
            <a:r>
              <a:rPr lang="en-US" b="0" baseline="0" dirty="0" smtClean="0"/>
              <a:t>Finally, what works for gamified learning is a good game host. In other words, the trainer should know the game well, demonstrate enthusiasm for it, be encouraging to the trainees during the game, and keep the game moving forward by being helpful and prompting players and teams to act or respond. It’s also good to regularly remind players of their scores, their options during their turn, how much time is left, and so on.</a:t>
            </a:r>
          </a:p>
          <a:p>
            <a:endParaRPr lang="en-US" b="0"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F55556CC-E29E-4D1E-A35C-3CB59F0FD649}" type="slidenum">
              <a:rPr lang="en-US" smtClean="0"/>
              <a:t>28</a:t>
            </a:fld>
            <a:endParaRPr lang="en-US"/>
          </a:p>
        </p:txBody>
      </p:sp>
    </p:spTree>
    <p:extLst>
      <p:ext uri="{BB962C8B-B14F-4D97-AF65-F5344CB8AC3E}">
        <p14:creationId xmlns:p14="http://schemas.microsoft.com/office/powerpoint/2010/main" val="3242426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Now</a:t>
            </a:r>
            <a:r>
              <a:rPr lang="en-US" b="0" baseline="0" dirty="0" smtClean="0"/>
              <a:t> we’ll examine things that are detrimental to effective gamified learning. What doesn’t work.</a:t>
            </a:r>
          </a:p>
          <a:p>
            <a:endParaRPr lang="en-US" b="1" baseline="0" dirty="0" smtClean="0"/>
          </a:p>
          <a:p>
            <a:r>
              <a:rPr lang="en-US" b="1" baseline="0" dirty="0" smtClean="0"/>
              <a:t>CLICK</a:t>
            </a:r>
            <a:endParaRPr lang="en-US" b="1" dirty="0" smtClean="0"/>
          </a:p>
          <a:p>
            <a:r>
              <a:rPr lang="en-US" b="0" dirty="0" smtClean="0"/>
              <a:t>First, issues</a:t>
            </a:r>
            <a:r>
              <a:rPr lang="en-US" b="0" baseline="0" dirty="0" smtClean="0"/>
              <a:t> of </a:t>
            </a:r>
            <a:r>
              <a:rPr lang="en-US" b="0" dirty="0" smtClean="0"/>
              <a:t>morality.</a:t>
            </a:r>
            <a:r>
              <a:rPr lang="en-US" b="1" dirty="0" smtClean="0"/>
              <a:t> </a:t>
            </a:r>
            <a:r>
              <a:rPr lang="en-US" b="0" dirty="0" smtClean="0"/>
              <a:t>A</a:t>
            </a:r>
            <a:r>
              <a:rPr lang="en-US" b="0" baseline="0" dirty="0" smtClean="0"/>
              <a:t> game should not impinge on trainees’ senses of right vs. wrong. In other words, and especially when safety training is the subject, a game scenario shouldn’t ask players to think or act outside their sense of ethics or morality. </a:t>
            </a:r>
            <a:r>
              <a:rPr lang="en-US" dirty="0" smtClean="0"/>
              <a:t>Safety training should always appeal toward doing the </a:t>
            </a:r>
            <a:r>
              <a:rPr lang="en-US" i="1" dirty="0" smtClean="0"/>
              <a:t>right</a:t>
            </a:r>
            <a:r>
              <a:rPr lang="en-US" dirty="0" smtClean="0"/>
              <a:t> thing.</a:t>
            </a:r>
          </a:p>
          <a:p>
            <a:endParaRPr lang="en-US" dirty="0" smtClean="0"/>
          </a:p>
          <a:p>
            <a:r>
              <a:rPr lang="en-US" b="1" dirty="0" smtClean="0"/>
              <a:t>CLICK</a:t>
            </a:r>
          </a:p>
          <a:p>
            <a:r>
              <a:rPr lang="en-US" b="0" dirty="0" smtClean="0"/>
              <a:t>Over-simplicity.</a:t>
            </a:r>
            <a:r>
              <a:rPr lang="en-US" b="0" baseline="0" dirty="0" smtClean="0"/>
              <a:t> </a:t>
            </a:r>
            <a:r>
              <a:rPr lang="en-US" b="0" dirty="0" smtClean="0"/>
              <a:t>A</a:t>
            </a:r>
            <a:r>
              <a:rPr lang="en-US" b="0" baseline="0" dirty="0" smtClean="0"/>
              <a:t> game should not be too simple. It needs to have some structure, some pizzazz. Something interesting, something more than, “We’ll go one by one and if you get a multiple choice question right, you get one point.” </a:t>
            </a:r>
            <a:r>
              <a:rPr lang="en-US" dirty="0" smtClean="0"/>
              <a:t>Just as games should not be too complex that they cannot be introduced and begun quickly, as we mentioned earlier, games should not be too simple. A game that is much too simple may</a:t>
            </a:r>
            <a:r>
              <a:rPr lang="en-US" baseline="0" dirty="0" smtClean="0"/>
              <a:t> actually disengage the trainees. For that reason, if a game happens to be pretty simple, it should probably be short in duration.</a:t>
            </a:r>
          </a:p>
          <a:p>
            <a:endParaRPr lang="en-US" baseline="0" dirty="0" smtClean="0"/>
          </a:p>
          <a:p>
            <a:r>
              <a:rPr lang="en-US" b="1" baseline="0" dirty="0" smtClean="0"/>
              <a:t>CLICK</a:t>
            </a:r>
            <a:endParaRPr lang="en-US" b="1" dirty="0" smtClean="0"/>
          </a:p>
          <a:p>
            <a:r>
              <a:rPr lang="en-US" b="0" dirty="0" smtClean="0"/>
              <a:t>Next,</a:t>
            </a:r>
            <a:r>
              <a:rPr lang="en-US" b="0" baseline="0" dirty="0" smtClean="0"/>
              <a:t> we touched on this earlier, trick questions. </a:t>
            </a:r>
            <a:r>
              <a:rPr lang="en-US" dirty="0" smtClean="0"/>
              <a:t>A</a:t>
            </a:r>
            <a:r>
              <a:rPr lang="en-US" baseline="0" dirty="0" smtClean="0"/>
              <a:t> game should not try to bait trainees into giving wrong answers or doing the wrong thing. </a:t>
            </a:r>
            <a:r>
              <a:rPr lang="en-US" dirty="0" smtClean="0"/>
              <a:t>Generally, these sorts</a:t>
            </a:r>
            <a:r>
              <a:rPr lang="en-US" baseline="0" dirty="0" smtClean="0"/>
              <a:t> of thing</a:t>
            </a:r>
            <a:r>
              <a:rPr lang="en-US" dirty="0" smtClean="0"/>
              <a:t>s are not appropriate for gamified learning, especially in a competitive game atmosphere, and especially where such questions or mechanics are not the point of the game. </a:t>
            </a:r>
          </a:p>
          <a:p>
            <a:endParaRPr lang="en-US" dirty="0" smtClean="0"/>
          </a:p>
          <a:p>
            <a:r>
              <a:rPr lang="en-US" b="1" dirty="0" smtClean="0"/>
              <a:t>CLICK</a:t>
            </a:r>
          </a:p>
          <a:p>
            <a:r>
              <a:rPr lang="en-US" b="0" dirty="0" smtClean="0"/>
              <a:t>Then,</a:t>
            </a:r>
            <a:r>
              <a:rPr lang="en-US" b="0" baseline="0" dirty="0" smtClean="0"/>
              <a:t> abstraction or generality.</a:t>
            </a:r>
            <a:r>
              <a:rPr lang="en-US" b="1" dirty="0" smtClean="0"/>
              <a:t> </a:t>
            </a:r>
            <a:r>
              <a:rPr lang="en-US" dirty="0" smtClean="0"/>
              <a:t>A game should focus on real and specific</a:t>
            </a:r>
            <a:r>
              <a:rPr lang="en-US" baseline="0" dirty="0" smtClean="0"/>
              <a:t> concepts and subject matter rather than being overly general or even abstract in its focus or objectives. This is especially important when safety is the subject, and meeting the specific requirements for that safety training.</a:t>
            </a:r>
            <a:br>
              <a:rPr lang="en-US" baseline="0" dirty="0" smtClean="0"/>
            </a:br>
            <a:endParaRPr lang="en-US" baseline="0" dirty="0" smtClean="0"/>
          </a:p>
          <a:p>
            <a:r>
              <a:rPr lang="en-US" b="1" baseline="0" dirty="0" smtClean="0"/>
              <a:t>CLICK</a:t>
            </a:r>
            <a:endParaRPr lang="en-US" b="1" dirty="0" smtClean="0"/>
          </a:p>
          <a:p>
            <a:r>
              <a:rPr lang="en-US" b="0" dirty="0" smtClean="0"/>
              <a:t>Finally, prioritizing the fun and not the learning.</a:t>
            </a:r>
            <a:r>
              <a:rPr lang="en-US" b="0" baseline="0" dirty="0" smtClean="0"/>
              <a:t> Fun is a byproduct of the method, not the purpose of it. Furthermore, f</a:t>
            </a:r>
            <a:r>
              <a:rPr lang="en-US" dirty="0" smtClean="0"/>
              <a:t>un is subjective. Not all trainees are going to</a:t>
            </a:r>
            <a:r>
              <a:rPr lang="en-US" baseline="0" dirty="0" smtClean="0"/>
              <a:t> experience the same level of fun when playing any learning game, so</a:t>
            </a:r>
            <a:r>
              <a:rPr lang="en-US" dirty="0" smtClean="0"/>
              <a:t> their fun should definitely not be the primary factor when evaluating a game’s success. Instead, prioritize trainees’ engagement and interaction with the game content and mechanics.</a:t>
            </a:r>
            <a:r>
              <a:rPr lang="en-US" baseline="0" dirty="0" smtClean="0"/>
              <a:t> </a:t>
            </a:r>
            <a:r>
              <a:rPr lang="en-US" dirty="0" smtClean="0"/>
              <a:t>The fun isn’t a measurement of the learning. But if someone says “this is fun,” then they are paying attention. We also shouldn’t confuse making training fun with making the trainees laugh. Trainers aren’t comedians, and shouldn’t try to be. Again, fun is a byproduct</a:t>
            </a:r>
            <a:r>
              <a:rPr lang="en-US" baseline="0" dirty="0" smtClean="0"/>
              <a:t> of gamification. The purpose and focus is still on the learning.</a:t>
            </a:r>
            <a:endParaRPr lang="en-US" dirty="0" smtClean="0"/>
          </a:p>
          <a:p>
            <a:endParaRPr lang="en-US" b="1" dirty="0" smtClean="0"/>
          </a:p>
          <a:p>
            <a:r>
              <a:rPr lang="en-US" b="1" dirty="0" smtClean="0"/>
              <a:t>NEXT</a:t>
            </a:r>
            <a:r>
              <a:rPr lang="en-US" b="1" baseline="0" dirty="0" smtClean="0"/>
              <a: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F55556CC-E29E-4D1E-A35C-3CB59F0FD649}" type="slidenum">
              <a:rPr lang="en-US" smtClean="0"/>
              <a:t>29</a:t>
            </a:fld>
            <a:endParaRPr lang="en-US"/>
          </a:p>
        </p:txBody>
      </p:sp>
    </p:spTree>
    <p:extLst>
      <p:ext uri="{BB962C8B-B14F-4D97-AF65-F5344CB8AC3E}">
        <p14:creationId xmlns:p14="http://schemas.microsoft.com/office/powerpoint/2010/main" val="240418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an integral part of our training involves using games and game mechanics. Now, that isn’t to say that our training</a:t>
            </a:r>
            <a:r>
              <a:rPr lang="en-US" sz="1200" kern="1200" baseline="0" dirty="0" smtClean="0">
                <a:solidFill>
                  <a:schemeClr val="tx1"/>
                </a:solidFill>
                <a:effectLst/>
                <a:latin typeface="+mn-lt"/>
                <a:ea typeface="+mn-ea"/>
                <a:cs typeface="+mn-cs"/>
              </a:rPr>
              <a:t> sessions are top-to-bottom games all day. We use a blend of training methods, but games are as consistent a method we use as any other. Any particular method can overstay its welcome and become tedious, whether lecturing, showing videos, or playing games. </a:t>
            </a:r>
            <a:r>
              <a:rPr lang="en-US" sz="1200" kern="1200" dirty="0" smtClean="0">
                <a:solidFill>
                  <a:schemeClr val="tx1"/>
                </a:solidFill>
                <a:effectLst/>
                <a:latin typeface="+mn-lt"/>
                <a:ea typeface="+mn-ea"/>
                <a:cs typeface="+mn-cs"/>
              </a:rPr>
              <a:t>But many folks may be skeptical of using games as a training method</a:t>
            </a:r>
            <a:r>
              <a:rPr lang="en-US" sz="1200" kern="1200" baseline="0" dirty="0" smtClean="0">
                <a:solidFill>
                  <a:schemeClr val="tx1"/>
                </a:solidFill>
                <a:effectLst/>
                <a:latin typeface="+mn-lt"/>
                <a:ea typeface="+mn-ea"/>
                <a:cs typeface="+mn-cs"/>
              </a:rPr>
              <a:t> at all</a:t>
            </a:r>
            <a:r>
              <a:rPr lang="en-US" sz="1200" kern="1200" dirty="0" smtClean="0">
                <a:solidFill>
                  <a:schemeClr val="tx1"/>
                </a:solidFill>
                <a:effectLst/>
                <a:latin typeface="+mn-lt"/>
                <a:ea typeface="+mn-ea"/>
                <a:cs typeface="+mn-cs"/>
              </a:rPr>
              <a:t>, especially when they have had no experience with it. </a:t>
            </a:r>
          </a:p>
          <a:p>
            <a:endParaRPr lang="en-US" sz="1200" kern="1200" dirty="0" smtClean="0">
              <a:solidFill>
                <a:schemeClr val="tx1"/>
              </a:solidFill>
              <a:effectLst/>
              <a:latin typeface="+mn-lt"/>
              <a:ea typeface="+mn-ea"/>
              <a:cs typeface="+mn-cs"/>
            </a:endParaRPr>
          </a:p>
          <a:p>
            <a:pPr lvl="0"/>
            <a:r>
              <a:rPr lang="en-US" sz="1200" b="1" u="none" strike="noStrike" kern="1200" dirty="0" smtClean="0">
                <a:solidFill>
                  <a:schemeClr val="tx1"/>
                </a:solidFill>
                <a:effectLst/>
                <a:latin typeface="+mn-lt"/>
                <a:ea typeface="+mn-ea"/>
                <a:cs typeface="+mn-cs"/>
              </a:rPr>
              <a:t>CLICK:</a:t>
            </a:r>
            <a:r>
              <a:rPr lang="en-US" sz="1200" u="none" strike="noStrike" kern="1200" dirty="0" smtClean="0">
                <a:solidFill>
                  <a:schemeClr val="tx1"/>
                </a:solidFill>
                <a:effectLst/>
                <a:latin typeface="+mn-lt"/>
                <a:ea typeface="+mn-ea"/>
                <a:cs typeface="+mn-cs"/>
              </a:rPr>
              <a:t> </a:t>
            </a:r>
            <a:r>
              <a:rPr lang="en-US" sz="1200" i="1" u="none" strike="noStrike" kern="1200" dirty="0" smtClean="0">
                <a:solidFill>
                  <a:schemeClr val="tx1"/>
                </a:solidFill>
                <a:effectLst/>
                <a:latin typeface="+mn-lt"/>
                <a:ea typeface="+mn-ea"/>
                <a:cs typeface="+mn-cs"/>
              </a:rPr>
              <a:t>Training isn’t supposed to be fun and games!</a:t>
            </a:r>
            <a:r>
              <a:rPr lang="en-US" sz="1200" u="none" strike="noStrike" kern="1200" dirty="0" smtClean="0">
                <a:solidFill>
                  <a:schemeClr val="tx1"/>
                </a:solidFill>
                <a:effectLst/>
                <a:latin typeface="+mn-lt"/>
                <a:ea typeface="+mn-ea"/>
                <a:cs typeface="+mn-cs"/>
              </a:rPr>
              <a:t/>
            </a:r>
            <a:br>
              <a:rPr lang="en-US" sz="1200" u="none" strike="noStrike"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Some folks may even find the use of games and introducing fun into a regulatory safety training experience to be contradictory. “Training isn’t </a:t>
            </a:r>
            <a:r>
              <a:rPr lang="en-US" sz="1200" i="1" u="none" strike="noStrike" kern="1200" dirty="0" smtClean="0">
                <a:solidFill>
                  <a:schemeClr val="tx1"/>
                </a:solidFill>
                <a:effectLst/>
                <a:latin typeface="+mn-lt"/>
                <a:ea typeface="+mn-ea"/>
                <a:cs typeface="+mn-cs"/>
              </a:rPr>
              <a:t>supposed</a:t>
            </a:r>
            <a:r>
              <a:rPr lang="en-US" sz="1200" u="none" strike="noStrike" kern="1200" dirty="0" smtClean="0">
                <a:solidFill>
                  <a:schemeClr val="tx1"/>
                </a:solidFill>
                <a:effectLst/>
                <a:latin typeface="+mn-lt"/>
                <a:ea typeface="+mn-ea"/>
                <a:cs typeface="+mn-cs"/>
              </a:rPr>
              <a:t> to be fun,” they might say. Or, “Learning to work safely needs to be taken seriously, and playing games is not serious.” </a:t>
            </a:r>
            <a:br>
              <a:rPr lang="en-US" sz="1200" u="none" strike="noStrike"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
            </a:r>
            <a:br>
              <a:rPr lang="en-US" sz="1200" u="none" strike="noStrike" kern="1200" dirty="0" smtClean="0">
                <a:solidFill>
                  <a:schemeClr val="tx1"/>
                </a:solidFill>
                <a:effectLst/>
                <a:latin typeface="+mn-lt"/>
                <a:ea typeface="+mn-ea"/>
                <a:cs typeface="+mn-cs"/>
              </a:rPr>
            </a:br>
            <a:r>
              <a:rPr lang="en-US" sz="1200" b="1" u="none" strike="noStrike" kern="1200" dirty="0" smtClean="0">
                <a:solidFill>
                  <a:schemeClr val="tx1"/>
                </a:solidFill>
                <a:effectLst/>
                <a:latin typeface="+mn-lt"/>
                <a:ea typeface="+mn-ea"/>
                <a:cs typeface="+mn-cs"/>
              </a:rPr>
              <a:t>CLICK: </a:t>
            </a:r>
            <a:r>
              <a:rPr lang="en-US" sz="1200" i="1" u="none" strike="noStrike" kern="1200" dirty="0" smtClean="0">
                <a:solidFill>
                  <a:schemeClr val="tx1"/>
                </a:solidFill>
                <a:effectLst/>
                <a:latin typeface="+mn-lt"/>
                <a:ea typeface="+mn-ea"/>
                <a:cs typeface="+mn-cs"/>
              </a:rPr>
              <a:t>Training is supposed to be boring and tedious!</a:t>
            </a:r>
            <a:r>
              <a:rPr lang="en-US" sz="1200" u="none" strike="noStrike" kern="1200" dirty="0" smtClean="0">
                <a:solidFill>
                  <a:schemeClr val="tx1"/>
                </a:solidFill>
                <a:effectLst/>
                <a:latin typeface="+mn-lt"/>
                <a:ea typeface="+mn-ea"/>
                <a:cs typeface="+mn-cs"/>
              </a:rPr>
              <a:t/>
            </a:r>
            <a:br>
              <a:rPr lang="en-US" sz="1200" u="none" strike="noStrike" kern="1200" dirty="0" smtClean="0">
                <a:solidFill>
                  <a:schemeClr val="tx1"/>
                </a:solidFill>
                <a:effectLst/>
                <a:latin typeface="+mn-lt"/>
                <a:ea typeface="+mn-ea"/>
                <a:cs typeface="+mn-cs"/>
              </a:rPr>
            </a:br>
            <a:r>
              <a:rPr lang="en-US" sz="1200" u="none" strike="noStrike" kern="1200" dirty="0" smtClean="0">
                <a:solidFill>
                  <a:schemeClr val="tx1"/>
                </a:solidFill>
                <a:effectLst/>
                <a:latin typeface="+mn-lt"/>
                <a:ea typeface="+mn-ea"/>
                <a:cs typeface="+mn-cs"/>
              </a:rPr>
              <a:t>In fact, people with this mindset may often </a:t>
            </a:r>
            <a:r>
              <a:rPr lang="en-US" sz="1200" i="1" u="none" strike="noStrike" kern="1200" dirty="0" smtClean="0">
                <a:solidFill>
                  <a:schemeClr val="tx1"/>
                </a:solidFill>
                <a:effectLst/>
                <a:latin typeface="+mn-lt"/>
                <a:ea typeface="+mn-ea"/>
                <a:cs typeface="+mn-cs"/>
              </a:rPr>
              <a:t>expect</a:t>
            </a:r>
            <a:r>
              <a:rPr lang="en-US" sz="1200" u="none" strike="noStrike" kern="1200" dirty="0" smtClean="0">
                <a:solidFill>
                  <a:schemeClr val="tx1"/>
                </a:solidFill>
                <a:effectLst/>
                <a:latin typeface="+mn-lt"/>
                <a:ea typeface="+mn-ea"/>
                <a:cs typeface="+mn-cs"/>
              </a:rPr>
              <a:t> required training to be boring and tedious, because that’s just what they’re used to. These training methods are often characterized by a passive learning environment with monologue-style lecturing, with limited-to-no discussion or feedback, death by PowerPoint, video after video after video, little-to-no opportunities for interaction or hands-on learning.</a:t>
            </a:r>
          </a:p>
          <a:p>
            <a:pPr lvl="0"/>
            <a:endParaRPr lang="en-US" sz="120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NEXT</a:t>
            </a:r>
            <a:r>
              <a:rPr lang="en-US" b="1" baseline="0" dirty="0" smtClean="0"/>
              <a:t> SLIDE</a:t>
            </a:r>
            <a:endParaRPr lang="en-US" b="1" dirty="0" smtClean="0"/>
          </a:p>
          <a:p>
            <a:pPr lvl="0"/>
            <a:endParaRPr lang="en-US" sz="120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55556CC-E29E-4D1E-A35C-3CB59F0FD649}" type="slidenum">
              <a:rPr lang="en-US" smtClean="0"/>
              <a:t>3</a:t>
            </a:fld>
            <a:endParaRPr lang="en-US"/>
          </a:p>
        </p:txBody>
      </p:sp>
    </p:spTree>
    <p:extLst>
      <p:ext uri="{BB962C8B-B14F-4D97-AF65-F5344CB8AC3E}">
        <p14:creationId xmlns:p14="http://schemas.microsoft.com/office/powerpoint/2010/main" val="2909614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So</a:t>
            </a:r>
            <a:r>
              <a:rPr lang="en-US" baseline="0" dirty="0" smtClean="0"/>
              <a:t> now we’ll examine a lot of the games and gamified activities we do here at the EMCIS program at the Colorado School of Mines in our MSHA Part 48 training. As we’ve discussed, gamified learning is an integral part of our training. </a:t>
            </a:r>
          </a:p>
          <a:p>
            <a:pPr lvl="0"/>
            <a:endParaRPr lang="en-US" baseline="0" dirty="0" smtClean="0"/>
          </a:p>
          <a:p>
            <a:pPr lvl="0"/>
            <a:r>
              <a:rPr lang="en-US" b="1" baseline="0" dirty="0" smtClean="0"/>
              <a:t>CLICK</a:t>
            </a:r>
            <a:r>
              <a:rPr lang="en-US" baseline="0" dirty="0" smtClean="0"/>
              <a:t/>
            </a:r>
            <a:br>
              <a:rPr lang="en-US" baseline="0" dirty="0" smtClean="0"/>
            </a:br>
            <a:r>
              <a:rPr lang="en-US" baseline="0" dirty="0" smtClean="0"/>
              <a:t>For the reasons we’ve explored, games make for a positive and memorable experience for our trainees, while keeping focus on the essential subject matter they’re learning, or the important knowledge being reinforced for them.</a:t>
            </a:r>
          </a:p>
          <a:p>
            <a:pPr lvl="0"/>
            <a:endParaRPr lang="en-US" baseline="0" dirty="0" smtClean="0"/>
          </a:p>
          <a:p>
            <a:pPr lvl="0"/>
            <a:r>
              <a:rPr lang="en-US" baseline="0" dirty="0" smtClean="0"/>
              <a:t>In this picture, you can see a trainee playing </a:t>
            </a:r>
            <a:r>
              <a:rPr lang="en-US" baseline="0" dirty="0" err="1" smtClean="0"/>
              <a:t>Mineopoly</a:t>
            </a:r>
            <a:r>
              <a:rPr lang="en-US" baseline="0" dirty="0" smtClean="0"/>
              <a:t>, a favorite in our New Miner trainings. Let’s take a closer look at it.</a:t>
            </a:r>
          </a:p>
          <a:p>
            <a:pPr lvl="0"/>
            <a:endParaRPr lang="en-US" baseline="0" dirty="0" smtClean="0"/>
          </a:p>
          <a:p>
            <a:pPr lvl="0"/>
            <a:r>
              <a:rPr lang="en-US" b="1" baseline="0" dirty="0" smtClean="0"/>
              <a:t>NEXT SLIDE</a:t>
            </a:r>
          </a:p>
          <a:p>
            <a:pPr lvl="0"/>
            <a:endParaRPr lang="en-US" baseline="0" dirty="0" smtClean="0"/>
          </a:p>
          <a:p>
            <a:pPr lvl="0"/>
            <a:endParaRPr lang="en-US" dirty="0"/>
          </a:p>
        </p:txBody>
      </p:sp>
      <p:sp>
        <p:nvSpPr>
          <p:cNvPr id="4" name="Slide Number Placeholder 3"/>
          <p:cNvSpPr>
            <a:spLocks noGrp="1"/>
          </p:cNvSpPr>
          <p:nvPr>
            <p:ph type="sldNum" sz="quarter" idx="10"/>
          </p:nvPr>
        </p:nvSpPr>
        <p:spPr/>
        <p:txBody>
          <a:bodyPr/>
          <a:lstStyle/>
          <a:p>
            <a:fld id="{F55556CC-E29E-4D1E-A35C-3CB59F0FD649}" type="slidenum">
              <a:rPr lang="en-US" smtClean="0"/>
              <a:t>30</a:t>
            </a:fld>
            <a:endParaRPr lang="en-US"/>
          </a:p>
        </p:txBody>
      </p:sp>
    </p:spTree>
    <p:extLst>
      <p:ext uri="{BB962C8B-B14F-4D97-AF65-F5344CB8AC3E}">
        <p14:creationId xmlns:p14="http://schemas.microsoft.com/office/powerpoint/2010/main" val="2029053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a:t>
            </a:r>
            <a:r>
              <a:rPr lang="en-US" baseline="0" dirty="0" smtClean="0"/>
              <a:t> here are the elements of our newest iteration of </a:t>
            </a:r>
            <a:r>
              <a:rPr lang="en-US" baseline="0" dirty="0" err="1" smtClean="0"/>
              <a:t>Mineopoly</a:t>
            </a:r>
            <a:r>
              <a:rPr lang="en-US" baseline="0" dirty="0" smtClean="0"/>
              <a:t>. </a:t>
            </a:r>
            <a:r>
              <a:rPr lang="en-US" baseline="0" dirty="0" err="1" smtClean="0"/>
              <a:t>Mineopoly</a:t>
            </a:r>
            <a:r>
              <a:rPr lang="en-US" baseline="0" dirty="0" smtClean="0"/>
              <a:t> is a good example of a game that most everyone is familiar with that had been adapted to serve a learning purpose.</a:t>
            </a:r>
          </a:p>
          <a:p>
            <a:endParaRPr lang="en-US" baseline="0" dirty="0" smtClean="0"/>
          </a:p>
          <a:p>
            <a:r>
              <a:rPr lang="en-US" baseline="0" dirty="0" smtClean="0"/>
              <a:t>When you use something people are likely already familiar with as a basis for your learning game, it’s easier for them to understand the gist of the game while also accounting for the variations in the rules you might include. </a:t>
            </a:r>
          </a:p>
          <a:p>
            <a:endParaRPr lang="en-US" baseline="0" dirty="0" smtClean="0"/>
          </a:p>
          <a:p>
            <a:r>
              <a:rPr lang="en-US" baseline="0" dirty="0" smtClean="0"/>
              <a:t>So, in </a:t>
            </a:r>
            <a:r>
              <a:rPr lang="en-US" baseline="0" dirty="0" err="1" smtClean="0"/>
              <a:t>Mineopoly</a:t>
            </a:r>
            <a:r>
              <a:rPr lang="en-US" baseline="0" dirty="0" smtClean="0"/>
              <a:t>, our trainees are divided into three or four teams, depending on the size of the class. Just as in regular Monopoly, which most everyone would know, the player teams roll dice on their turn, and advance their token around the board, trying to accumulate properties, which in </a:t>
            </a:r>
            <a:r>
              <a:rPr lang="en-US" baseline="0" dirty="0" err="1" smtClean="0"/>
              <a:t>Mineopoly</a:t>
            </a:r>
            <a:r>
              <a:rPr lang="en-US" baseline="0" dirty="0" smtClean="0"/>
              <a:t>, are locations on a mine site, like the Survey Shack or Truck Shop.</a:t>
            </a:r>
          </a:p>
          <a:p>
            <a:endParaRPr lang="en-US" baseline="0" dirty="0" smtClean="0"/>
          </a:p>
          <a:p>
            <a:r>
              <a:rPr lang="en-US" b="1" baseline="0" dirty="0" smtClean="0"/>
              <a:t>CLICK</a:t>
            </a:r>
          </a:p>
          <a:p>
            <a:r>
              <a:rPr lang="en-US" baseline="0" dirty="0" smtClean="0"/>
              <a:t>The board is displayed on a magnetic whiteboard and held in place with magnets or binder clips, so that it is visible to everyone in the room. </a:t>
            </a:r>
            <a:br>
              <a:rPr lang="en-US" baseline="0" dirty="0" smtClean="0"/>
            </a:b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p>
          <a:p>
            <a:r>
              <a:rPr lang="en-US" baseline="0" dirty="0" smtClean="0"/>
              <a:t>If a token lands on one of the mine property spaces, the team doesn’t buy it as in regular Monopoly; they must answer a question from the question board. </a:t>
            </a:r>
          </a:p>
          <a:p>
            <a:endParaRPr lang="en-US" baseline="0" dirty="0" smtClean="0"/>
          </a:p>
          <a:p>
            <a:r>
              <a:rPr lang="en-US" b="1" baseline="0" dirty="0" smtClean="0"/>
              <a:t>CLICK</a:t>
            </a:r>
          </a:p>
          <a:p>
            <a:r>
              <a:rPr lang="en-US" baseline="0" dirty="0" smtClean="0"/>
              <a:t>If they get the 	question right, they earn the property card, and each property has a dollar amount, and that amount is added to the team’s score. Whoever has the highest score at the end of the game wins.</a:t>
            </a:r>
          </a:p>
          <a:p>
            <a:r>
              <a:rPr lang="en-US" baseline="0" dirty="0" smtClean="0"/>
              <a:t> </a:t>
            </a:r>
          </a:p>
          <a:p>
            <a:r>
              <a:rPr lang="en-US" baseline="0" dirty="0" smtClean="0"/>
              <a:t>Questions are categorized according to their property and difficulty. So, the more expensive the property, in general the more difficult the question. Unlike in regular Monopoly, players don’t pay rent. Instead, if your team lands on a property another team already owns, you can have a chance to steal it by answering a question of the owning team’s choosing. This ups the competitive element and also introduces more questions covering the essential topics.</a:t>
            </a:r>
          </a:p>
          <a:p>
            <a:endParaRPr lang="en-US" baseline="0" dirty="0" smtClean="0"/>
          </a:p>
          <a:p>
            <a:r>
              <a:rPr lang="en-US" b="1" baseline="0" dirty="0" smtClean="0"/>
              <a:t>CLICK</a:t>
            </a:r>
          </a:p>
          <a:p>
            <a:r>
              <a:rPr lang="en-US" baseline="0" dirty="0" smtClean="0"/>
              <a:t>Plus, just as with Community Chest and Chance cards in Monopoly, we have The Toolbox and Hazard cards, which operate similarly. They can add or subtract from your team’s total points, or cause your token to move to another space on the game board.</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F55556CC-E29E-4D1E-A35C-3CB59F0FD649}" type="slidenum">
              <a:rPr lang="en-US" smtClean="0"/>
              <a:t>31</a:t>
            </a:fld>
            <a:endParaRPr lang="en-US"/>
          </a:p>
        </p:txBody>
      </p:sp>
    </p:spTree>
    <p:extLst>
      <p:ext uri="{BB962C8B-B14F-4D97-AF65-F5344CB8AC3E}">
        <p14:creationId xmlns:p14="http://schemas.microsoft.com/office/powerpoint/2010/main" val="3511574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 have Card Sharks. We play Card Sharks in our Annual Refresher trainings, and it is based on the old game show Card Sharks. Trainees are divided into two or three teams, and the objective of card sharks is to first answer a subject matter question correctly, and that affords your team a guess whether the next card in a sequence of five is higher or lower than the card currently being shown.</a:t>
            </a:r>
          </a:p>
          <a:p>
            <a:endParaRPr lang="en-US" baseline="0" dirty="0" smtClean="0"/>
          </a:p>
          <a:p>
            <a:r>
              <a:rPr lang="en-US" b="1" baseline="0" dirty="0" smtClean="0"/>
              <a:t>CLICK</a:t>
            </a:r>
          </a:p>
          <a:p>
            <a:r>
              <a:rPr lang="en-US" b="0" baseline="0" dirty="0" smtClean="0"/>
              <a:t>Getting it right means your team can continue guessing cards, </a:t>
            </a:r>
          </a:p>
          <a:p>
            <a:endParaRPr lang="en-US" b="0" baseline="0" dirty="0" smtClean="0"/>
          </a:p>
          <a:p>
            <a:r>
              <a:rPr lang="en-US" b="1" baseline="0" dirty="0" smtClean="0"/>
              <a:t>CLICK</a:t>
            </a:r>
          </a:p>
          <a:p>
            <a:r>
              <a:rPr lang="en-US" b="0" baseline="0" dirty="0" smtClean="0"/>
              <a:t>until you complete the sequence, or you guess incorrectly.</a:t>
            </a:r>
            <a:br>
              <a:rPr lang="en-US" b="0" baseline="0" dirty="0" smtClean="0"/>
            </a:br>
            <a:r>
              <a:rPr lang="en-US" b="0" baseline="0" dirty="0" smtClean="0"/>
              <a:t/>
            </a:r>
            <a:br>
              <a:rPr lang="en-US" b="0" baseline="0" dirty="0" smtClean="0"/>
            </a:br>
            <a:r>
              <a:rPr lang="en-US" b="1" baseline="0" dirty="0" smtClean="0"/>
              <a:t>CLICK</a:t>
            </a:r>
          </a:p>
          <a:p>
            <a:r>
              <a:rPr lang="en-US" b="0" baseline="0" dirty="0" smtClean="0"/>
              <a:t>Getting it wrong means it’s the other team’s turn to answer a question, and your team’s sequence of cards starts over.  A team can also freeze on any card and stop guessing to end their turn. On their next turn, with another correct answer, they start where they left off in the sequence, but get to replace the card they froze on with a new one from the deck.</a:t>
            </a:r>
          </a:p>
          <a:p>
            <a:endParaRPr lang="en-US" b="0" baseline="0" dirty="0" smtClean="0"/>
          </a:p>
          <a:p>
            <a:r>
              <a:rPr lang="en-US" b="0" baseline="0" dirty="0" smtClean="0"/>
              <a:t>To play this in the classroom, we’ve placed magnets on oversized cards so that they stick to a magnetic whiteboard they can be easily seen anywhere a trainee may be seated.</a:t>
            </a:r>
          </a:p>
          <a:p>
            <a:endParaRPr lang="en-US" b="0" baseline="0" dirty="0" smtClean="0"/>
          </a:p>
          <a:p>
            <a:r>
              <a:rPr lang="en-US" b="0" baseline="0" dirty="0" smtClean="0"/>
              <a:t>We play this typically until all the questions have been played, and the winning team is the one who has the most points by completing sequences of cards.</a:t>
            </a:r>
          </a:p>
          <a:p>
            <a:endParaRPr lang="en-US" b="0" baseline="0" dirty="0" smtClean="0"/>
          </a:p>
          <a:p>
            <a:r>
              <a:rPr lang="en-US" b="1" baseline="0" dirty="0" smtClean="0"/>
              <a:t>NEXT SLIDE</a:t>
            </a:r>
          </a:p>
          <a:p>
            <a:endParaRPr lang="en-US" b="0" dirty="0"/>
          </a:p>
        </p:txBody>
      </p:sp>
      <p:sp>
        <p:nvSpPr>
          <p:cNvPr id="4" name="Slide Number Placeholder 3"/>
          <p:cNvSpPr>
            <a:spLocks noGrp="1"/>
          </p:cNvSpPr>
          <p:nvPr>
            <p:ph type="sldNum" sz="quarter" idx="10"/>
          </p:nvPr>
        </p:nvSpPr>
        <p:spPr/>
        <p:txBody>
          <a:bodyPr/>
          <a:lstStyle/>
          <a:p>
            <a:fld id="{F55556CC-E29E-4D1E-A35C-3CB59F0FD649}" type="slidenum">
              <a:rPr lang="en-US" smtClean="0"/>
              <a:t>32</a:t>
            </a:fld>
            <a:endParaRPr lang="en-US"/>
          </a:p>
        </p:txBody>
      </p:sp>
    </p:spTree>
    <p:extLst>
      <p:ext uri="{BB962C8B-B14F-4D97-AF65-F5344CB8AC3E}">
        <p14:creationId xmlns:p14="http://schemas.microsoft.com/office/powerpoint/2010/main" val="1820365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Continuing</a:t>
            </a:r>
            <a:r>
              <a:rPr lang="en-US" baseline="0" dirty="0" smtClean="0"/>
              <a:t> with the theme of adapting game shows, here’s our Jeopardy game, another team-based game requiring trainees to answer questions on certain topics. We play this in our Annual Refresher trainings, and this game allows us to cover a lot of topics. We play this pretty much identically to how the game show is played. Just like the game show, we have three rounds: Single Jeopardy, and then Double Jeopardy where the point values are doubled, and then Final Jeopardy, were the trainees wager an amount of their current point total based upon the Final Jeopardy category, and then all the teams answer the same final question. </a:t>
            </a:r>
          </a:p>
          <a:p>
            <a:endParaRPr lang="en-US" baseline="0" dirty="0" smtClean="0"/>
          </a:p>
          <a:p>
            <a:r>
              <a:rPr lang="en-US" baseline="0" dirty="0" smtClean="0"/>
              <a:t>To play the game, we used handheld buzzers, and each buzzer creates a different noise to alert the trainer which team buzzed in first. The winning team is the one with the most points at the end of the Final Jeopardy round.</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33</a:t>
            </a:fld>
            <a:endParaRPr lang="en-US"/>
          </a:p>
        </p:txBody>
      </p:sp>
    </p:spTree>
    <p:extLst>
      <p:ext uri="{BB962C8B-B14F-4D97-AF65-F5344CB8AC3E}">
        <p14:creationId xmlns:p14="http://schemas.microsoft.com/office/powerpoint/2010/main" val="639446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Energy</a:t>
            </a:r>
            <a:r>
              <a:rPr lang="en-US" baseline="0" dirty="0" smtClean="0"/>
              <a:t> Wheel is a new concept being introduced into the mining industry as a hazard recognition tool. You may have been introduced to it during my colleague Lori </a:t>
            </a:r>
            <a:r>
              <a:rPr lang="en-US" baseline="0" dirty="0" err="1" smtClean="0"/>
              <a:t>Guasta’s</a:t>
            </a:r>
            <a:r>
              <a:rPr lang="en-US" baseline="0" dirty="0" smtClean="0"/>
              <a:t> webinar a couple of weeks ago. It’s a way of perceiving potential hazards according to the energies that create those hazards, and there are ten of them. As I’d talked about earlier, a new perspective on common subjects is more engaging than doing it same old way, and this represents a different perspective than many in the mining industry have seen. So for our current trainings we’ve developed some game activities that implement this concept, and we use this large spinning wheel for them.</a:t>
            </a:r>
          </a:p>
          <a:p>
            <a:endParaRPr lang="en-US" baseline="0" dirty="0" smtClean="0"/>
          </a:p>
          <a:p>
            <a:r>
              <a:rPr lang="en-US" b="1" baseline="0" dirty="0" smtClean="0"/>
              <a:t>CLICK</a:t>
            </a:r>
          </a:p>
          <a:p>
            <a:r>
              <a:rPr lang="en-US" baseline="0" dirty="0" smtClean="0"/>
              <a:t>First, a game we devised using the wheel is something I called Wheel of Hazards. This is a short and fast-paced game, lasting only 15 minutes or so, and we use it as a way to review the Energy Wheel concept after the trainees have been introduced to it.</a:t>
            </a:r>
          </a:p>
          <a:p>
            <a:endParaRPr lang="en-US" baseline="0" dirty="0" smtClean="0"/>
          </a:p>
          <a:p>
            <a:r>
              <a:rPr lang="en-US" baseline="0" dirty="0" smtClean="0"/>
              <a:t>Wheel of Hazards is based on the board game </a:t>
            </a:r>
            <a:r>
              <a:rPr lang="en-US" baseline="0" dirty="0" err="1" smtClean="0"/>
              <a:t>Scattergories</a:t>
            </a:r>
            <a:r>
              <a:rPr lang="en-US" baseline="0" dirty="0" smtClean="0"/>
              <a:t>. Trainees are divided into three or four teams. Taking turns, a member of each team comes up and gives the wheel a big spin, and whichever hazard the pointer rests on, the teams then have one minute to brainstorm a list of specific hazards that represent that energy source. For instance, if the pointer landed on sound, then the teams could start listing sources of sound hazards on a mine site: pneumatic percussion tools, continuous miners, blasting, and so on.</a:t>
            </a:r>
          </a:p>
          <a:p>
            <a:endParaRPr lang="en-US" baseline="0" dirty="0" smtClean="0"/>
          </a:p>
          <a:p>
            <a:r>
              <a:rPr lang="en-US" baseline="0" dirty="0" smtClean="0"/>
              <a:t>When the minute is over, the teams compare their lists and cross off any duplicates that other teams wrote down too. Points are awarded for every unique hazard that a team has that the other teams didn’t have. </a:t>
            </a:r>
          </a:p>
          <a:p>
            <a:endParaRPr lang="en-US" baseline="0" dirty="0" smtClean="0"/>
          </a:p>
          <a:p>
            <a:r>
              <a:rPr lang="en-US" baseline="0" dirty="0" smtClean="0"/>
              <a:t>Then, the next team gets to spin the wheel, and play continues this way until the time is up, and the winning team is the one with the most points from unique answers.</a:t>
            </a:r>
          </a:p>
          <a:p>
            <a:endParaRPr lang="en-US" baseline="0" dirty="0" smtClean="0"/>
          </a:p>
          <a:p>
            <a:r>
              <a:rPr lang="en-US" b="1" baseline="0" dirty="0" smtClean="0"/>
              <a:t>CLICK</a:t>
            </a:r>
          </a:p>
          <a:p>
            <a:r>
              <a:rPr lang="en-US" b="0" baseline="0" dirty="0" smtClean="0"/>
              <a:t>Another game using the spinning wheel is Energy Wheel Bingo. Trainees are given bingo cards, with specific hazards in each square of the card. Rather than calling out numbers as in regular bingo, the wheel is spun, and players mark off any hazard on their bingo card that would represent the energy source the pointer landed on. For instance, if the pointer landed on Sound, a player would mark the square that says “pneumatic percussion tools,” along with any other sound hazard on their bingo card. As in regular bingo, the winner is the first to complete a row on their card.</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34</a:t>
            </a:fld>
            <a:endParaRPr lang="en-US"/>
          </a:p>
        </p:txBody>
      </p:sp>
    </p:spTree>
    <p:extLst>
      <p:ext uri="{BB962C8B-B14F-4D97-AF65-F5344CB8AC3E}">
        <p14:creationId xmlns:p14="http://schemas.microsoft.com/office/powerpoint/2010/main" val="3037131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gamified</a:t>
            </a:r>
            <a:r>
              <a:rPr lang="en-US" baseline="0" dirty="0" smtClean="0"/>
              <a:t> activity we do in our New Miner trainings is called Dress the Miner. Trainees are given scenarios a mine worker might encounter, and much like playing with paper dolls, </a:t>
            </a:r>
          </a:p>
          <a:p>
            <a:endParaRPr lang="en-US" baseline="0" dirty="0" smtClean="0"/>
          </a:p>
          <a:p>
            <a:r>
              <a:rPr lang="en-US" b="1" baseline="0" dirty="0" smtClean="0"/>
              <a:t>CLICK</a:t>
            </a:r>
          </a:p>
          <a:p>
            <a:r>
              <a:rPr lang="en-US" baseline="0" dirty="0" smtClean="0"/>
              <a:t>they must put the appropriate PPE on the miner for the given task or situation. This is just a sample of all the different clothes and PPE we have for this activity. This game is played using pretty large flexible magnets on a white board.</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35</a:t>
            </a:fld>
            <a:endParaRPr lang="en-US"/>
          </a:p>
        </p:txBody>
      </p:sp>
    </p:spTree>
    <p:extLst>
      <p:ext uri="{BB962C8B-B14F-4D97-AF65-F5344CB8AC3E}">
        <p14:creationId xmlns:p14="http://schemas.microsoft.com/office/powerpoint/2010/main" val="1067784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have our version</a:t>
            </a:r>
            <a:r>
              <a:rPr lang="en-US" baseline="0" dirty="0" smtClean="0"/>
              <a:t> of </a:t>
            </a:r>
            <a:r>
              <a:rPr lang="en-US" baseline="0" dirty="0" err="1" smtClean="0"/>
              <a:t>Jenga</a:t>
            </a:r>
            <a:r>
              <a:rPr lang="en-US" baseline="0" dirty="0" smtClean="0"/>
              <a:t> that I mentioned earlier, where we added the educational element to an otherwise very simple game and one that most everyone is familiar with. </a:t>
            </a:r>
          </a:p>
          <a:p>
            <a:endParaRPr lang="en-US" baseline="0" dirty="0" smtClean="0"/>
          </a:p>
          <a:p>
            <a:r>
              <a:rPr lang="en-US" b="1" baseline="0" dirty="0" smtClean="0"/>
              <a:t>CLICK</a:t>
            </a:r>
          </a:p>
          <a:p>
            <a:r>
              <a:rPr lang="en-US" baseline="0" dirty="0" smtClean="0"/>
              <a:t>Trainees are divided into teams, and the teams take turns answering questions. Answering correctly allows you to attempt to pull a brick from the tower.</a:t>
            </a:r>
          </a:p>
          <a:p>
            <a:endParaRPr lang="en-US" baseline="0" dirty="0" smtClean="0"/>
          </a:p>
          <a:p>
            <a:r>
              <a:rPr lang="en-US" b="1" baseline="0" dirty="0" smtClean="0"/>
              <a:t>CLICK</a:t>
            </a:r>
          </a:p>
          <a:p>
            <a:r>
              <a:rPr lang="en-US" b="0" baseline="0" dirty="0" smtClean="0"/>
              <a:t>Unlike normal </a:t>
            </a:r>
            <a:r>
              <a:rPr lang="en-US" b="0" baseline="0" dirty="0" err="1" smtClean="0"/>
              <a:t>Jenga</a:t>
            </a:r>
            <a:r>
              <a:rPr lang="en-US" b="0" baseline="0" dirty="0" smtClean="0"/>
              <a:t>, each brick has a point value assigned to it. Some bricks are worth 100, some 200, 300, and so on. This changes the game slightly because it’s not only about preventing the tower from falling over, it’s about accumulating points as well.</a:t>
            </a:r>
          </a:p>
          <a:p>
            <a:endParaRPr lang="en-US" b="0" baseline="0" dirty="0" smtClean="0"/>
          </a:p>
          <a:p>
            <a:r>
              <a:rPr lang="en-US" b="1" baseline="0" dirty="0" smtClean="0"/>
              <a:t>CLICK</a:t>
            </a:r>
          </a:p>
          <a:p>
            <a:r>
              <a:rPr lang="en-US" b="0" baseline="0" dirty="0" smtClean="0"/>
              <a:t>So, players strategize a little differently, and it often lengthens individual games for the sake of getting more material covered in the question &amp; answer portion of the game.</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36</a:t>
            </a:fld>
            <a:endParaRPr lang="en-US"/>
          </a:p>
        </p:txBody>
      </p:sp>
    </p:spTree>
    <p:extLst>
      <p:ext uri="{BB962C8B-B14F-4D97-AF65-F5344CB8AC3E}">
        <p14:creationId xmlns:p14="http://schemas.microsoft.com/office/powerpoint/2010/main" val="1847879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finally, I’ll share with you our version of Battleship, another example of a familiar game adapted as a question-and-answer game, called You Blew Up Our Haul Truck! Like in some of our other games, answering a question correctly allows you to progress with the game mechanic, which in this is firing a shot at the other team’s equipment, like in Battleship.</a:t>
            </a:r>
          </a:p>
          <a:p>
            <a:endParaRPr lang="en-US" baseline="0" dirty="0" smtClean="0"/>
          </a:p>
          <a:p>
            <a:r>
              <a:rPr lang="en-US" baseline="0" dirty="0" smtClean="0"/>
              <a:t>Each of the two teams is given a grid sheet where they indicate where their own equipment is placed and where they think the other team’s equipment is placed on their own sheet. A version of these grids is placed for everyone to see on a white board to keep track of where each shot has been placed. The team that eliminates all the other team’s equipment wins the game.</a:t>
            </a:r>
          </a:p>
        </p:txBody>
      </p:sp>
      <p:sp>
        <p:nvSpPr>
          <p:cNvPr id="4" name="Slide Number Placeholder 3"/>
          <p:cNvSpPr>
            <a:spLocks noGrp="1"/>
          </p:cNvSpPr>
          <p:nvPr>
            <p:ph type="sldNum" sz="quarter" idx="10"/>
          </p:nvPr>
        </p:nvSpPr>
        <p:spPr/>
        <p:txBody>
          <a:bodyPr/>
          <a:lstStyle/>
          <a:p>
            <a:fld id="{F55556CC-E29E-4D1E-A35C-3CB59F0FD649}" type="slidenum">
              <a:rPr lang="en-US" smtClean="0"/>
              <a:t>37</a:t>
            </a:fld>
            <a:endParaRPr lang="en-US"/>
          </a:p>
        </p:txBody>
      </p:sp>
    </p:spTree>
    <p:extLst>
      <p:ext uri="{BB962C8B-B14F-4D97-AF65-F5344CB8AC3E}">
        <p14:creationId xmlns:p14="http://schemas.microsoft.com/office/powerpoint/2010/main" val="828074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So, to review a little, why use gamified learning? And why has gamified learning been a crucial aspect of the positive experiences trainees have at our Part 48 trainings?</a:t>
            </a:r>
          </a:p>
          <a:p>
            <a:endParaRPr lang="en-US" b="0" baseline="0" dirty="0" smtClean="0"/>
          </a:p>
          <a:p>
            <a:r>
              <a:rPr lang="en-US" b="1" baseline="0" dirty="0" smtClean="0"/>
              <a:t>CLICK</a:t>
            </a:r>
          </a:p>
          <a:p>
            <a:r>
              <a:rPr lang="en-US" b="0" baseline="0" dirty="0" smtClean="0"/>
              <a:t>Again, games are participatory and interactive. The learning is not passive, it is active.</a:t>
            </a:r>
          </a:p>
          <a:p>
            <a:endParaRPr lang="en-US" b="0" baseline="0" dirty="0" smtClean="0"/>
          </a:p>
          <a:p>
            <a:r>
              <a:rPr lang="en-US" b="1" baseline="0" dirty="0" smtClean="0"/>
              <a:t>CLICK</a:t>
            </a:r>
            <a:endParaRPr lang="en-US" b="0" baseline="0" dirty="0" smtClean="0"/>
          </a:p>
          <a:p>
            <a:r>
              <a:rPr lang="en-US" b="0" baseline="0" dirty="0" smtClean="0"/>
              <a:t>There are auditory, visual, and kinesthetic aspects that complement each other and appeal to all types of different learning styles or preferences.</a:t>
            </a:r>
            <a:br>
              <a:rPr lang="en-US" b="0" baseline="0" dirty="0" smtClean="0"/>
            </a:br>
            <a:r>
              <a:rPr lang="en-US" b="0" baseline="0" dirty="0" smtClean="0"/>
              <a:t/>
            </a:r>
            <a:br>
              <a:rPr lang="en-US" b="0" baseline="0" dirty="0" smtClean="0"/>
            </a:br>
            <a:r>
              <a:rPr lang="en-US" b="1" baseline="0" dirty="0" smtClean="0"/>
              <a:t>CLICK</a:t>
            </a:r>
          </a:p>
          <a:p>
            <a:r>
              <a:rPr lang="en-US" b="0" baseline="0" dirty="0" smtClean="0"/>
              <a:t>Games promote communication. A game can’t progress with people sitting in silence. And communication brings about camaraderie and enhances the competitive spirit that appeals to the desire for intrinsic and extrinsic rewards. Plus, part of that communication is the regular and specific feedback that progressing through a game provides.</a:t>
            </a:r>
            <a:br>
              <a:rPr lang="en-US" b="0" baseline="0" dirty="0" smtClean="0"/>
            </a:br>
            <a:r>
              <a:rPr lang="en-US" b="0" baseline="0" dirty="0" smtClean="0"/>
              <a:t/>
            </a:r>
            <a:br>
              <a:rPr lang="en-US" b="0" baseline="0" dirty="0" smtClean="0"/>
            </a:br>
            <a:r>
              <a:rPr lang="en-US" b="1" baseline="0" dirty="0" smtClean="0"/>
              <a:t>CLICK</a:t>
            </a:r>
          </a:p>
          <a:p>
            <a:r>
              <a:rPr lang="en-US" b="0" baseline="0" dirty="0" smtClean="0"/>
              <a:t>Games appeal to a diverse workforce. People of all ages and backgrounds play games.</a:t>
            </a:r>
            <a:br>
              <a:rPr lang="en-US" b="0" baseline="0" dirty="0" smtClean="0"/>
            </a:br>
            <a:endParaRPr lang="en-US" b="0" baseline="0" dirty="0" smtClean="0"/>
          </a:p>
          <a:p>
            <a:r>
              <a:rPr lang="en-US" b="1" baseline="0" dirty="0" smtClean="0"/>
              <a:t>CLICK</a:t>
            </a:r>
          </a:p>
          <a:p>
            <a:r>
              <a:rPr lang="en-US" b="0" baseline="0" dirty="0" smtClean="0"/>
              <a:t>Gamified learning exercises a range of cognitive skills—problem solving, memory, decision making, leadership, and more. Again, characteristic of an active learning situation.</a:t>
            </a:r>
          </a:p>
          <a:p>
            <a:endParaRPr lang="en-US" b="0" baseline="0" dirty="0" smtClean="0"/>
          </a:p>
          <a:p>
            <a:r>
              <a:rPr lang="en-US" b="1" baseline="0" dirty="0" smtClean="0"/>
              <a:t>CLICK</a:t>
            </a:r>
          </a:p>
          <a:p>
            <a:r>
              <a:rPr lang="en-US" b="0" baseline="0" dirty="0" smtClean="0"/>
              <a:t>And, last but not least, games are fun. And when trainees are having fun, they’re paying attention.</a:t>
            </a:r>
          </a:p>
          <a:p>
            <a:endParaRPr lang="en-US" b="0" baseline="0" dirty="0" smtClean="0"/>
          </a:p>
          <a:p>
            <a:r>
              <a:rPr lang="en-US" b="1" baseline="0" dirty="0" smtClean="0"/>
              <a:t>NEXT SLIDE</a:t>
            </a:r>
          </a:p>
          <a:p>
            <a:endParaRPr lang="en-US" b="0"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F55556CC-E29E-4D1E-A35C-3CB59F0FD649}" type="slidenum">
              <a:rPr lang="en-US" smtClean="0"/>
              <a:t>38</a:t>
            </a:fld>
            <a:endParaRPr lang="en-US"/>
          </a:p>
        </p:txBody>
      </p:sp>
    </p:spTree>
    <p:extLst>
      <p:ext uri="{BB962C8B-B14F-4D97-AF65-F5344CB8AC3E}">
        <p14:creationId xmlns:p14="http://schemas.microsoft.com/office/powerpoint/2010/main" val="208991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 will</a:t>
            </a:r>
            <a:r>
              <a:rPr lang="en-US" baseline="0" dirty="0" smtClean="0"/>
              <a:t> do it for this presentation on gamified learning in Part 48 training. I really thank you all for joining me today. I hope you learned a little something to take with you and share with others. </a:t>
            </a:r>
          </a:p>
          <a:p>
            <a:endParaRPr lang="en-US" baseline="0" dirty="0" smtClean="0"/>
          </a:p>
          <a:p>
            <a:r>
              <a:rPr lang="en-US" b="1" baseline="0" dirty="0" smtClean="0"/>
              <a:t>CLICK</a:t>
            </a:r>
          </a:p>
          <a:p>
            <a:r>
              <a:rPr lang="en-US" baseline="0" dirty="0" smtClean="0"/>
              <a:t>I encourage you all to check us out online and keep us in mind when you need Part 48 New Miner or Annual Refresher training and visit us online at emcis.mines.edu.</a:t>
            </a:r>
          </a:p>
          <a:p>
            <a:endParaRPr lang="en-US" b="1" baseline="0" dirty="0" smtClean="0"/>
          </a:p>
          <a:p>
            <a:r>
              <a:rPr lang="en-US" b="1" baseline="0" dirty="0" smtClean="0"/>
              <a:t>CLICK</a:t>
            </a:r>
          </a:p>
          <a:p>
            <a:r>
              <a:rPr lang="en-US" b="0" baseline="0" dirty="0" smtClean="0"/>
              <a:t>In addition, you can download a lot of templates and things for free for some of the games I illustrated, like </a:t>
            </a:r>
            <a:r>
              <a:rPr lang="en-US" b="0" baseline="0" dirty="0" err="1" smtClean="0"/>
              <a:t>Mineopoly</a:t>
            </a:r>
            <a:r>
              <a:rPr lang="en-US" b="0" baseline="0" dirty="0" smtClean="0"/>
              <a:t> and Jeopardy and Card Sharks, so you can adapt them for your own training purposes. They’re hosted on our Templates page on our website there at emcis.mines.edu/templates.</a:t>
            </a:r>
            <a:br>
              <a:rPr lang="en-US" b="0" baseline="0" dirty="0" smtClean="0"/>
            </a:br>
            <a:r>
              <a:rPr lang="en-US" b="0" baseline="0" dirty="0" smtClean="0"/>
              <a:t/>
            </a:r>
            <a:br>
              <a:rPr lang="en-US" b="0" baseline="0" dirty="0" smtClean="0"/>
            </a:br>
            <a:r>
              <a:rPr lang="en-US" b="1" baseline="0" dirty="0" smtClean="0"/>
              <a:t>CLICK</a:t>
            </a:r>
          </a:p>
          <a:p>
            <a:r>
              <a:rPr lang="en-US" b="0" baseline="0" dirty="0" smtClean="0"/>
              <a:t>And, if you want to get in touch with me for any reason, feel free to send me an email at dlauriski@mines.edu.</a:t>
            </a:r>
          </a:p>
          <a:p>
            <a:endParaRPr lang="en-US" b="0"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F55556CC-E29E-4D1E-A35C-3CB59F0FD649}" type="slidenum">
              <a:rPr lang="en-US" smtClean="0"/>
              <a:t>39</a:t>
            </a:fld>
            <a:endParaRPr lang="en-US"/>
          </a:p>
        </p:txBody>
      </p:sp>
    </p:spTree>
    <p:extLst>
      <p:ext uri="{BB962C8B-B14F-4D97-AF65-F5344CB8AC3E}">
        <p14:creationId xmlns:p14="http://schemas.microsoft.com/office/powerpoint/2010/main" val="2309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CLICK: </a:t>
            </a:r>
            <a:r>
              <a:rPr lang="en-US" sz="1200" i="1" kern="1200" dirty="0" smtClean="0">
                <a:solidFill>
                  <a:schemeClr val="tx1"/>
                </a:solidFill>
                <a:effectLst/>
                <a:latin typeface="+mn-lt"/>
                <a:ea typeface="+mn-ea"/>
                <a:cs typeface="+mn-cs"/>
              </a:rPr>
              <a:t>…Or is it?</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Research has shown that these methods do not do trainees any favors.</a:t>
            </a:r>
            <a:r>
              <a:rPr lang="en-US" sz="1200" kern="1200" baseline="0" dirty="0" smtClean="0">
                <a:solidFill>
                  <a:schemeClr val="tx1"/>
                </a:solidFill>
                <a:effectLst/>
                <a:latin typeface="+mn-lt"/>
                <a:ea typeface="+mn-ea"/>
                <a:cs typeface="+mn-cs"/>
              </a:rPr>
              <a:t> </a:t>
            </a:r>
            <a:r>
              <a:rPr lang="en-US" baseline="0" dirty="0" smtClean="0"/>
              <a:t>There </a:t>
            </a:r>
            <a:r>
              <a:rPr lang="en-US" i="1" baseline="0" dirty="0" smtClean="0"/>
              <a:t>are</a:t>
            </a:r>
            <a:r>
              <a:rPr lang="en-US" baseline="0" dirty="0" smtClean="0"/>
              <a:t> ways that the value in required training can be maximized and the outlook on required trainings can be different. Organizations that have altered their approach to required training in beneficial ways have seen marked improvements in safety performance. T</a:t>
            </a:r>
            <a:r>
              <a:rPr lang="en-US" sz="1200" kern="1200" dirty="0" smtClean="0">
                <a:solidFill>
                  <a:schemeClr val="tx1"/>
                </a:solidFill>
                <a:effectLst/>
                <a:latin typeface="+mn-lt"/>
                <a:ea typeface="+mn-ea"/>
                <a:cs typeface="+mn-cs"/>
              </a:rPr>
              <a:t>raining that incorporates interactivity, discussion, continuous feedback, and combines visual, auditory, and kinesthetic methods has been shown to improve learning outcomes. And this is true for trainees of any generation or background, a fact we’ll touch on again later.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as it happens, games check all these boxes: they are interactive, occasion discussion, provide feedback, and have visual, auditory, and kinesthetic factors that increase engagement and improve retention of the knowledge being imparted. And when that knowledge may save their life, it is important that we as trainers do what we can to improve learning outcomes for our trainees, and the incorporation of games and game mechanics improves our training far beyond what it would be without.</a:t>
            </a:r>
          </a:p>
          <a:p>
            <a:endParaRPr lang="en-US" sz="1200" kern="1200" dirty="0" smtClean="0">
              <a:solidFill>
                <a:schemeClr val="tx1"/>
              </a:solidFill>
              <a:effectLst/>
              <a:latin typeface="+mn-lt"/>
              <a:ea typeface="+mn-ea"/>
              <a:cs typeface="+mn-cs"/>
            </a:endParaRP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F55556CC-E29E-4D1E-A35C-3CB59F0FD649}" type="slidenum">
              <a:rPr lang="en-US" smtClean="0"/>
              <a:t>4</a:t>
            </a:fld>
            <a:endParaRPr lang="en-US"/>
          </a:p>
        </p:txBody>
      </p:sp>
    </p:spTree>
    <p:extLst>
      <p:ext uri="{BB962C8B-B14F-4D97-AF65-F5344CB8AC3E}">
        <p14:creationId xmlns:p14="http://schemas.microsoft.com/office/powerpoint/2010/main" val="2338745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I’ve got a bit of a bibliography here if you want to do some reading and research of your own. Thank you again, everyone, and at this time I would be happy to address any questions you might have. </a:t>
            </a:r>
          </a:p>
          <a:p>
            <a:endParaRPr lang="en-US" baseline="0" dirty="0" smtClean="0"/>
          </a:p>
          <a:p>
            <a:r>
              <a:rPr lang="en-US" baseline="0" dirty="0" smtClean="0"/>
              <a:t>Thank you very much.</a:t>
            </a:r>
            <a:endParaRPr lang="en-US" dirty="0"/>
          </a:p>
        </p:txBody>
      </p:sp>
      <p:sp>
        <p:nvSpPr>
          <p:cNvPr id="4" name="Slide Number Placeholder 3"/>
          <p:cNvSpPr>
            <a:spLocks noGrp="1"/>
          </p:cNvSpPr>
          <p:nvPr>
            <p:ph type="sldNum" sz="quarter" idx="10"/>
          </p:nvPr>
        </p:nvSpPr>
        <p:spPr/>
        <p:txBody>
          <a:bodyPr/>
          <a:lstStyle/>
          <a:p>
            <a:fld id="{F55556CC-E29E-4D1E-A35C-3CB59F0FD649}" type="slidenum">
              <a:rPr lang="en-US" smtClean="0"/>
              <a:t>40</a:t>
            </a:fld>
            <a:endParaRPr lang="en-US"/>
          </a:p>
        </p:txBody>
      </p:sp>
    </p:spTree>
    <p:extLst>
      <p:ext uri="{BB962C8B-B14F-4D97-AF65-F5344CB8AC3E}">
        <p14:creationId xmlns:p14="http://schemas.microsoft.com/office/powerpoint/2010/main" val="15849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may seem contradictory, but even though many employees may be skeptical of introducing games into their safety training and may support “traditional” training methods because it’s what they’re used to, they still don’t actually </a:t>
            </a:r>
            <a:r>
              <a:rPr lang="en-US" sz="1200" i="1" kern="1200" dirty="0" smtClean="0">
                <a:solidFill>
                  <a:schemeClr val="tx1"/>
                </a:solidFill>
                <a:effectLst/>
                <a:latin typeface="+mn-lt"/>
                <a:ea typeface="+mn-ea"/>
                <a:cs typeface="+mn-cs"/>
              </a:rPr>
              <a:t>like</a:t>
            </a:r>
            <a:r>
              <a:rPr lang="en-US" sz="1200" kern="1200" dirty="0" smtClean="0">
                <a:solidFill>
                  <a:schemeClr val="tx1"/>
                </a:solidFill>
                <a:effectLst/>
                <a:latin typeface="+mn-lt"/>
                <a:ea typeface="+mn-ea"/>
                <a:cs typeface="+mn-cs"/>
              </a:rPr>
              <a:t> the training.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CLICK</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Why? Because the methods that are favored in these kinds of trainings are not as engaging as methods that favor interactivity, participation, feedback, and a variety of learning styles. The methods are often one-way, lecture based, and with little feedback or interaction.</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CLICK</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It is also important to consider that adults—the population comprising the workforce—learn differently than young people do, and they require an approach that emphasizes the relevance and usefulness of the information they’re being required to learn. Plus, adults do not make up only one generation of the workforce, and there are clearly evident differences in how different generations learn.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We’ll get into that a little more later on. But before we do, let’s examine the things that are problematic when it comes to “traditional”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5</a:t>
            </a:fld>
            <a:endParaRPr lang="en-US"/>
          </a:p>
        </p:txBody>
      </p:sp>
    </p:spTree>
    <p:extLst>
      <p:ext uri="{BB962C8B-B14F-4D97-AF65-F5344CB8AC3E}">
        <p14:creationId xmlns:p14="http://schemas.microsoft.com/office/powerpoint/2010/main" val="915715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To start, we want to define “traditional” methods as those which largely involve one person lecturing, maybe with a whiteboard or a </a:t>
            </a:r>
            <a:r>
              <a:rPr lang="en-US" baseline="0" dirty="0" err="1" smtClean="0"/>
              <a:t>Powerpoint</a:t>
            </a:r>
            <a:r>
              <a:rPr lang="en-US" baseline="0" dirty="0" smtClean="0"/>
              <a:t> slideshow to accompany them. Now, this method may be suitable in the right contexts. For instance, I took a class here at Mines recently, and each class met for less than an hour. Much of it was taught in this traditional way, with some variety, and given a class of that length, it was perfectly fine. And what needed to be accomplished lasted multiple classes over a whole semester rather than in a single day. Professional training sessions, like an MSHA Annual Refresher, can last all day, and you have to cram in a lot of necessary content in that one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 when a training session is over-reliant on this method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r>
              <a:rPr lang="en-US" b="0" baseline="0" dirty="0" smtClean="0"/>
              <a:t/>
            </a:r>
            <a:br>
              <a:rPr lang="en-US" b="0" baseline="0" dirty="0" smtClean="0"/>
            </a:br>
            <a:r>
              <a:rPr lang="en-US" b="0" baseline="0" dirty="0" smtClean="0"/>
              <a:t>First, you get limited or no interaction. A good trainer will attempt to interact with the trainees by asking them questions to prompt a raised hand, or they may call on individuals to answer a question or provide their own comments. And this is indeed a good thing to do, because it is participatory, but imagine if a trainer were to overuse this technique of stopping a lecture to call for input from the audience. The lecture would slow to a crawl. The trainer has an obligation to keep the training moving forward, because there are minimums to meet for the training to achieve its own goals, and there is limited time. So, a trainer who relies on the lecture method may all but discard prompting the audience for the sake of time needed for the training to address certain topics.</a:t>
            </a:r>
            <a:br>
              <a:rPr lang="en-US" b="0" baseline="0" dirty="0" smtClean="0"/>
            </a:b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Next, you get limited or no opportunity for feedback. Research shows that receiving feedback is crucial for effective learning, and when a training session is mostly lectures and videos, any feedback would be infrequent at best.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Next, testing of learning is comprehensive and happens only once. This is also related to feedback, but is more about ensuring that the trainees have learned the content, as through a post-training test or evaluation. But when a trainee has just sat through eight hours of a lot of content, it may be difficult to recall things that happened seven hours ago, especially when the learning was passive and unengaging.</a:t>
            </a:r>
            <a:br>
              <a:rPr lang="en-US" b="0" i="0" baseline="0" dirty="0" smtClean="0"/>
            </a:br>
            <a:r>
              <a:rPr lang="en-US" b="0" i="0" baseline="0" dirty="0" smtClean="0"/>
              <a:t/>
            </a:r>
            <a:br>
              <a:rPr lang="en-US" b="0" i="0" baseline="0" dirty="0" smtClean="0"/>
            </a:br>
            <a:r>
              <a:rPr lang="en-US" b="1" i="0" baseline="0" dirty="0" smtClean="0"/>
              <a:t>CLICK</a:t>
            </a: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Finally, these methods are passive and unengaging because they often incorporate very little visual or kinesthetic approaches or </a:t>
            </a:r>
            <a:r>
              <a:rPr lang="en-US" b="0" i="1" baseline="0" dirty="0" smtClean="0"/>
              <a:t>tools—kinesthetic </a:t>
            </a:r>
            <a:r>
              <a:rPr lang="en-US" b="0" i="0" baseline="0" dirty="0" smtClean="0"/>
              <a:t>meaning sensory, hands-on, interactive, that sort of thing. Sure, videos and slideshow presentations are visual, and it is better to have them than not. Yet again, they tend to be part of a passive approach to training. Visual elements can be more than slideshows and videos. They can be physical objects, such as real examples of things, like a safety harness or fire extinguisher – and allowing trainees to handle these objects helps with the kinesthetic aspect too. In our classroom, we have a large spinning wheel that depicts ten energy sources that can create safety hazards, and its just being in the room draws the eye. I’ll talk more about this later, as the activity incorporating it is kinesthetic as well. Visual elements can also be posters on the walls, equipment on shelves or otherwise displayed in the training room, and also things used in gamified learning, like playing cards, game boards and tokens, and so on. You might also be seeing a pattern here, in that a lot of these visual elements are kinesthetic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smtClean="0"/>
              <a:t>NEXT SLIDE</a:t>
            </a:r>
          </a:p>
        </p:txBody>
      </p:sp>
      <p:sp>
        <p:nvSpPr>
          <p:cNvPr id="4" name="Slide Number Placeholder 3"/>
          <p:cNvSpPr>
            <a:spLocks noGrp="1"/>
          </p:cNvSpPr>
          <p:nvPr>
            <p:ph type="sldNum" sz="quarter" idx="10"/>
          </p:nvPr>
        </p:nvSpPr>
        <p:spPr/>
        <p:txBody>
          <a:bodyPr/>
          <a:lstStyle/>
          <a:p>
            <a:fld id="{F55556CC-E29E-4D1E-A35C-3CB59F0FD649}" type="slidenum">
              <a:rPr lang="en-US" smtClean="0"/>
              <a:t>6</a:t>
            </a:fld>
            <a:endParaRPr lang="en-US"/>
          </a:p>
        </p:txBody>
      </p:sp>
    </p:spTree>
    <p:extLst>
      <p:ext uri="{BB962C8B-B14F-4D97-AF65-F5344CB8AC3E}">
        <p14:creationId xmlns:p14="http://schemas.microsoft.com/office/powerpoint/2010/main" val="137151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when traditional</a:t>
            </a:r>
            <a:r>
              <a:rPr lang="en-US" sz="1200" kern="1200" baseline="0" dirty="0" smtClean="0">
                <a:solidFill>
                  <a:schemeClr val="tx1"/>
                </a:solidFill>
                <a:effectLst/>
                <a:latin typeface="+mn-lt"/>
                <a:ea typeface="+mn-ea"/>
                <a:cs typeface="+mn-cs"/>
              </a:rPr>
              <a:t> methods ineffectively engage trainees, here are the perspectives you get:</a:t>
            </a:r>
            <a:br>
              <a:rPr lang="en-US" sz="1200" kern="1200" baseline="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CLICK</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Boring: A bored learner is a disengaged learner. A disengaged learner is not learning. If we as trainers want to help keep that trainee safe, we need to make sure we have that trainee’s attention and that they are actively thinking about the material they’re being presented.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CLICK</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Unnecessary: Employees tend to see no value in re-learning things they feel they already know, especially when the presentation of the material does not engage them, and the feeling of tedium is compounded when the training covers the same material using the same methods in the same way, every time. When you change the </a:t>
            </a:r>
            <a:r>
              <a:rPr lang="en-US" sz="1200" i="1" kern="1200" dirty="0" smtClean="0">
                <a:solidFill>
                  <a:schemeClr val="tx1"/>
                </a:solidFill>
                <a:effectLst/>
                <a:latin typeface="+mn-lt"/>
                <a:ea typeface="+mn-ea"/>
                <a:cs typeface="+mn-cs"/>
              </a:rPr>
              <a:t>way you present</a:t>
            </a:r>
            <a:r>
              <a:rPr lang="en-US" sz="1200" kern="1200" dirty="0" smtClean="0">
                <a:solidFill>
                  <a:schemeClr val="tx1"/>
                </a:solidFill>
                <a:effectLst/>
                <a:latin typeface="+mn-lt"/>
                <a:ea typeface="+mn-ea"/>
                <a:cs typeface="+mn-cs"/>
              </a:rPr>
              <a:t> material, it is automatically engaging, even if the trainee feels they already know it. But a more effective presentation may provide a new perspective, and a new perspective is more engaging than the same old stuff.</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CLICK</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Limited outcomes: Trainees tend to forget most of what they learn in a training sessions. And this is because of:</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CLICK</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Insufficient feedback: Traditional methods do not often facilitate reflection or self-evaluation. The material is presented, the trainees are expected to retain it. And that might be the extent of it. But this approach does not maximize the effectiveness of the training, and thus cannot improve safety performance at an individual or organizational level.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Instead, training becomes most effective when it incorporates interactivity and participation, allowing the trainees to think for themselves, contribute to the discussion, and receive feedback on their training efforts.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But why should an organization care about the “quality” of their safety training? Why should an organization put more effort into regulatory training? Why should they have more concern than just checking the box and meeting the regulation? Whether or not the trainees have fun during training, accidents happen, right?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Unfortunately, some organizations have this negative outlook on their safety trainings baked right into their culture, and the training becomes perfunctory and minimal, enough to check the box that the training was done. The focus is on just </a:t>
            </a:r>
            <a:r>
              <a:rPr lang="en-US" sz="1200" i="1" kern="1200" dirty="0" smtClean="0">
                <a:solidFill>
                  <a:schemeClr val="tx1"/>
                </a:solidFill>
                <a:effectLst/>
                <a:latin typeface="+mn-lt"/>
                <a:ea typeface="+mn-ea"/>
                <a:cs typeface="+mn-cs"/>
              </a:rPr>
              <a:t>doing</a:t>
            </a:r>
            <a:r>
              <a:rPr lang="en-US" sz="1200" kern="1200" dirty="0" smtClean="0">
                <a:solidFill>
                  <a:schemeClr val="tx1"/>
                </a:solidFill>
                <a:effectLst/>
                <a:latin typeface="+mn-lt"/>
                <a:ea typeface="+mn-ea"/>
                <a:cs typeface="+mn-cs"/>
              </a:rPr>
              <a:t> the training, not making sure the training’s effectiveness is maximized.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I like</a:t>
            </a:r>
            <a:r>
              <a:rPr lang="en-US" sz="1200" kern="1200" baseline="0" dirty="0" smtClean="0">
                <a:solidFill>
                  <a:schemeClr val="tx1"/>
                </a:solidFill>
                <a:effectLst/>
                <a:latin typeface="+mn-lt"/>
                <a:ea typeface="+mn-ea"/>
                <a:cs typeface="+mn-cs"/>
              </a:rPr>
              <a:t> to think that because mine workers are required to take this training and become certified, those who provide that training should feel a commensurate and equal requirement to maximize the training’s effectiveness, especially because it’s the workers’ health and safety we’re talking about.</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
            </a:r>
            <a:br>
              <a:rPr lang="en-US" sz="1200" kern="1200" baseline="0" dirty="0" smtClean="0">
                <a:solidFill>
                  <a:schemeClr val="tx1"/>
                </a:solidFill>
                <a:effectLst/>
                <a:latin typeface="+mn-lt"/>
                <a:ea typeface="+mn-ea"/>
                <a:cs typeface="+mn-cs"/>
              </a:rPr>
            </a:br>
            <a:r>
              <a:rPr lang="en-US" sz="1200" b="1" kern="1200" baseline="0" dirty="0" smtClean="0">
                <a:solidFill>
                  <a:schemeClr val="tx1"/>
                </a:solidFill>
                <a:effectLst/>
                <a:latin typeface="+mn-lt"/>
                <a:ea typeface="+mn-ea"/>
                <a:cs typeface="+mn-cs"/>
              </a:rPr>
              <a:t>NEXT SLIDE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F55556CC-E29E-4D1E-A35C-3CB59F0FD649}" type="slidenum">
              <a:rPr lang="en-US" smtClean="0"/>
              <a:t>7</a:t>
            </a:fld>
            <a:endParaRPr lang="en-US"/>
          </a:p>
        </p:txBody>
      </p:sp>
    </p:spTree>
    <p:extLst>
      <p:ext uri="{BB962C8B-B14F-4D97-AF65-F5344CB8AC3E}">
        <p14:creationId xmlns:p14="http://schemas.microsoft.com/office/powerpoint/2010/main" val="4164187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conversely,</a:t>
            </a:r>
            <a:r>
              <a:rPr lang="en-US" baseline="0" dirty="0" smtClean="0"/>
              <a:t> let’s examine what can improve safety training by enhancing trainees’ engagement. </a:t>
            </a:r>
          </a:p>
          <a:p>
            <a:endParaRPr lang="en-US" baseline="0" dirty="0" smtClean="0"/>
          </a:p>
          <a:p>
            <a:r>
              <a:rPr lang="en-US" b="1" baseline="0" dirty="0" smtClean="0"/>
              <a:t>CLICK</a:t>
            </a:r>
          </a:p>
          <a:p>
            <a:r>
              <a:rPr lang="en-US" b="0" baseline="0" dirty="0" smtClean="0"/>
              <a:t>For training to be as effective as it can be, it needs to give trainees the knowledge they need of hazards in their work environment. It also needs to give them tools, whether that be a literal object, something they can use in the field for hazard identification or reminders; or the tool could be a method, like a novel way of observing or thinking about the potential hazards in their work environment.</a:t>
            </a:r>
          </a:p>
          <a:p>
            <a:endParaRPr lang="en-US" b="0" baseline="0" dirty="0" smtClean="0"/>
          </a:p>
          <a:p>
            <a:r>
              <a:rPr lang="en-US" b="0" baseline="0" dirty="0" smtClean="0"/>
              <a:t>And so doing this should use. . . </a:t>
            </a:r>
            <a:br>
              <a:rPr lang="en-US" b="0" baseline="0" dirty="0" smtClean="0"/>
            </a:br>
            <a:r>
              <a:rPr lang="en-US" b="0" baseline="0" dirty="0" smtClean="0"/>
              <a:t/>
            </a:r>
            <a:br>
              <a:rPr lang="en-US" b="0" baseline="0" dirty="0" smtClean="0"/>
            </a:br>
            <a:r>
              <a:rPr lang="en-US" b="1" baseline="0" dirty="0" smtClean="0"/>
              <a:t>CLICK</a:t>
            </a:r>
            <a:endParaRPr lang="en-US" b="0" baseline="0" dirty="0" smtClean="0"/>
          </a:p>
          <a:p>
            <a:r>
              <a:rPr lang="en-US" b="0" baseline="0" dirty="0" smtClean="0"/>
              <a:t>Professionals who are qualified to provide that training, of course, but also interactive content. Not just a one-way delivery, but methods that cause the trainees to do more than listen and hope to retain. In addition, training should use techniques and methods meant to appeal to an audience of adults. A big part of this is ensuring trainees know the </a:t>
            </a:r>
            <a:r>
              <a:rPr lang="en-US" b="0" baseline="0" dirty="0" err="1" smtClean="0"/>
              <a:t>hows</a:t>
            </a:r>
            <a:r>
              <a:rPr lang="en-US" b="0" baseline="0" dirty="0" smtClean="0"/>
              <a:t> and whys of the training, more specifically than just the earning of the certification; in other words, what are we meant to learn here, and how does it pertain to me? And next, auditory, visual, and kinesthetic learning methods. Appealing to as many senses as possible, not only because blending these is more engaging than focusing on one or two, but because of the different ways that people learn. Some people do well to just sit and listen, others prefer to visualize what they’re learning, and others are particular to touching and interacting with things.</a:t>
            </a:r>
            <a:endParaRPr lang="en-US" b="0" dirty="0" smtClean="0"/>
          </a:p>
          <a:p>
            <a:endParaRPr lang="en-US" dirty="0"/>
          </a:p>
          <a:p>
            <a:r>
              <a:rPr lang="en-US" dirty="0" smtClean="0"/>
              <a:t>So,</a:t>
            </a:r>
            <a:r>
              <a:rPr lang="en-US" baseline="0" dirty="0" smtClean="0"/>
              <a:t> to put it plainly,</a:t>
            </a:r>
          </a:p>
          <a:p>
            <a:endParaRPr lang="en-US" b="1" baseline="0" dirty="0" smtClean="0"/>
          </a:p>
          <a:p>
            <a:r>
              <a:rPr lang="en-US" b="1" baseline="0" dirty="0" smtClean="0"/>
              <a:t>NEXT SLIDE</a:t>
            </a:r>
            <a:endParaRPr lang="en-US" baseline="0" dirty="0" smtClean="0"/>
          </a:p>
        </p:txBody>
      </p:sp>
      <p:sp>
        <p:nvSpPr>
          <p:cNvPr id="4" name="Slide Number Placeholder 3"/>
          <p:cNvSpPr>
            <a:spLocks noGrp="1"/>
          </p:cNvSpPr>
          <p:nvPr>
            <p:ph type="sldNum" sz="quarter" idx="10"/>
          </p:nvPr>
        </p:nvSpPr>
        <p:spPr/>
        <p:txBody>
          <a:bodyPr/>
          <a:lstStyle/>
          <a:p>
            <a:fld id="{F55556CC-E29E-4D1E-A35C-3CB59F0FD649}" type="slidenum">
              <a:rPr lang="en-US" smtClean="0"/>
              <a:t>8</a:t>
            </a:fld>
            <a:endParaRPr lang="en-US"/>
          </a:p>
        </p:txBody>
      </p:sp>
    </p:spTree>
    <p:extLst>
      <p:ext uri="{BB962C8B-B14F-4D97-AF65-F5344CB8AC3E}">
        <p14:creationId xmlns:p14="http://schemas.microsoft.com/office/powerpoint/2010/main" val="760638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Education works best when it is participatory.</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Participation</a:t>
            </a:r>
            <a:r>
              <a:rPr lang="en-US" baseline="0" dirty="0" smtClean="0"/>
              <a:t> increases engagement with the material and improves knowledge retention. </a:t>
            </a:r>
            <a:r>
              <a:rPr lang="en-US" dirty="0" smtClean="0"/>
              <a:t>Learning</a:t>
            </a:r>
            <a:r>
              <a:rPr lang="en-US" baseline="0" dirty="0" smtClean="0"/>
              <a:t> effectiveness is connected to the level of engagement. Increasing engagement through interactivity and participation is directly linked to improvement of knowledge retention.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Like in the picture, you can see some trainees putting on a safety harness in a classroom setting. This is obviously a demonstrative, kinesthetic learning method that certainly makes sense for the topic—how to put on a safety harness.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how do you incorporate visual and kinesthetic methods into covering subject matter that is not so obviously a hands-on activity like this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F55556CC-E29E-4D1E-A35C-3CB59F0FD649}" type="slidenum">
              <a:rPr lang="en-US" smtClean="0"/>
              <a:t>9</a:t>
            </a:fld>
            <a:endParaRPr lang="en-US"/>
          </a:p>
        </p:txBody>
      </p:sp>
    </p:spTree>
    <p:extLst>
      <p:ext uri="{BB962C8B-B14F-4D97-AF65-F5344CB8AC3E}">
        <p14:creationId xmlns:p14="http://schemas.microsoft.com/office/powerpoint/2010/main" val="116988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545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5162" y="433387"/>
            <a:ext cx="10143865" cy="108108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6516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65163"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82294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22949"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FBAD07-2F52-470A-999B-6C681C05F840}" type="datetimeFigureOut">
              <a:rPr lang="en-US" smtClean="0"/>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FEA45E-8439-4073-B184-F09F79E6028B}" type="slidenum">
              <a:rPr lang="en-US" smtClean="0"/>
              <a:t>‹#›</a:t>
            </a:fld>
            <a:endParaRPr lang="en-US"/>
          </a:p>
        </p:txBody>
      </p:sp>
    </p:spTree>
    <p:extLst>
      <p:ext uri="{BB962C8B-B14F-4D97-AF65-F5344CB8AC3E}">
        <p14:creationId xmlns:p14="http://schemas.microsoft.com/office/powerpoint/2010/main" val="404593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3484" y="392421"/>
            <a:ext cx="10515600" cy="1218016"/>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CFBAD07-2F52-470A-999B-6C681C05F840}" type="datetimeFigureOut">
              <a:rPr lang="en-US" smtClean="0"/>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FEA45E-8439-4073-B184-F09F79E6028B}" type="slidenum">
              <a:rPr lang="en-US" smtClean="0"/>
              <a:t>‹#›</a:t>
            </a:fld>
            <a:endParaRPr lang="en-US"/>
          </a:p>
        </p:txBody>
      </p:sp>
    </p:spTree>
    <p:extLst>
      <p:ext uri="{BB962C8B-B14F-4D97-AF65-F5344CB8AC3E}">
        <p14:creationId xmlns:p14="http://schemas.microsoft.com/office/powerpoint/2010/main" val="35246342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FBAD07-2F52-470A-999B-6C681C05F840}" type="datetimeFigureOut">
              <a:rPr lang="en-US" smtClean="0"/>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FEA45E-8439-4073-B184-F09F79E6028B}" type="slidenum">
              <a:rPr lang="en-US" smtClean="0"/>
              <a:t>‹#›</a:t>
            </a:fld>
            <a:endParaRPr lang="en-US"/>
          </a:p>
        </p:txBody>
      </p:sp>
    </p:spTree>
    <p:extLst>
      <p:ext uri="{BB962C8B-B14F-4D97-AF65-F5344CB8AC3E}">
        <p14:creationId xmlns:p14="http://schemas.microsoft.com/office/powerpoint/2010/main" val="34651122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1599" y="722313"/>
            <a:ext cx="6391701" cy="4750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FBAD07-2F52-470A-999B-6C681C05F840}"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EA45E-8439-4073-B184-F09F79E6028B}" type="slidenum">
              <a:rPr lang="en-US" smtClean="0"/>
              <a:t>‹#›</a:t>
            </a:fld>
            <a:endParaRPr lang="en-US"/>
          </a:p>
        </p:txBody>
      </p:sp>
      <p:sp>
        <p:nvSpPr>
          <p:cNvPr id="9" name="Rectangle 8"/>
          <p:cNvSpPr/>
          <p:nvPr userDrawn="1"/>
        </p:nvSpPr>
        <p:spPr>
          <a:xfrm>
            <a:off x="606188" y="457200"/>
            <a:ext cx="4165837" cy="54038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Tree>
    <p:extLst>
      <p:ext uri="{BB962C8B-B14F-4D97-AF65-F5344CB8AC3E}">
        <p14:creationId xmlns:p14="http://schemas.microsoft.com/office/powerpoint/2010/main" val="37919412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7131" y="708249"/>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1600" y="6462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48719" y="2524835"/>
            <a:ext cx="3930649" cy="33987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FBAD07-2F52-470A-999B-6C681C05F840}"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EA45E-8439-4073-B184-F09F79E6028B}" type="slidenum">
              <a:rPr lang="en-US" smtClean="0"/>
              <a:t>‹#›</a:t>
            </a:fld>
            <a:endParaRPr lang="en-US"/>
          </a:p>
        </p:txBody>
      </p:sp>
    </p:spTree>
    <p:extLst>
      <p:ext uri="{BB962C8B-B14F-4D97-AF65-F5344CB8AC3E}">
        <p14:creationId xmlns:p14="http://schemas.microsoft.com/office/powerpoint/2010/main" val="42464827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7797" y="365125"/>
            <a:ext cx="10972800" cy="1325563"/>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7797" y="1825625"/>
            <a:ext cx="10972800" cy="42203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FBAD07-2F52-470A-999B-6C681C05F840}"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EA45E-8439-4073-B184-F09F79E6028B}" type="slidenum">
              <a:rPr lang="en-US" smtClean="0"/>
              <a:t>‹#›</a:t>
            </a:fld>
            <a:endParaRPr lang="en-US"/>
          </a:p>
        </p:txBody>
      </p:sp>
    </p:spTree>
    <p:extLst>
      <p:ext uri="{BB962C8B-B14F-4D97-AF65-F5344CB8AC3E}">
        <p14:creationId xmlns:p14="http://schemas.microsoft.com/office/powerpoint/2010/main" val="28077581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FBAD07-2F52-470A-999B-6C681C05F840}"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EA45E-8439-4073-B184-F09F79E6028B}" type="slidenum">
              <a:rPr lang="en-US" smtClean="0"/>
              <a:t>‹#›</a:t>
            </a:fld>
            <a:endParaRPr lang="en-US"/>
          </a:p>
        </p:txBody>
      </p:sp>
    </p:spTree>
    <p:extLst>
      <p:ext uri="{BB962C8B-B14F-4D97-AF65-F5344CB8AC3E}">
        <p14:creationId xmlns:p14="http://schemas.microsoft.com/office/powerpoint/2010/main" val="276049339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651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46556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FBAD07-2F52-470A-999B-6C681C05F840}"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EA45E-8439-4073-B184-F09F79E6028B}" type="slidenum">
              <a:rPr lang="en-US" smtClean="0"/>
              <a:t>‹#›</a:t>
            </a:fld>
            <a:endParaRPr lang="en-US"/>
          </a:p>
        </p:txBody>
      </p:sp>
    </p:spTree>
    <p:extLst>
      <p:ext uri="{BB962C8B-B14F-4D97-AF65-F5344CB8AC3E}">
        <p14:creationId xmlns:p14="http://schemas.microsoft.com/office/powerpoint/2010/main" val="4133318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622E6A-5B91-4E3B-A669-2D3F3B010D05}"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AD26A-B0AF-4A81-A678-040624EB6428}" type="slidenum">
              <a:rPr lang="en-US" smtClean="0"/>
              <a:t>‹#›</a:t>
            </a:fld>
            <a:endParaRPr lang="en-US"/>
          </a:p>
        </p:txBody>
      </p:sp>
    </p:spTree>
    <p:extLst>
      <p:ext uri="{BB962C8B-B14F-4D97-AF65-F5344CB8AC3E}">
        <p14:creationId xmlns:p14="http://schemas.microsoft.com/office/powerpoint/2010/main" val="125017071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622E6A-5B91-4E3B-A669-2D3F3B010D05}"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AD26A-B0AF-4A81-A678-040624EB6428}" type="slidenum">
              <a:rPr lang="en-US" smtClean="0"/>
              <a:t>‹#›</a:t>
            </a:fld>
            <a:endParaRPr lang="en-US"/>
          </a:p>
        </p:txBody>
      </p:sp>
    </p:spTree>
    <p:extLst>
      <p:ext uri="{BB962C8B-B14F-4D97-AF65-F5344CB8AC3E}">
        <p14:creationId xmlns:p14="http://schemas.microsoft.com/office/powerpoint/2010/main" val="23858145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618186" y="682580"/>
            <a:ext cx="4597759" cy="5486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7088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622E6A-5B91-4E3B-A669-2D3F3B010D05}"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AD26A-B0AF-4A81-A678-040624EB6428}" type="slidenum">
              <a:rPr lang="en-US" smtClean="0"/>
              <a:t>‹#›</a:t>
            </a:fld>
            <a:endParaRPr lang="en-US"/>
          </a:p>
        </p:txBody>
      </p:sp>
    </p:spTree>
    <p:extLst>
      <p:ext uri="{BB962C8B-B14F-4D97-AF65-F5344CB8AC3E}">
        <p14:creationId xmlns:p14="http://schemas.microsoft.com/office/powerpoint/2010/main" val="84646053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622E6A-5B91-4E3B-A669-2D3F3B010D05}"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AD26A-B0AF-4A81-A678-040624EB6428}" type="slidenum">
              <a:rPr lang="en-US" smtClean="0"/>
              <a:t>‹#›</a:t>
            </a:fld>
            <a:endParaRPr lang="en-US"/>
          </a:p>
        </p:txBody>
      </p:sp>
    </p:spTree>
    <p:extLst>
      <p:ext uri="{BB962C8B-B14F-4D97-AF65-F5344CB8AC3E}">
        <p14:creationId xmlns:p14="http://schemas.microsoft.com/office/powerpoint/2010/main" val="58626635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622E6A-5B91-4E3B-A669-2D3F3B010D05}" type="datetimeFigureOut">
              <a:rPr lang="en-US" smtClean="0"/>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CAD26A-B0AF-4A81-A678-040624EB6428}" type="slidenum">
              <a:rPr lang="en-US" smtClean="0"/>
              <a:t>‹#›</a:t>
            </a:fld>
            <a:endParaRPr lang="en-US"/>
          </a:p>
        </p:txBody>
      </p:sp>
    </p:spTree>
    <p:extLst>
      <p:ext uri="{BB962C8B-B14F-4D97-AF65-F5344CB8AC3E}">
        <p14:creationId xmlns:p14="http://schemas.microsoft.com/office/powerpoint/2010/main" val="4053097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5257800" cy="2001598"/>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5622E6A-5B91-4E3B-A669-2D3F3B010D05}" type="datetimeFigureOut">
              <a:rPr lang="en-US" smtClean="0"/>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CAD26A-B0AF-4A81-A678-040624EB6428}"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0" y="500062"/>
            <a:ext cx="5450312" cy="5521175"/>
          </a:xfrm>
          <a:prstGeom prst="rect">
            <a:avLst/>
          </a:prstGeom>
        </p:spPr>
      </p:pic>
    </p:spTree>
    <p:extLst>
      <p:ext uri="{BB962C8B-B14F-4D97-AF65-F5344CB8AC3E}">
        <p14:creationId xmlns:p14="http://schemas.microsoft.com/office/powerpoint/2010/main" val="235697773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622E6A-5B91-4E3B-A669-2D3F3B010D05}" type="datetimeFigureOut">
              <a:rPr lang="en-US" smtClean="0"/>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CAD26A-B0AF-4A81-A678-040624EB6428}" type="slidenum">
              <a:rPr lang="en-US" smtClean="0"/>
              <a:t>‹#›</a:t>
            </a:fld>
            <a:endParaRPr lang="en-US"/>
          </a:p>
        </p:txBody>
      </p:sp>
    </p:spTree>
    <p:extLst>
      <p:ext uri="{BB962C8B-B14F-4D97-AF65-F5344CB8AC3E}">
        <p14:creationId xmlns:p14="http://schemas.microsoft.com/office/powerpoint/2010/main" val="257216388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622E6A-5B91-4E3B-A669-2D3F3B010D05}"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AD26A-B0AF-4A81-A678-040624EB6428}" type="slidenum">
              <a:rPr lang="en-US" smtClean="0"/>
              <a:t>‹#›</a:t>
            </a:fld>
            <a:endParaRPr lang="en-US"/>
          </a:p>
        </p:txBody>
      </p:sp>
    </p:spTree>
    <p:extLst>
      <p:ext uri="{BB962C8B-B14F-4D97-AF65-F5344CB8AC3E}">
        <p14:creationId xmlns:p14="http://schemas.microsoft.com/office/powerpoint/2010/main" val="2309868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622E6A-5B91-4E3B-A669-2D3F3B010D05}"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AD26A-B0AF-4A81-A678-040624EB6428}" type="slidenum">
              <a:rPr lang="en-US" smtClean="0"/>
              <a:t>‹#›</a:t>
            </a:fld>
            <a:endParaRPr lang="en-US"/>
          </a:p>
        </p:txBody>
      </p:sp>
    </p:spTree>
    <p:extLst>
      <p:ext uri="{BB962C8B-B14F-4D97-AF65-F5344CB8AC3E}">
        <p14:creationId xmlns:p14="http://schemas.microsoft.com/office/powerpoint/2010/main" val="726771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622E6A-5B91-4E3B-A669-2D3F3B010D05}"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AD26A-B0AF-4A81-A678-040624EB6428}" type="slidenum">
              <a:rPr lang="en-US" smtClean="0"/>
              <a:t>‹#›</a:t>
            </a:fld>
            <a:endParaRPr lang="en-US"/>
          </a:p>
        </p:txBody>
      </p:sp>
    </p:spTree>
    <p:extLst>
      <p:ext uri="{BB962C8B-B14F-4D97-AF65-F5344CB8AC3E}">
        <p14:creationId xmlns:p14="http://schemas.microsoft.com/office/powerpoint/2010/main" val="1161482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622E6A-5B91-4E3B-A669-2D3F3B010D05}"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AD26A-B0AF-4A81-A678-040624EB6428}" type="slidenum">
              <a:rPr lang="en-US" smtClean="0"/>
              <a:t>‹#›</a:t>
            </a:fld>
            <a:endParaRPr lang="en-US"/>
          </a:p>
        </p:txBody>
      </p:sp>
    </p:spTree>
    <p:extLst>
      <p:ext uri="{BB962C8B-B14F-4D97-AF65-F5344CB8AC3E}">
        <p14:creationId xmlns:p14="http://schemas.microsoft.com/office/powerpoint/2010/main" val="4217417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p:cNvSpPr/>
          <p:nvPr userDrawn="1"/>
        </p:nvSpPr>
        <p:spPr>
          <a:xfrm>
            <a:off x="0" y="0"/>
            <a:ext cx="605307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0608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32000">
              <a:srgbClr val="21314D">
                <a:alpha val="80000"/>
                <a:lumMod val="90000"/>
                <a:lumOff val="10000"/>
              </a:srgbClr>
            </a:gs>
            <a:gs pos="0">
              <a:schemeClr val="tx1">
                <a:alpha val="79000"/>
                <a:lumMod val="95000"/>
                <a:lumOff val="5000"/>
              </a:schemeClr>
            </a:gs>
            <a:gs pos="68000">
              <a:schemeClr val="tx1">
                <a:alpha val="50000"/>
                <a:lumMod val="85000"/>
                <a:lumOff val="15000"/>
              </a:schemeClr>
            </a:gs>
            <a:gs pos="100000">
              <a:schemeClr val="tx1">
                <a:alpha val="30000"/>
                <a:lumMod val="80000"/>
                <a:lumOff val="20000"/>
              </a:schemeClr>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4946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32000">
              <a:srgbClr val="21314D">
                <a:alpha val="80000"/>
                <a:lumMod val="90000"/>
                <a:lumOff val="10000"/>
              </a:srgbClr>
            </a:gs>
            <a:gs pos="0">
              <a:schemeClr val="tx1">
                <a:alpha val="79000"/>
                <a:lumMod val="95000"/>
                <a:lumOff val="5000"/>
              </a:schemeClr>
            </a:gs>
            <a:gs pos="68000">
              <a:schemeClr val="tx1">
                <a:alpha val="50000"/>
                <a:lumMod val="85000"/>
                <a:lumOff val="15000"/>
              </a:schemeClr>
            </a:gs>
            <a:gs pos="100000">
              <a:schemeClr val="tx1">
                <a:alpha val="30000"/>
                <a:lumMod val="80000"/>
                <a:lumOff val="2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userDrawn="1"/>
        </p:nvSpPr>
        <p:spPr>
          <a:xfrm>
            <a:off x="0" y="0"/>
            <a:ext cx="605307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5509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a:gsLst>
            <a:gs pos="32000">
              <a:srgbClr val="21314D">
                <a:alpha val="80000"/>
                <a:lumMod val="90000"/>
                <a:lumOff val="10000"/>
              </a:srgbClr>
            </a:gs>
            <a:gs pos="0">
              <a:schemeClr val="tx1">
                <a:alpha val="79000"/>
                <a:lumMod val="95000"/>
                <a:lumOff val="5000"/>
              </a:schemeClr>
            </a:gs>
            <a:gs pos="68000">
              <a:schemeClr val="tx1">
                <a:alpha val="50000"/>
                <a:lumMod val="85000"/>
                <a:lumOff val="15000"/>
              </a:schemeClr>
            </a:gs>
            <a:gs pos="100000">
              <a:schemeClr val="tx1">
                <a:alpha val="30000"/>
                <a:lumMod val="80000"/>
                <a:lumOff val="2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userDrawn="1"/>
        </p:nvSpPr>
        <p:spPr>
          <a:xfrm>
            <a:off x="618186" y="682580"/>
            <a:ext cx="4597759" cy="5486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9415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3484" y="410368"/>
            <a:ext cx="10515600" cy="1325563"/>
          </a:xfrm>
        </p:spPr>
        <p:txBody>
          <a:bodyPr/>
          <a:lstStyle>
            <a:lvl1pPr>
              <a:defRPr/>
            </a:lvl1pPr>
          </a:lstStyle>
          <a:p>
            <a:r>
              <a:rPr lang="en-US" dirty="0" smtClean="0"/>
              <a:t>Slide Header</a:t>
            </a:r>
            <a:endParaRPr lang="en-US" dirty="0"/>
          </a:p>
        </p:txBody>
      </p:sp>
      <p:sp>
        <p:nvSpPr>
          <p:cNvPr id="3" name="Content Placeholder 2"/>
          <p:cNvSpPr>
            <a:spLocks noGrp="1"/>
          </p:cNvSpPr>
          <p:nvPr>
            <p:ph idx="1"/>
          </p:nvPr>
        </p:nvSpPr>
        <p:spPr>
          <a:xfrm>
            <a:off x="633484" y="1870471"/>
            <a:ext cx="10515600" cy="395712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FBAD07-2F52-470A-999B-6C681C05F840}"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EA45E-8439-4073-B184-F09F79E6028B}" type="slidenum">
              <a:rPr lang="en-US" smtClean="0"/>
              <a:t>‹#›</a:t>
            </a:fld>
            <a:endParaRPr lang="en-US"/>
          </a:p>
        </p:txBody>
      </p:sp>
    </p:spTree>
    <p:extLst>
      <p:ext uri="{BB962C8B-B14F-4D97-AF65-F5344CB8AC3E}">
        <p14:creationId xmlns:p14="http://schemas.microsoft.com/office/powerpoint/2010/main" val="123830417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3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782" y="1603376"/>
            <a:ext cx="10515600" cy="2852737"/>
          </a:xfrm>
        </p:spPr>
        <p:txBody>
          <a:bodyPr anchor="b"/>
          <a:lstStyle>
            <a:lvl1pPr>
              <a:defRPr sz="6000"/>
            </a:lvl1pPr>
          </a:lstStyle>
          <a:p>
            <a:r>
              <a:rPr lang="en-US" dirty="0" smtClean="0"/>
              <a:t>Presentation Title</a:t>
            </a:r>
            <a:endParaRPr lang="en-US" dirty="0"/>
          </a:p>
        </p:txBody>
      </p:sp>
      <p:sp>
        <p:nvSpPr>
          <p:cNvPr id="3" name="Text Placeholder 2"/>
          <p:cNvSpPr>
            <a:spLocks noGrp="1"/>
          </p:cNvSpPr>
          <p:nvPr>
            <p:ph type="body" idx="1"/>
          </p:nvPr>
        </p:nvSpPr>
        <p:spPr>
          <a:xfrm>
            <a:off x="640782" y="4656138"/>
            <a:ext cx="10515600" cy="123969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CFBAD07-2F52-470A-999B-6C681C05F840}"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EA45E-8439-4073-B184-F09F79E6028B}" type="slidenum">
              <a:rPr lang="en-US" smtClean="0"/>
              <a:t>‹#›</a:t>
            </a:fld>
            <a:endParaRPr lang="en-US"/>
          </a:p>
        </p:txBody>
      </p:sp>
    </p:spTree>
    <p:extLst>
      <p:ext uri="{BB962C8B-B14F-4D97-AF65-F5344CB8AC3E}">
        <p14:creationId xmlns:p14="http://schemas.microsoft.com/office/powerpoint/2010/main" val="18061612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33484" y="410368"/>
            <a:ext cx="10515600"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484"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91284"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FBAD07-2F52-470A-999B-6C681C05F840}"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EA45E-8439-4073-B184-F09F79E6028B}" type="slidenum">
              <a:rPr lang="en-US" smtClean="0"/>
              <a:t>‹#›</a:t>
            </a:fld>
            <a:endParaRPr lang="en-US"/>
          </a:p>
        </p:txBody>
      </p:sp>
    </p:spTree>
    <p:extLst>
      <p:ext uri="{BB962C8B-B14F-4D97-AF65-F5344CB8AC3E}">
        <p14:creationId xmlns:p14="http://schemas.microsoft.com/office/powerpoint/2010/main" val="38397817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Slide Header</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FBAD07-2F52-470A-999B-6C681C05F840}" type="datetimeFigureOut">
              <a:rPr lang="en-US" smtClean="0"/>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EA45E-8439-4073-B184-F09F79E6028B}" type="slidenum">
              <a:rPr lang="en-US" smtClean="0"/>
              <a:t>‹#›</a:t>
            </a:fld>
            <a:endParaRPr lang="en-US"/>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458857" y="6109732"/>
            <a:ext cx="5631543" cy="748268"/>
          </a:xfrm>
          <a:prstGeom prst="rect">
            <a:avLst/>
          </a:prstGeom>
        </p:spPr>
      </p:pic>
      <p:cxnSp>
        <p:nvCxnSpPr>
          <p:cNvPr id="9" name="Straight Connector 8"/>
          <p:cNvCxnSpPr/>
          <p:nvPr userDrawn="1"/>
        </p:nvCxnSpPr>
        <p:spPr>
          <a:xfrm flipH="1">
            <a:off x="0" y="6176963"/>
            <a:ext cx="12192000"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019245" y="365125"/>
            <a:ext cx="645255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100431"/>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5" r:id="rId3"/>
    <p:sldLayoutId id="2147483672" r:id="rId4"/>
    <p:sldLayoutId id="2147483673" r:id="rId5"/>
    <p:sldLayoutId id="2147483674"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49"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5400" b="1" kern="1200">
          <a:solidFill>
            <a:schemeClr val="tx1"/>
          </a:solidFill>
          <a:latin typeface="Century Gothic" panose="020B050202020202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00062"/>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622E6A-5B91-4E3B-A669-2D3F3B010D05}" type="datetimeFigureOut">
              <a:rPr lang="en-US" smtClean="0"/>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CAD26A-B0AF-4A81-A678-040624EB6428}" type="slidenum">
              <a:rPr lang="en-US" smtClean="0"/>
              <a:t>‹#›</a:t>
            </a:fld>
            <a:endParaRPr lang="en-US"/>
          </a:p>
        </p:txBody>
      </p:sp>
      <p:sp>
        <p:nvSpPr>
          <p:cNvPr id="7" name="Rectangle 6"/>
          <p:cNvSpPr/>
          <p:nvPr userDrawn="1"/>
        </p:nvSpPr>
        <p:spPr>
          <a:xfrm>
            <a:off x="0" y="6176963"/>
            <a:ext cx="12192000" cy="6810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31748" y="6123619"/>
            <a:ext cx="5928504" cy="787726"/>
          </a:xfrm>
          <a:prstGeom prst="rect">
            <a:avLst/>
          </a:prstGeom>
        </p:spPr>
      </p:pic>
      <p:cxnSp>
        <p:nvCxnSpPr>
          <p:cNvPr id="11" name="Straight Connector 10"/>
          <p:cNvCxnSpPr/>
          <p:nvPr userDrawn="1"/>
        </p:nvCxnSpPr>
        <p:spPr>
          <a:xfrm>
            <a:off x="0" y="473256"/>
            <a:ext cx="4244196"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652644"/>
            <a:ext cx="2586487" cy="26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7542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35.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1808599"/>
            <a:ext cx="5932546" cy="2852737"/>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latin typeface="+mj-lt"/>
              </a:rPr>
              <a:t>Incorporating </a:t>
            </a:r>
            <a:br>
              <a:rPr lang="en-US" dirty="0" smtClean="0">
                <a:latin typeface="+mj-lt"/>
              </a:rPr>
            </a:br>
            <a:r>
              <a:rPr lang="en-US" sz="8800" dirty="0" smtClean="0">
                <a:solidFill>
                  <a:schemeClr val="accent1"/>
                </a:solidFill>
                <a:latin typeface="+mj-lt"/>
              </a:rPr>
              <a:t>Games</a:t>
            </a:r>
            <a:r>
              <a:rPr lang="en-US" dirty="0" smtClean="0">
                <a:latin typeface="+mj-lt"/>
              </a:rPr>
              <a:t/>
            </a:r>
            <a:br>
              <a:rPr lang="en-US" dirty="0" smtClean="0">
                <a:latin typeface="+mj-lt"/>
              </a:rPr>
            </a:br>
            <a:r>
              <a:rPr lang="en-US" dirty="0" smtClean="0">
                <a:latin typeface="+mj-lt"/>
              </a:rPr>
              <a:t>in Part 48 Training</a:t>
            </a:r>
            <a:endParaRPr lang="en-US" dirty="0">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5437" y="1846053"/>
            <a:ext cx="5078126" cy="3165894"/>
          </a:xfrm>
          <a:prstGeom prst="rect">
            <a:avLst/>
          </a:prstGeom>
        </p:spPr>
      </p:pic>
      <p:sp>
        <p:nvSpPr>
          <p:cNvPr id="5" name="TextBox 4"/>
          <p:cNvSpPr txBox="1"/>
          <p:nvPr/>
        </p:nvSpPr>
        <p:spPr>
          <a:xfrm>
            <a:off x="1295400" y="5334000"/>
            <a:ext cx="9601200" cy="369332"/>
          </a:xfrm>
          <a:prstGeom prst="rect">
            <a:avLst/>
          </a:prstGeom>
          <a:noFill/>
        </p:spPr>
        <p:txBody>
          <a:bodyPr wrap="square" rtlCol="0">
            <a:spAutoFit/>
          </a:bodyPr>
          <a:lstStyle/>
          <a:p>
            <a:r>
              <a:rPr lang="en-US" dirty="0" smtClean="0"/>
              <a:t>Presented by </a:t>
            </a:r>
            <a:r>
              <a:rPr lang="en-US" b="1" dirty="0" smtClean="0"/>
              <a:t>David R. Lauriski, M.A., EMCIS Program, Colorado School of Mines</a:t>
            </a:r>
            <a:endParaRPr lang="en-US" dirty="0"/>
          </a:p>
        </p:txBody>
      </p:sp>
      <p:sp>
        <p:nvSpPr>
          <p:cNvPr id="3" name="TextBox 2"/>
          <p:cNvSpPr txBox="1"/>
          <p:nvPr/>
        </p:nvSpPr>
        <p:spPr>
          <a:xfrm>
            <a:off x="1181100" y="5867400"/>
            <a:ext cx="9829800" cy="338554"/>
          </a:xfrm>
          <a:prstGeom prst="rect">
            <a:avLst/>
          </a:prstGeom>
          <a:noFill/>
        </p:spPr>
        <p:txBody>
          <a:bodyPr wrap="square" rtlCol="0">
            <a:spAutoFit/>
          </a:bodyPr>
          <a:lstStyle/>
          <a:p>
            <a:r>
              <a:rPr lang="en-US" sz="800" i="1" dirty="0" smtClean="0"/>
              <a:t>This presentation is supported by the Grant or Cooperative Agreement Number, U60OH010017, funded by the Centers for Disease Control and Prevention. Its contents are solely the responsibility of the authors and do not necessarily represent the official views of the Centers for Disease Control and Prevention or the Department of Health and Human Services.</a:t>
            </a:r>
            <a:endParaRPr lang="en-US" sz="800" i="1" dirty="0"/>
          </a:p>
        </p:txBody>
      </p:sp>
    </p:spTree>
    <p:extLst>
      <p:ext uri="{BB962C8B-B14F-4D97-AF65-F5344CB8AC3E}">
        <p14:creationId xmlns:p14="http://schemas.microsoft.com/office/powerpoint/2010/main" val="310080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45"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ppt_w</p:attrName>
                                        </p:attrNameLst>
                                      </p:cBhvr>
                                      <p:tavLst>
                                        <p:tav tm="0" fmla="#ppt_w*sin(2.5*pi*$)">
                                          <p:val>
                                            <p:fltVal val="0"/>
                                          </p:val>
                                        </p:tav>
                                        <p:tav tm="100000">
                                          <p:val>
                                            <p:fltVal val="1"/>
                                          </p:val>
                                        </p:tav>
                                      </p:tavLst>
                                    </p:anim>
                                    <p:anim calcmode="lin" valueType="num">
                                      <p:cBhvr>
                                        <p:cTn id="25"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0"/>
            <a:ext cx="8229600" cy="70788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000" b="1" dirty="0" smtClean="0">
                <a:solidFill>
                  <a:schemeClr val="accent4"/>
                </a:solidFill>
              </a:rPr>
              <a:t>  Games as a learning method</a:t>
            </a:r>
            <a:endParaRPr lang="en-US" dirty="0" smtClean="0">
              <a:solidFill>
                <a:schemeClr val="accent4"/>
              </a:solidFill>
            </a:endParaRPr>
          </a:p>
        </p:txBody>
      </p:sp>
      <p:sp>
        <p:nvSpPr>
          <p:cNvPr id="7" name="TextBox 6"/>
          <p:cNvSpPr txBox="1"/>
          <p:nvPr/>
        </p:nvSpPr>
        <p:spPr>
          <a:xfrm>
            <a:off x="4648200" y="3055946"/>
            <a:ext cx="6970395" cy="1508105"/>
          </a:xfrm>
          <a:prstGeom prst="rect">
            <a:avLst/>
          </a:prstGeom>
          <a:noFill/>
        </p:spPr>
        <p:txBody>
          <a:bodyPr wrap="square" rtlCol="0">
            <a:spAutoFit/>
          </a:bodyPr>
          <a:lstStyle/>
          <a:p>
            <a:r>
              <a:rPr lang="en-US" sz="2300" dirty="0" smtClean="0"/>
              <a:t>Introducing games or game mechanics into training situations has become a successful way to implement </a:t>
            </a:r>
            <a:r>
              <a:rPr lang="en-US" sz="2300" b="1" dirty="0" smtClean="0"/>
              <a:t>participatory elements </a:t>
            </a:r>
            <a:r>
              <a:rPr lang="en-US" sz="2300" dirty="0" smtClean="0"/>
              <a:t>and </a:t>
            </a:r>
            <a:r>
              <a:rPr lang="en-US" sz="2300" b="1" dirty="0" smtClean="0"/>
              <a:t>increase engagement.</a:t>
            </a:r>
            <a:endParaRPr lang="en-US" sz="2300" b="1" dirty="0"/>
          </a:p>
        </p:txBody>
      </p:sp>
      <p:sp>
        <p:nvSpPr>
          <p:cNvPr id="8" name="TextBox 7"/>
          <p:cNvSpPr txBox="1"/>
          <p:nvPr/>
        </p:nvSpPr>
        <p:spPr>
          <a:xfrm>
            <a:off x="8915400" y="5865746"/>
            <a:ext cx="3276600" cy="276999"/>
          </a:xfrm>
          <a:prstGeom prst="rect">
            <a:avLst/>
          </a:prstGeom>
          <a:noFill/>
        </p:spPr>
        <p:txBody>
          <a:bodyPr wrap="square" rtlCol="0">
            <a:spAutoFit/>
          </a:bodyPr>
          <a:lstStyle/>
          <a:p>
            <a:r>
              <a:rPr lang="en-US" sz="1200" dirty="0" err="1" smtClean="0"/>
              <a:t>Kapp</a:t>
            </a:r>
            <a:r>
              <a:rPr lang="en-US" sz="1200" dirty="0" smtClean="0"/>
              <a:t> (2012), </a:t>
            </a:r>
            <a:r>
              <a:rPr lang="en-US" sz="1200" dirty="0" err="1" smtClean="0"/>
              <a:t>Leaman</a:t>
            </a:r>
            <a:r>
              <a:rPr lang="en-US" sz="1200" dirty="0" smtClean="0"/>
              <a:t> (2014), Trout (2015)</a:t>
            </a:r>
            <a:endParaRPr lang="en-US" sz="1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5800" y="2438400"/>
            <a:ext cx="3657600"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10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0"/>
            <a:ext cx="8229600" cy="70788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000" b="1" dirty="0" smtClean="0">
                <a:solidFill>
                  <a:schemeClr val="accent4"/>
                </a:solidFill>
              </a:rPr>
              <a:t>  Games as a learning method</a:t>
            </a:r>
            <a:endParaRPr lang="en-US" dirty="0" smtClean="0">
              <a:solidFill>
                <a:schemeClr val="accent4"/>
              </a:solidFill>
            </a:endParaRPr>
          </a:p>
        </p:txBody>
      </p:sp>
      <p:sp>
        <p:nvSpPr>
          <p:cNvPr id="7" name="TextBox 6"/>
          <p:cNvSpPr txBox="1"/>
          <p:nvPr/>
        </p:nvSpPr>
        <p:spPr>
          <a:xfrm>
            <a:off x="4572000" y="1969769"/>
            <a:ext cx="7239000" cy="3985706"/>
          </a:xfrm>
          <a:prstGeom prst="rect">
            <a:avLst/>
          </a:prstGeom>
          <a:noFill/>
        </p:spPr>
        <p:txBody>
          <a:bodyPr wrap="square" rtlCol="0">
            <a:spAutoFit/>
          </a:bodyPr>
          <a:lstStyle/>
          <a:p>
            <a:r>
              <a:rPr lang="en-US" sz="2300" dirty="0" smtClean="0"/>
              <a:t>Games appeal to people of </a:t>
            </a:r>
            <a:r>
              <a:rPr lang="en-US" sz="2300" b="1" dirty="0" smtClean="0"/>
              <a:t>all ages and backgrounds</a:t>
            </a:r>
            <a:r>
              <a:rPr lang="en-US" sz="2300" dirty="0" smtClean="0"/>
              <a:t>.</a:t>
            </a:r>
            <a:endParaRPr lang="en-US" sz="2300" b="1" dirty="0" smtClean="0"/>
          </a:p>
          <a:p>
            <a:endParaRPr lang="en-US" sz="2300" b="1" dirty="0"/>
          </a:p>
          <a:p>
            <a:r>
              <a:rPr lang="en-US" sz="2300" b="1" dirty="0" smtClean="0"/>
              <a:t>67% </a:t>
            </a:r>
            <a:r>
              <a:rPr lang="en-US" sz="2300" dirty="0" smtClean="0"/>
              <a:t>of American households play </a:t>
            </a:r>
            <a:r>
              <a:rPr lang="en-US" sz="2300" b="1" dirty="0" smtClean="0"/>
              <a:t>video games</a:t>
            </a:r>
            <a:r>
              <a:rPr lang="en-US" sz="2300" dirty="0" smtClean="0"/>
              <a:t>.</a:t>
            </a:r>
          </a:p>
          <a:p>
            <a:endParaRPr lang="en-US" sz="2300" dirty="0"/>
          </a:p>
          <a:p>
            <a:r>
              <a:rPr lang="en-US" sz="2300" dirty="0" smtClean="0"/>
              <a:t>Plus, many people play </a:t>
            </a:r>
            <a:r>
              <a:rPr lang="en-US" sz="2300" b="1" dirty="0" smtClean="0"/>
              <a:t>board games</a:t>
            </a:r>
            <a:r>
              <a:rPr lang="en-US" sz="2300" dirty="0" smtClean="0"/>
              <a:t>, </a:t>
            </a:r>
            <a:r>
              <a:rPr lang="en-US" sz="2300" b="1" dirty="0" smtClean="0"/>
              <a:t>card games</a:t>
            </a:r>
            <a:r>
              <a:rPr lang="en-US" sz="2300" dirty="0" smtClean="0"/>
              <a:t>,  and </a:t>
            </a:r>
            <a:r>
              <a:rPr lang="en-US" sz="2300" b="1" dirty="0" smtClean="0"/>
              <a:t>puzzles</a:t>
            </a:r>
            <a:r>
              <a:rPr lang="en-US" sz="2300" dirty="0" smtClean="0"/>
              <a:t>, among other analog, tactile games.</a:t>
            </a:r>
          </a:p>
          <a:p>
            <a:endParaRPr lang="en-US" sz="2300" dirty="0"/>
          </a:p>
          <a:p>
            <a:r>
              <a:rPr lang="en-US" sz="2300" dirty="0" smtClean="0"/>
              <a:t>As a result, games are becoming </a:t>
            </a:r>
            <a:r>
              <a:rPr lang="en-US" sz="2300" b="1" dirty="0" smtClean="0"/>
              <a:t>widely-used</a:t>
            </a:r>
            <a:r>
              <a:rPr lang="en-US" sz="2300" dirty="0" smtClean="0"/>
              <a:t>  as </a:t>
            </a:r>
            <a:r>
              <a:rPr lang="en-US" sz="2300" b="1" dirty="0" smtClean="0"/>
              <a:t>learning tools </a:t>
            </a:r>
            <a:r>
              <a:rPr lang="en-US" sz="2300" dirty="0" smtClean="0"/>
              <a:t>in training situations.</a:t>
            </a:r>
          </a:p>
        </p:txBody>
      </p:sp>
      <p:sp>
        <p:nvSpPr>
          <p:cNvPr id="8" name="TextBox 7"/>
          <p:cNvSpPr txBox="1"/>
          <p:nvPr/>
        </p:nvSpPr>
        <p:spPr>
          <a:xfrm>
            <a:off x="8915400" y="5865746"/>
            <a:ext cx="3276600" cy="276999"/>
          </a:xfrm>
          <a:prstGeom prst="rect">
            <a:avLst/>
          </a:prstGeom>
          <a:noFill/>
        </p:spPr>
        <p:txBody>
          <a:bodyPr wrap="square" rtlCol="0">
            <a:spAutoFit/>
          </a:bodyPr>
          <a:lstStyle/>
          <a:p>
            <a:r>
              <a:rPr lang="en-US" sz="1200" dirty="0" err="1" smtClean="0"/>
              <a:t>Kapp</a:t>
            </a:r>
            <a:r>
              <a:rPr lang="en-US" sz="1200" dirty="0" smtClean="0"/>
              <a:t> (2012), </a:t>
            </a:r>
            <a:r>
              <a:rPr lang="en-US" sz="1200" dirty="0" err="1" smtClean="0"/>
              <a:t>Leaman</a:t>
            </a:r>
            <a:r>
              <a:rPr lang="en-US" sz="1200" dirty="0" smtClean="0"/>
              <a:t> (2014), Trout (2015)</a:t>
            </a:r>
            <a:endParaRPr lang="en-US" sz="1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5800" y="2438400"/>
            <a:ext cx="3657600"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017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10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2590800"/>
            <a:ext cx="9906000" cy="1569660"/>
          </a:xfrm>
          <a:prstGeom prst="rect">
            <a:avLst/>
          </a:prstGeom>
          <a:noFill/>
        </p:spPr>
        <p:txBody>
          <a:bodyPr wrap="square" rtlCol="0">
            <a:spAutoFit/>
          </a:bodyPr>
          <a:lstStyle/>
          <a:p>
            <a:r>
              <a:rPr lang="en-US" sz="3200" b="1" dirty="0" smtClean="0"/>
              <a:t>Gamification </a:t>
            </a:r>
            <a:r>
              <a:rPr lang="en-US" sz="3200" dirty="0" smtClean="0"/>
              <a:t>is the adding or incorporating of game elements or mechanics to a non-game activity or situation. </a:t>
            </a:r>
            <a:endParaRPr lang="en-US" sz="3200" dirty="0"/>
          </a:p>
        </p:txBody>
      </p:sp>
      <p:sp>
        <p:nvSpPr>
          <p:cNvPr id="2" name="TextBox 1"/>
          <p:cNvSpPr txBox="1"/>
          <p:nvPr/>
        </p:nvSpPr>
        <p:spPr>
          <a:xfrm>
            <a:off x="914400" y="1267795"/>
            <a:ext cx="5867400" cy="110799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6600" b="1" dirty="0" smtClean="0">
                <a:solidFill>
                  <a:schemeClr val="accent4"/>
                </a:solidFill>
              </a:rPr>
              <a:t>Gamification</a:t>
            </a:r>
            <a:endParaRPr lang="en-US" sz="6600" b="1" dirty="0">
              <a:solidFill>
                <a:schemeClr val="accent4"/>
              </a:solidFill>
            </a:endParaRPr>
          </a:p>
        </p:txBody>
      </p:sp>
      <p:sp>
        <p:nvSpPr>
          <p:cNvPr id="3" name="TextBox 2"/>
          <p:cNvSpPr txBox="1"/>
          <p:nvPr/>
        </p:nvSpPr>
        <p:spPr>
          <a:xfrm>
            <a:off x="838200" y="868120"/>
            <a:ext cx="1371600" cy="369332"/>
          </a:xfrm>
          <a:prstGeom prst="rect">
            <a:avLst/>
          </a:prstGeom>
          <a:noFill/>
        </p:spPr>
        <p:txBody>
          <a:bodyPr wrap="square" rtlCol="0">
            <a:spAutoFit/>
          </a:bodyPr>
          <a:lstStyle/>
          <a:p>
            <a:r>
              <a:rPr lang="en-US" b="1" dirty="0" smtClean="0">
                <a:solidFill>
                  <a:schemeClr val="accent1"/>
                </a:solidFill>
              </a:rPr>
              <a:t>definition</a:t>
            </a:r>
            <a:endParaRPr lang="en-US" b="1" dirty="0">
              <a:solidFill>
                <a:schemeClr val="accent1"/>
              </a:solidFill>
            </a:endParaRPr>
          </a:p>
        </p:txBody>
      </p:sp>
      <p:cxnSp>
        <p:nvCxnSpPr>
          <p:cNvPr id="6" name="Straight Connector 5"/>
          <p:cNvCxnSpPr/>
          <p:nvPr/>
        </p:nvCxnSpPr>
        <p:spPr>
          <a:xfrm>
            <a:off x="6858000" y="1905000"/>
            <a:ext cx="3962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09600" y="4492316"/>
            <a:ext cx="5071110" cy="70788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2000" b="1" dirty="0" smtClean="0">
                <a:solidFill>
                  <a:schemeClr val="accent4"/>
                </a:solidFill>
              </a:rPr>
              <a:t>Playing a game built around the material to be learned or reinforced.</a:t>
            </a:r>
            <a:endParaRPr lang="en-US" sz="2000" b="1" dirty="0">
              <a:solidFill>
                <a:schemeClr val="accent4"/>
              </a:solidFill>
            </a:endParaRPr>
          </a:p>
        </p:txBody>
      </p:sp>
      <p:sp>
        <p:nvSpPr>
          <p:cNvPr id="7" name="TextBox 6"/>
          <p:cNvSpPr txBox="1"/>
          <p:nvPr/>
        </p:nvSpPr>
        <p:spPr>
          <a:xfrm>
            <a:off x="5998844" y="4492316"/>
            <a:ext cx="5354955" cy="70788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2000" b="1" dirty="0" smtClean="0">
                <a:solidFill>
                  <a:schemeClr val="accent4"/>
                </a:solidFill>
              </a:rPr>
              <a:t>Adding game concepts to a non-game situation to enhance participation.</a:t>
            </a:r>
            <a:endParaRPr lang="en-US" sz="2000" b="1" dirty="0">
              <a:solidFill>
                <a:schemeClr val="accent4"/>
              </a:solidFill>
            </a:endParaRPr>
          </a:p>
        </p:txBody>
      </p:sp>
    </p:spTree>
    <p:extLst>
      <p:ext uri="{BB962C8B-B14F-4D97-AF65-F5344CB8AC3E}">
        <p14:creationId xmlns:p14="http://schemas.microsoft.com/office/powerpoint/2010/main" val="365290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250" fill="hold"/>
                                        <p:tgtEl>
                                          <p:spTgt spid="3"/>
                                        </p:tgtEl>
                                        <p:attrNameLst>
                                          <p:attrName>ppt_x</p:attrName>
                                        </p:attrNameLst>
                                      </p:cBhvr>
                                      <p:tavLst>
                                        <p:tav tm="0">
                                          <p:val>
                                            <p:strVal val="#ppt_x"/>
                                          </p:val>
                                        </p:tav>
                                        <p:tav tm="100000">
                                          <p:val>
                                            <p:strVal val="#ppt_x"/>
                                          </p:val>
                                        </p:tav>
                                      </p:tavLst>
                                    </p:anim>
                                    <p:anim calcmode="lin" valueType="num">
                                      <p:cBhvr additive="base">
                                        <p:cTn id="17"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2821952"/>
            <a:ext cx="9906000" cy="2062103"/>
          </a:xfrm>
          <a:prstGeom prst="rect">
            <a:avLst/>
          </a:prstGeom>
          <a:noFill/>
        </p:spPr>
        <p:txBody>
          <a:bodyPr wrap="square" rtlCol="0">
            <a:spAutoFit/>
          </a:bodyPr>
          <a:lstStyle/>
          <a:p>
            <a:r>
              <a:rPr lang="en-US" sz="3200" dirty="0" smtClean="0"/>
              <a:t>“Gamification is using game-based mechanics, aesthetics, and game thinking to engage people, motivate action, promote learning, and solve problems. . . .</a:t>
            </a:r>
            <a:endParaRPr lang="en-US" sz="3200" dirty="0"/>
          </a:p>
        </p:txBody>
      </p:sp>
      <p:sp>
        <p:nvSpPr>
          <p:cNvPr id="2" name="TextBox 1"/>
          <p:cNvSpPr txBox="1"/>
          <p:nvPr/>
        </p:nvSpPr>
        <p:spPr>
          <a:xfrm>
            <a:off x="914400" y="1267795"/>
            <a:ext cx="5867400" cy="110799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6600" b="1" dirty="0" smtClean="0">
                <a:solidFill>
                  <a:schemeClr val="accent4"/>
                </a:solidFill>
              </a:rPr>
              <a:t>Gamification</a:t>
            </a:r>
            <a:endParaRPr lang="en-US" sz="6600" b="1" dirty="0">
              <a:solidFill>
                <a:schemeClr val="accent4"/>
              </a:solidFill>
            </a:endParaRPr>
          </a:p>
        </p:txBody>
      </p:sp>
      <p:sp>
        <p:nvSpPr>
          <p:cNvPr id="3" name="TextBox 2"/>
          <p:cNvSpPr txBox="1"/>
          <p:nvPr/>
        </p:nvSpPr>
        <p:spPr>
          <a:xfrm>
            <a:off x="838200" y="868120"/>
            <a:ext cx="1371600" cy="369332"/>
          </a:xfrm>
          <a:prstGeom prst="rect">
            <a:avLst/>
          </a:prstGeom>
          <a:noFill/>
        </p:spPr>
        <p:txBody>
          <a:bodyPr wrap="square" rtlCol="0">
            <a:spAutoFit/>
          </a:bodyPr>
          <a:lstStyle/>
          <a:p>
            <a:r>
              <a:rPr lang="en-US" b="1" dirty="0" smtClean="0">
                <a:solidFill>
                  <a:schemeClr val="accent1"/>
                </a:solidFill>
              </a:rPr>
              <a:t>definition</a:t>
            </a:r>
            <a:endParaRPr lang="en-US" b="1" dirty="0">
              <a:solidFill>
                <a:schemeClr val="accent1"/>
              </a:solidFill>
            </a:endParaRPr>
          </a:p>
        </p:txBody>
      </p:sp>
      <p:cxnSp>
        <p:nvCxnSpPr>
          <p:cNvPr id="6" name="Straight Connector 5"/>
          <p:cNvCxnSpPr/>
          <p:nvPr/>
        </p:nvCxnSpPr>
        <p:spPr>
          <a:xfrm>
            <a:off x="6858000" y="1905000"/>
            <a:ext cx="3962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844366" y="5578970"/>
            <a:ext cx="1981200" cy="369332"/>
          </a:xfrm>
          <a:prstGeom prst="rect">
            <a:avLst/>
          </a:prstGeom>
          <a:noFill/>
        </p:spPr>
        <p:txBody>
          <a:bodyPr wrap="square" rtlCol="0">
            <a:spAutoFit/>
          </a:bodyPr>
          <a:lstStyle/>
          <a:p>
            <a:r>
              <a:rPr lang="en-US" dirty="0" smtClean="0"/>
              <a:t>Karl </a:t>
            </a:r>
            <a:r>
              <a:rPr lang="en-US" dirty="0" err="1" smtClean="0"/>
              <a:t>Kapp</a:t>
            </a:r>
            <a:r>
              <a:rPr lang="en-US" dirty="0" smtClean="0"/>
              <a:t>, 2012</a:t>
            </a:r>
            <a:endParaRPr lang="en-US" dirty="0"/>
          </a:p>
        </p:txBody>
      </p:sp>
      <p:sp>
        <p:nvSpPr>
          <p:cNvPr id="9" name="TextBox 8"/>
          <p:cNvSpPr txBox="1"/>
          <p:nvPr/>
        </p:nvSpPr>
        <p:spPr>
          <a:xfrm>
            <a:off x="1066800" y="2821952"/>
            <a:ext cx="9906000" cy="1569660"/>
          </a:xfrm>
          <a:prstGeom prst="rect">
            <a:avLst/>
          </a:prstGeom>
          <a:noFill/>
        </p:spPr>
        <p:txBody>
          <a:bodyPr wrap="square" rtlCol="0">
            <a:spAutoFit/>
          </a:bodyPr>
          <a:lstStyle/>
          <a:p>
            <a:r>
              <a:rPr lang="en-US" sz="3200" dirty="0" smtClean="0"/>
              <a:t>Gamification provides the designer or trainer with the tools to think about instruction from the perspective of engagement and activity.”</a:t>
            </a:r>
            <a:endParaRPr lang="en-US" sz="3200" dirty="0"/>
          </a:p>
        </p:txBody>
      </p:sp>
    </p:spTree>
    <p:extLst>
      <p:ext uri="{BB962C8B-B14F-4D97-AF65-F5344CB8AC3E}">
        <p14:creationId xmlns:p14="http://schemas.microsoft.com/office/powerpoint/2010/main" val="23534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67795"/>
            <a:ext cx="5867400" cy="110799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6600" b="1" dirty="0" smtClean="0">
                <a:solidFill>
                  <a:schemeClr val="accent4"/>
                </a:solidFill>
              </a:rPr>
              <a:t>Gamification</a:t>
            </a:r>
            <a:endParaRPr lang="en-US" sz="6600" b="1" dirty="0">
              <a:solidFill>
                <a:schemeClr val="accent4"/>
              </a:solidFill>
            </a:endParaRPr>
          </a:p>
        </p:txBody>
      </p:sp>
      <p:sp>
        <p:nvSpPr>
          <p:cNvPr id="3" name="TextBox 2"/>
          <p:cNvSpPr txBox="1"/>
          <p:nvPr/>
        </p:nvSpPr>
        <p:spPr>
          <a:xfrm>
            <a:off x="838200" y="868120"/>
            <a:ext cx="1371600" cy="369332"/>
          </a:xfrm>
          <a:prstGeom prst="rect">
            <a:avLst/>
          </a:prstGeom>
          <a:noFill/>
        </p:spPr>
        <p:txBody>
          <a:bodyPr wrap="square" rtlCol="0">
            <a:spAutoFit/>
          </a:bodyPr>
          <a:lstStyle/>
          <a:p>
            <a:r>
              <a:rPr lang="en-US" b="1" dirty="0" smtClean="0">
                <a:solidFill>
                  <a:schemeClr val="accent1"/>
                </a:solidFill>
              </a:rPr>
              <a:t>definition</a:t>
            </a:r>
            <a:endParaRPr lang="en-US" b="1" dirty="0">
              <a:solidFill>
                <a:schemeClr val="accent1"/>
              </a:solidFill>
            </a:endParaRPr>
          </a:p>
        </p:txBody>
      </p:sp>
      <p:cxnSp>
        <p:nvCxnSpPr>
          <p:cNvPr id="6" name="Straight Connector 5"/>
          <p:cNvCxnSpPr/>
          <p:nvPr/>
        </p:nvCxnSpPr>
        <p:spPr>
          <a:xfrm>
            <a:off x="6858000" y="1905000"/>
            <a:ext cx="3962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82000" y="5578970"/>
            <a:ext cx="2443566" cy="369332"/>
          </a:xfrm>
          <a:prstGeom prst="rect">
            <a:avLst/>
          </a:prstGeom>
          <a:noFill/>
        </p:spPr>
        <p:txBody>
          <a:bodyPr wrap="square" rtlCol="0">
            <a:spAutoFit/>
          </a:bodyPr>
          <a:lstStyle/>
          <a:p>
            <a:r>
              <a:rPr lang="en-US" dirty="0" smtClean="0"/>
              <a:t>Carol </a:t>
            </a:r>
            <a:r>
              <a:rPr lang="en-US" dirty="0" err="1" smtClean="0"/>
              <a:t>Leaman</a:t>
            </a:r>
            <a:r>
              <a:rPr lang="en-US" dirty="0" smtClean="0"/>
              <a:t>, 2014</a:t>
            </a:r>
            <a:endParaRPr lang="en-US" dirty="0"/>
          </a:p>
        </p:txBody>
      </p:sp>
      <p:sp>
        <p:nvSpPr>
          <p:cNvPr id="9" name="TextBox 8"/>
          <p:cNvSpPr txBox="1"/>
          <p:nvPr/>
        </p:nvSpPr>
        <p:spPr>
          <a:xfrm>
            <a:off x="1066800" y="2821952"/>
            <a:ext cx="8991600" cy="1569660"/>
          </a:xfrm>
          <a:prstGeom prst="rect">
            <a:avLst/>
          </a:prstGeom>
          <a:noFill/>
        </p:spPr>
        <p:txBody>
          <a:bodyPr wrap="square" rtlCol="0">
            <a:spAutoFit/>
          </a:bodyPr>
          <a:lstStyle/>
          <a:p>
            <a:r>
              <a:rPr lang="en-US" sz="3200" dirty="0" smtClean="0"/>
              <a:t>“At its simplest, gamification is the process of making nongame activities more fun and engaging.”</a:t>
            </a:r>
            <a:endParaRPr lang="en-US" sz="3200" dirty="0"/>
          </a:p>
        </p:txBody>
      </p:sp>
    </p:spTree>
    <p:extLst>
      <p:ext uri="{BB962C8B-B14F-4D97-AF65-F5344CB8AC3E}">
        <p14:creationId xmlns:p14="http://schemas.microsoft.com/office/powerpoint/2010/main" val="296370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267795"/>
            <a:ext cx="5867400" cy="110799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6600" b="1" dirty="0" smtClean="0">
                <a:solidFill>
                  <a:schemeClr val="accent4"/>
                </a:solidFill>
              </a:rPr>
              <a:t>Gamification</a:t>
            </a:r>
            <a:endParaRPr lang="en-US" sz="6600" b="1" dirty="0">
              <a:solidFill>
                <a:schemeClr val="accent4"/>
              </a:solidFill>
            </a:endParaRPr>
          </a:p>
        </p:txBody>
      </p:sp>
      <p:sp>
        <p:nvSpPr>
          <p:cNvPr id="3" name="TextBox 2"/>
          <p:cNvSpPr txBox="1"/>
          <p:nvPr/>
        </p:nvSpPr>
        <p:spPr>
          <a:xfrm>
            <a:off x="838200" y="868120"/>
            <a:ext cx="1371600" cy="369332"/>
          </a:xfrm>
          <a:prstGeom prst="rect">
            <a:avLst/>
          </a:prstGeom>
          <a:noFill/>
        </p:spPr>
        <p:txBody>
          <a:bodyPr wrap="square" rtlCol="0">
            <a:spAutoFit/>
          </a:bodyPr>
          <a:lstStyle/>
          <a:p>
            <a:r>
              <a:rPr lang="en-US" b="1" dirty="0" smtClean="0">
                <a:solidFill>
                  <a:schemeClr val="accent1"/>
                </a:solidFill>
              </a:rPr>
              <a:t>definition</a:t>
            </a:r>
            <a:endParaRPr lang="en-US" b="1" dirty="0">
              <a:solidFill>
                <a:schemeClr val="accent1"/>
              </a:solidFill>
            </a:endParaRPr>
          </a:p>
        </p:txBody>
      </p:sp>
      <p:cxnSp>
        <p:nvCxnSpPr>
          <p:cNvPr id="6" name="Straight Connector 5"/>
          <p:cNvCxnSpPr/>
          <p:nvPr/>
        </p:nvCxnSpPr>
        <p:spPr>
          <a:xfrm>
            <a:off x="6858000" y="1905000"/>
            <a:ext cx="3962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534400" y="5578970"/>
            <a:ext cx="2291166" cy="369332"/>
          </a:xfrm>
          <a:prstGeom prst="rect">
            <a:avLst/>
          </a:prstGeom>
          <a:noFill/>
        </p:spPr>
        <p:txBody>
          <a:bodyPr wrap="square" rtlCol="0">
            <a:spAutoFit/>
          </a:bodyPr>
          <a:lstStyle/>
          <a:p>
            <a:r>
              <a:rPr lang="en-US" dirty="0" smtClean="0"/>
              <a:t>Michael Levy, 2012</a:t>
            </a:r>
            <a:endParaRPr lang="en-US" dirty="0"/>
          </a:p>
        </p:txBody>
      </p:sp>
      <p:sp>
        <p:nvSpPr>
          <p:cNvPr id="9" name="TextBox 8"/>
          <p:cNvSpPr txBox="1"/>
          <p:nvPr/>
        </p:nvSpPr>
        <p:spPr>
          <a:xfrm>
            <a:off x="1066800" y="2821952"/>
            <a:ext cx="10058400" cy="2554545"/>
          </a:xfrm>
          <a:prstGeom prst="rect">
            <a:avLst/>
          </a:prstGeom>
          <a:noFill/>
        </p:spPr>
        <p:txBody>
          <a:bodyPr wrap="square" rtlCol="0">
            <a:spAutoFit/>
          </a:bodyPr>
          <a:lstStyle/>
          <a:p>
            <a:r>
              <a:rPr lang="en-US" sz="3200" dirty="0" smtClean="0"/>
              <a:t>“Gamification [is] the use of contests or game-play elements to inspire desired behavior among employees. In other words, it’s playing a game in a place or context where we wouldn’t necessarily do so.”</a:t>
            </a:r>
            <a:endParaRPr lang="en-US" sz="3200" dirty="0"/>
          </a:p>
        </p:txBody>
      </p:sp>
    </p:spTree>
    <p:extLst>
      <p:ext uri="{BB962C8B-B14F-4D97-AF65-F5344CB8AC3E}">
        <p14:creationId xmlns:p14="http://schemas.microsoft.com/office/powerpoint/2010/main" val="274359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07569"/>
            <a:ext cx="8305800" cy="830997"/>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800" b="1" dirty="0">
                <a:solidFill>
                  <a:schemeClr val="accent4"/>
                </a:solidFill>
              </a:rPr>
              <a:t> </a:t>
            </a:r>
            <a:r>
              <a:rPr lang="en-US" sz="4800" b="1" dirty="0" smtClean="0">
                <a:solidFill>
                  <a:schemeClr val="accent4"/>
                </a:solidFill>
              </a:rPr>
              <a:t> Gamification Example 1</a:t>
            </a:r>
            <a:endParaRPr lang="en-US" sz="4800" b="1" dirty="0">
              <a:solidFill>
                <a:schemeClr val="accent4"/>
              </a:solidFill>
            </a:endParaRPr>
          </a:p>
        </p:txBody>
      </p:sp>
      <p:pic>
        <p:nvPicPr>
          <p:cNvPr id="2" name="Picture 1" descr="Industrial/Organizational (I/O) Psychology | Noba"/>
          <p:cNvPicPr>
            <a:picLocks noChangeAspect="1"/>
          </p:cNvPicPr>
          <p:nvPr/>
        </p:nvPicPr>
        <p:blipFill rotWithShape="1">
          <a:blip r:embed="rId3">
            <a:extLst>
              <a:ext uri="{28A0092B-C50C-407E-A947-70E740481C1C}">
                <a14:useLocalDpi xmlns:a14="http://schemas.microsoft.com/office/drawing/2010/main" val="0"/>
              </a:ext>
            </a:extLst>
          </a:blip>
          <a:srcRect t="18960"/>
          <a:stretch/>
        </p:blipFill>
        <p:spPr>
          <a:xfrm>
            <a:off x="533400" y="2905160"/>
            <a:ext cx="2743200" cy="1954161"/>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11125200" y="5867400"/>
            <a:ext cx="1066800" cy="276999"/>
          </a:xfrm>
          <a:prstGeom prst="rect">
            <a:avLst/>
          </a:prstGeom>
          <a:noFill/>
        </p:spPr>
        <p:txBody>
          <a:bodyPr wrap="square" rtlCol="0">
            <a:spAutoFit/>
          </a:bodyPr>
          <a:lstStyle/>
          <a:p>
            <a:r>
              <a:rPr lang="en-US" sz="1200" dirty="0" smtClean="0"/>
              <a:t>Levy (2012)</a:t>
            </a:r>
            <a:endParaRPr lang="en-US" sz="1200" dirty="0"/>
          </a:p>
        </p:txBody>
      </p:sp>
      <p:sp>
        <p:nvSpPr>
          <p:cNvPr id="6" name="TextBox 5"/>
          <p:cNvSpPr txBox="1"/>
          <p:nvPr/>
        </p:nvSpPr>
        <p:spPr>
          <a:xfrm>
            <a:off x="3726180" y="1933873"/>
            <a:ext cx="7924800"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t>At the beginning of the year, a sum of points are added to a “rewards bucket.”</a:t>
            </a:r>
            <a:br>
              <a:rPr lang="en-US" sz="2200" dirty="0" smtClean="0"/>
            </a:br>
            <a:endParaRPr lang="en-US" sz="2200" dirty="0" smtClean="0"/>
          </a:p>
          <a:p>
            <a:pPr marL="285750" indent="-285750">
              <a:buFont typeface="Arial" panose="020B0604020202020204" pitchFamily="34" charset="0"/>
              <a:buChar char="•"/>
            </a:pPr>
            <a:r>
              <a:rPr lang="en-US" sz="2200" dirty="0" smtClean="0"/>
              <a:t>If a lost-time incident happens during the year, a portion of the points are deducted from the bucket.</a:t>
            </a:r>
            <a:br>
              <a:rPr lang="en-US" sz="2200" dirty="0" smtClean="0"/>
            </a:br>
            <a:endParaRPr lang="en-US" sz="2200" dirty="0" smtClean="0"/>
          </a:p>
          <a:p>
            <a:pPr marL="285750" indent="-285750">
              <a:buFont typeface="Arial" panose="020B0604020202020204" pitchFamily="34" charset="0"/>
              <a:buChar char="•"/>
            </a:pPr>
            <a:r>
              <a:rPr lang="en-US" sz="2200" dirty="0" smtClean="0"/>
              <a:t>At the end of the year, the points are divided evenly among the employees, who can spend their shares of the points for rewards. </a:t>
            </a:r>
            <a:r>
              <a:rPr lang="en-US" sz="2200" dirty="0"/>
              <a:t/>
            </a:r>
            <a:br>
              <a:rPr lang="en-US" sz="2200" dirty="0"/>
            </a:br>
            <a:endParaRPr lang="en-US" sz="2200" dirty="0" smtClean="0"/>
          </a:p>
          <a:p>
            <a:pPr marL="285750" indent="-285750">
              <a:buFont typeface="Arial" panose="020B0604020202020204" pitchFamily="34" charset="0"/>
              <a:buChar char="•"/>
            </a:pPr>
            <a:r>
              <a:rPr lang="en-US" sz="2200" dirty="0" smtClean="0"/>
              <a:t>This gamified safety incentive program encouraged workers to support each other to work safely.</a:t>
            </a:r>
          </a:p>
        </p:txBody>
      </p:sp>
    </p:spTree>
    <p:extLst>
      <p:ext uri="{BB962C8B-B14F-4D97-AF65-F5344CB8AC3E}">
        <p14:creationId xmlns:p14="http://schemas.microsoft.com/office/powerpoint/2010/main" val="250026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07569"/>
            <a:ext cx="8305800" cy="830997"/>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800" b="1" dirty="0">
                <a:solidFill>
                  <a:schemeClr val="accent4"/>
                </a:solidFill>
              </a:rPr>
              <a:t> </a:t>
            </a:r>
            <a:r>
              <a:rPr lang="en-US" sz="4800" b="1" dirty="0" smtClean="0">
                <a:solidFill>
                  <a:schemeClr val="accent4"/>
                </a:solidFill>
              </a:rPr>
              <a:t> Gamification Example 2</a:t>
            </a:r>
            <a:endParaRPr lang="en-US" sz="4800" b="1" dirty="0">
              <a:solidFill>
                <a:schemeClr val="accent4"/>
              </a:solidFill>
            </a:endParaRPr>
          </a:p>
        </p:txBody>
      </p:sp>
      <p:sp>
        <p:nvSpPr>
          <p:cNvPr id="5" name="TextBox 4"/>
          <p:cNvSpPr txBox="1"/>
          <p:nvPr/>
        </p:nvSpPr>
        <p:spPr>
          <a:xfrm>
            <a:off x="11125200" y="5867400"/>
            <a:ext cx="1066800" cy="276999"/>
          </a:xfrm>
          <a:prstGeom prst="rect">
            <a:avLst/>
          </a:prstGeom>
          <a:noFill/>
        </p:spPr>
        <p:txBody>
          <a:bodyPr wrap="square" rtlCol="0">
            <a:spAutoFit/>
          </a:bodyPr>
          <a:lstStyle/>
          <a:p>
            <a:r>
              <a:rPr lang="en-US" sz="1200" dirty="0" smtClean="0"/>
              <a:t>Levy (2012)</a:t>
            </a:r>
            <a:endParaRPr lang="en-US" sz="1200" dirty="0"/>
          </a:p>
        </p:txBody>
      </p:sp>
      <p:sp>
        <p:nvSpPr>
          <p:cNvPr id="6" name="TextBox 5"/>
          <p:cNvSpPr txBox="1"/>
          <p:nvPr/>
        </p:nvSpPr>
        <p:spPr>
          <a:xfrm>
            <a:off x="3810000" y="1897082"/>
            <a:ext cx="7924800"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Different work crews within the company were characterized as football teams in a league.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Each team could customize its name, its leader or “quarterback,” and a team logo, to cultivate team spirit.</a:t>
            </a:r>
            <a:br>
              <a:rPr lang="en-US" dirty="0" smtClean="0"/>
            </a:br>
            <a:endParaRPr lang="en-US" dirty="0" smtClean="0"/>
          </a:p>
          <a:p>
            <a:pPr marL="285750" indent="-285750">
              <a:buFont typeface="Arial" panose="020B0604020202020204" pitchFamily="34" charset="0"/>
              <a:buChar char="•"/>
            </a:pPr>
            <a:r>
              <a:rPr lang="en-US" dirty="0" smtClean="0"/>
              <a:t>Individual safety performance of each crew (football team) was measured against defined goals.</a:t>
            </a:r>
            <a:br>
              <a:rPr lang="en-US" dirty="0" smtClean="0"/>
            </a:br>
            <a:endParaRPr lang="en-US" dirty="0" smtClean="0"/>
          </a:p>
          <a:p>
            <a:pPr marL="285750" indent="-285750">
              <a:buFont typeface="Arial" panose="020B0604020202020204" pitchFamily="34" charset="0"/>
              <a:buChar char="•"/>
            </a:pPr>
            <a:r>
              <a:rPr lang="en-US" dirty="0" smtClean="0"/>
              <a:t>Safety performance was recorded as progress on a football field. Each crew member could access their team’s progress on the field using a web-based platform.</a:t>
            </a:r>
            <a:r>
              <a:rPr lang="en-US" dirty="0"/>
              <a:t/>
            </a:r>
            <a:br>
              <a:rPr lang="en-US" dirty="0"/>
            </a:br>
            <a:endParaRPr lang="en-US" dirty="0" smtClean="0"/>
          </a:p>
          <a:p>
            <a:pPr marL="285750" indent="-285750">
              <a:buFont typeface="Arial" panose="020B0604020202020204" pitchFamily="34" charset="0"/>
              <a:buChar char="•"/>
            </a:pPr>
            <a:r>
              <a:rPr lang="en-US" dirty="0" smtClean="0"/>
              <a:t>Teams that achieved their safety goals on the field were given rewards for their performance.</a:t>
            </a:r>
          </a:p>
        </p:txBody>
      </p:sp>
      <p:grpSp>
        <p:nvGrpSpPr>
          <p:cNvPr id="7" name="Group 6"/>
          <p:cNvGrpSpPr/>
          <p:nvPr/>
        </p:nvGrpSpPr>
        <p:grpSpPr>
          <a:xfrm>
            <a:off x="211756" y="2781800"/>
            <a:ext cx="3366736" cy="2537997"/>
            <a:chOff x="211756" y="2781800"/>
            <a:chExt cx="3366736" cy="253799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58705">
              <a:off x="211756" y="2781800"/>
              <a:ext cx="3366736" cy="1599199"/>
            </a:xfrm>
            <a:prstGeom prst="rect">
              <a:avLst/>
            </a:prstGeom>
            <a:effectLst>
              <a:outerShdw blurRad="50800" dist="38100" dir="2700000" algn="tl" rotWithShape="0">
                <a:prstClr val="black">
                  <a:alpha val="40000"/>
                </a:prstClr>
              </a:outerShdw>
            </a:effectLst>
          </p:spPr>
        </p:pic>
        <p:pic>
          <p:nvPicPr>
            <p:cNvPr id="4" name="Picture 3" descr="Football | Free Stock Photo | Illustration of a football | # 17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070" y="4084025"/>
              <a:ext cx="2030652" cy="123577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5702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07569"/>
            <a:ext cx="8305800" cy="830997"/>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800" b="1" dirty="0">
                <a:solidFill>
                  <a:schemeClr val="accent4"/>
                </a:solidFill>
              </a:rPr>
              <a:t> </a:t>
            </a:r>
            <a:r>
              <a:rPr lang="en-US" sz="4800" b="1" dirty="0" smtClean="0">
                <a:solidFill>
                  <a:schemeClr val="accent4"/>
                </a:solidFill>
              </a:rPr>
              <a:t> Gamification Example 3</a:t>
            </a:r>
            <a:endParaRPr lang="en-US" sz="4800" b="1" dirty="0">
              <a:solidFill>
                <a:schemeClr val="accent4"/>
              </a:solidFill>
            </a:endParaRPr>
          </a:p>
        </p:txBody>
      </p:sp>
      <p:sp>
        <p:nvSpPr>
          <p:cNvPr id="5" name="TextBox 4"/>
          <p:cNvSpPr txBox="1"/>
          <p:nvPr/>
        </p:nvSpPr>
        <p:spPr>
          <a:xfrm>
            <a:off x="11125200" y="5867400"/>
            <a:ext cx="1066800" cy="276999"/>
          </a:xfrm>
          <a:prstGeom prst="rect">
            <a:avLst/>
          </a:prstGeom>
          <a:noFill/>
        </p:spPr>
        <p:txBody>
          <a:bodyPr wrap="square" rtlCol="0">
            <a:spAutoFit/>
          </a:bodyPr>
          <a:lstStyle/>
          <a:p>
            <a:r>
              <a:rPr lang="en-US" sz="1200" dirty="0" smtClean="0"/>
              <a:t>Levy (2012)</a:t>
            </a:r>
            <a:endParaRPr lang="en-US" sz="1200" dirty="0"/>
          </a:p>
        </p:txBody>
      </p:sp>
      <p:sp>
        <p:nvSpPr>
          <p:cNvPr id="6" name="TextBox 5"/>
          <p:cNvSpPr txBox="1"/>
          <p:nvPr/>
        </p:nvSpPr>
        <p:spPr>
          <a:xfrm>
            <a:off x="3657600" y="1867274"/>
            <a:ext cx="8305800"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t>Employees were divided into teams, who strategized among themselves how best to avoid accidents.</a:t>
            </a:r>
            <a:br>
              <a:rPr lang="en-US" sz="2200" dirty="0" smtClean="0"/>
            </a:br>
            <a:endParaRPr lang="en-US" sz="2200" dirty="0" smtClean="0"/>
          </a:p>
          <a:p>
            <a:pPr marL="285750" indent="-285750">
              <a:buFont typeface="Arial" panose="020B0604020202020204" pitchFamily="34" charset="0"/>
              <a:buChar char="•"/>
            </a:pPr>
            <a:r>
              <a:rPr lang="en-US" sz="2200" dirty="0" smtClean="0"/>
              <a:t>Every month, each employee who had an incident-free month was rewarded with cash.</a:t>
            </a:r>
            <a:br>
              <a:rPr lang="en-US" sz="2200" dirty="0" smtClean="0"/>
            </a:br>
            <a:endParaRPr lang="en-US" sz="2200" dirty="0" smtClean="0"/>
          </a:p>
          <a:p>
            <a:pPr marL="285750" indent="-285750">
              <a:buFont typeface="Arial" panose="020B0604020202020204" pitchFamily="34" charset="0"/>
              <a:buChar char="•"/>
            </a:pPr>
            <a:r>
              <a:rPr lang="en-US" sz="2200" dirty="0" smtClean="0"/>
              <a:t>The team-based program inspired an air of competition between the teams.</a:t>
            </a:r>
            <a:r>
              <a:rPr lang="en-US" sz="2200" dirty="0"/>
              <a:t/>
            </a:r>
            <a:br>
              <a:rPr lang="en-US" sz="2200" dirty="0"/>
            </a:br>
            <a:endParaRPr lang="en-US" sz="2200" dirty="0" smtClean="0"/>
          </a:p>
          <a:p>
            <a:pPr marL="285750" indent="-285750">
              <a:buFont typeface="Arial" panose="020B0604020202020204" pitchFamily="34" charset="0"/>
              <a:buChar char="•"/>
            </a:pPr>
            <a:r>
              <a:rPr lang="en-US" sz="2200" dirty="0" smtClean="0"/>
              <a:t>The healthy competition to work safely and the monetary reward improved safety performance as well as employee morale.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514600"/>
            <a:ext cx="2313723" cy="23137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127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07569"/>
            <a:ext cx="10820400" cy="830997"/>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800" b="1" dirty="0" smtClean="0">
                <a:solidFill>
                  <a:schemeClr val="accent4"/>
                </a:solidFill>
              </a:rPr>
              <a:t>  The Value of Gamified Learning</a:t>
            </a:r>
            <a:endParaRPr lang="en-US" sz="4800" b="1" dirty="0">
              <a:solidFill>
                <a:schemeClr val="accent4"/>
              </a:solidFill>
            </a:endParaRPr>
          </a:p>
        </p:txBody>
      </p:sp>
      <p:sp>
        <p:nvSpPr>
          <p:cNvPr id="6" name="TextBox 5"/>
          <p:cNvSpPr txBox="1"/>
          <p:nvPr/>
        </p:nvSpPr>
        <p:spPr>
          <a:xfrm>
            <a:off x="381000" y="1927067"/>
            <a:ext cx="7072086" cy="1200329"/>
          </a:xfrm>
          <a:prstGeom prst="rect">
            <a:avLst/>
          </a:prstGeom>
          <a:noFill/>
        </p:spPr>
        <p:txBody>
          <a:bodyPr wrap="square" rtlCol="0">
            <a:spAutoFit/>
          </a:bodyPr>
          <a:lstStyle/>
          <a:p>
            <a:r>
              <a:rPr lang="en-US" sz="3600" b="1" dirty="0" smtClean="0"/>
              <a:t>Games increase learner engagement</a:t>
            </a:r>
            <a:endParaRPr lang="en-US" sz="3600" b="1" dirty="0"/>
          </a:p>
        </p:txBody>
      </p:sp>
      <p:sp>
        <p:nvSpPr>
          <p:cNvPr id="9" name="TextBox 8"/>
          <p:cNvSpPr txBox="1"/>
          <p:nvPr/>
        </p:nvSpPr>
        <p:spPr>
          <a:xfrm>
            <a:off x="6478814" y="4960204"/>
            <a:ext cx="44958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Appeals to </a:t>
            </a:r>
            <a:r>
              <a:rPr lang="en-US" sz="2400" b="1" dirty="0" smtClean="0"/>
              <a:t>intrinsic</a:t>
            </a:r>
            <a:r>
              <a:rPr lang="en-US" sz="2400" dirty="0" smtClean="0"/>
              <a:t> and </a:t>
            </a:r>
            <a:r>
              <a:rPr lang="en-US" sz="2400" b="1" dirty="0" smtClean="0"/>
              <a:t>extrinsic motivators</a:t>
            </a:r>
          </a:p>
        </p:txBody>
      </p:sp>
      <p:sp>
        <p:nvSpPr>
          <p:cNvPr id="11" name="TextBox 10"/>
          <p:cNvSpPr txBox="1"/>
          <p:nvPr/>
        </p:nvSpPr>
        <p:spPr>
          <a:xfrm>
            <a:off x="6477000" y="2290462"/>
            <a:ext cx="44958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Can provide </a:t>
            </a:r>
            <a:r>
              <a:rPr lang="en-US" sz="2400" b="1" dirty="0" smtClean="0"/>
              <a:t>immersive</a:t>
            </a:r>
            <a:r>
              <a:rPr lang="en-US" sz="2400" dirty="0" smtClean="0"/>
              <a:t> learning experiences</a:t>
            </a:r>
          </a:p>
        </p:txBody>
      </p:sp>
      <p:sp>
        <p:nvSpPr>
          <p:cNvPr id="12" name="TextBox 11"/>
          <p:cNvSpPr txBox="1"/>
          <p:nvPr/>
        </p:nvSpPr>
        <p:spPr>
          <a:xfrm>
            <a:off x="9677400" y="5791201"/>
            <a:ext cx="2514600" cy="276999"/>
          </a:xfrm>
          <a:prstGeom prst="rect">
            <a:avLst/>
          </a:prstGeom>
          <a:noFill/>
        </p:spPr>
        <p:txBody>
          <a:bodyPr wrap="square" rtlCol="0">
            <a:spAutoFit/>
          </a:bodyPr>
          <a:lstStyle/>
          <a:p>
            <a:r>
              <a:rPr lang="en-US" sz="1200" dirty="0" err="1" smtClean="0"/>
              <a:t>Kapp</a:t>
            </a:r>
            <a:r>
              <a:rPr lang="en-US" sz="1200" dirty="0" smtClean="0"/>
              <a:t> (2014); </a:t>
            </a:r>
            <a:r>
              <a:rPr lang="en-US" sz="1200" dirty="0" err="1" smtClean="0"/>
              <a:t>Leaman</a:t>
            </a:r>
            <a:r>
              <a:rPr lang="en-US" sz="1200" dirty="0" smtClean="0"/>
              <a:t> (2014)</a:t>
            </a:r>
            <a:endParaRPr lang="en-US" sz="1200" dirty="0"/>
          </a:p>
        </p:txBody>
      </p:sp>
      <p:sp>
        <p:nvSpPr>
          <p:cNvPr id="13" name="TextBox 12"/>
          <p:cNvSpPr txBox="1"/>
          <p:nvPr/>
        </p:nvSpPr>
        <p:spPr>
          <a:xfrm>
            <a:off x="6477000" y="3440667"/>
            <a:ext cx="51054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Provides environment where </a:t>
            </a:r>
            <a:r>
              <a:rPr lang="en-US" sz="2400" b="1" dirty="0" smtClean="0"/>
              <a:t>failure</a:t>
            </a:r>
            <a:r>
              <a:rPr lang="en-US" sz="2400" dirty="0" smtClean="0"/>
              <a:t> can be explored </a:t>
            </a:r>
            <a:r>
              <a:rPr lang="en-US" sz="2400" b="1" dirty="0" smtClean="0"/>
              <a:t>without consequence</a:t>
            </a:r>
          </a:p>
        </p:txBody>
      </p:sp>
      <p:pic>
        <p:nvPicPr>
          <p:cNvPr id="2" name="Picture 1"/>
          <p:cNvPicPr>
            <a:picLocks noChangeAspect="1"/>
          </p:cNvPicPr>
          <p:nvPr/>
        </p:nvPicPr>
        <p:blipFill>
          <a:blip r:embed="rId3"/>
          <a:stretch>
            <a:fillRect/>
          </a:stretch>
        </p:blipFill>
        <p:spPr>
          <a:xfrm>
            <a:off x="1219200" y="3320456"/>
            <a:ext cx="3581400" cy="20145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839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9"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333" t="7060" r="5000" b="41111"/>
          <a:stretch/>
        </p:blipFill>
        <p:spPr>
          <a:xfrm>
            <a:off x="6324600" y="2133600"/>
            <a:ext cx="5638800" cy="3429000"/>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0" y="762000"/>
            <a:ext cx="9220200" cy="70788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000" b="1" dirty="0" smtClean="0">
                <a:solidFill>
                  <a:schemeClr val="accent4"/>
                </a:solidFill>
              </a:rPr>
              <a:t>  EMCIS: Part 48 Training at Mines</a:t>
            </a:r>
            <a:endParaRPr lang="en-US" dirty="0" smtClean="0">
              <a:solidFill>
                <a:schemeClr val="accent4"/>
              </a:solidFill>
            </a:endParaRPr>
          </a:p>
        </p:txBody>
      </p:sp>
      <p:sp>
        <p:nvSpPr>
          <p:cNvPr id="8" name="TextBox 7"/>
          <p:cNvSpPr txBox="1"/>
          <p:nvPr/>
        </p:nvSpPr>
        <p:spPr>
          <a:xfrm>
            <a:off x="304800" y="2878604"/>
            <a:ext cx="5867400" cy="19389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smtClean="0"/>
              <a:t>Since 1998</a:t>
            </a:r>
          </a:p>
          <a:p>
            <a:pPr marL="285750" indent="-285750">
              <a:lnSpc>
                <a:spcPct val="150000"/>
              </a:lnSpc>
              <a:buFont typeface="Arial" panose="020B0604020202020204" pitchFamily="34" charset="0"/>
              <a:buChar char="•"/>
            </a:pPr>
            <a:r>
              <a:rPr lang="en-US" sz="2000" b="1" dirty="0"/>
              <a:t>NIOSH cooperative </a:t>
            </a:r>
            <a:r>
              <a:rPr lang="en-US" sz="2000" b="1" dirty="0" smtClean="0"/>
              <a:t>agreement</a:t>
            </a:r>
          </a:p>
          <a:p>
            <a:pPr marL="285750" indent="-285750">
              <a:lnSpc>
                <a:spcPct val="150000"/>
              </a:lnSpc>
              <a:buFont typeface="Arial" panose="020B0604020202020204" pitchFamily="34" charset="0"/>
              <a:buChar char="•"/>
            </a:pPr>
            <a:r>
              <a:rPr lang="en-US" sz="2000" b="1" dirty="0" smtClean="0"/>
              <a:t>Collaboration between Colorado School of Mines and University of Arizona</a:t>
            </a:r>
          </a:p>
        </p:txBody>
      </p:sp>
    </p:spTree>
    <p:extLst>
      <p:ext uri="{BB962C8B-B14F-4D97-AF65-F5344CB8AC3E}">
        <p14:creationId xmlns:p14="http://schemas.microsoft.com/office/powerpoint/2010/main" val="37547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13709"/>
            <a:ext cx="10820400" cy="830997"/>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800" b="1" dirty="0" smtClean="0">
                <a:solidFill>
                  <a:schemeClr val="accent4"/>
                </a:solidFill>
              </a:rPr>
              <a:t>  The Value of Gamified Learning</a:t>
            </a:r>
            <a:endParaRPr lang="en-US" sz="4800" b="1" dirty="0">
              <a:solidFill>
                <a:schemeClr val="accent4"/>
              </a:solidFill>
            </a:endParaRPr>
          </a:p>
        </p:txBody>
      </p:sp>
      <p:sp>
        <p:nvSpPr>
          <p:cNvPr id="6" name="TextBox 5"/>
          <p:cNvSpPr txBox="1"/>
          <p:nvPr/>
        </p:nvSpPr>
        <p:spPr>
          <a:xfrm>
            <a:off x="381000" y="1974788"/>
            <a:ext cx="7072086" cy="1200329"/>
          </a:xfrm>
          <a:prstGeom prst="rect">
            <a:avLst/>
          </a:prstGeom>
          <a:noFill/>
        </p:spPr>
        <p:txBody>
          <a:bodyPr wrap="square" rtlCol="0">
            <a:spAutoFit/>
          </a:bodyPr>
          <a:lstStyle/>
          <a:p>
            <a:r>
              <a:rPr lang="en-US" sz="3600" b="1" dirty="0" smtClean="0"/>
              <a:t>Games can cover a wide range of cognitive skills</a:t>
            </a:r>
            <a:endParaRPr lang="en-US" sz="3600" b="1" dirty="0"/>
          </a:p>
        </p:txBody>
      </p:sp>
      <p:sp>
        <p:nvSpPr>
          <p:cNvPr id="9" name="TextBox 8"/>
          <p:cNvSpPr txBox="1"/>
          <p:nvPr/>
        </p:nvSpPr>
        <p:spPr>
          <a:xfrm>
            <a:off x="7453086" y="2388080"/>
            <a:ext cx="3824514" cy="27998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smtClean="0"/>
              <a:t>Knowledge retention</a:t>
            </a:r>
          </a:p>
          <a:p>
            <a:pPr marL="285750" indent="-285750">
              <a:lnSpc>
                <a:spcPct val="150000"/>
              </a:lnSpc>
              <a:buFont typeface="Arial" panose="020B0604020202020204" pitchFamily="34" charset="0"/>
              <a:buChar char="•"/>
            </a:pPr>
            <a:r>
              <a:rPr lang="en-US" sz="2400" dirty="0" smtClean="0"/>
              <a:t>Problem solving</a:t>
            </a:r>
          </a:p>
          <a:p>
            <a:pPr marL="285750" indent="-285750">
              <a:lnSpc>
                <a:spcPct val="150000"/>
              </a:lnSpc>
              <a:buFont typeface="Arial" panose="020B0604020202020204" pitchFamily="34" charset="0"/>
              <a:buChar char="•"/>
            </a:pPr>
            <a:r>
              <a:rPr lang="en-US" sz="2400" dirty="0" smtClean="0"/>
              <a:t>Decision making</a:t>
            </a:r>
          </a:p>
          <a:p>
            <a:pPr marL="285750" indent="-285750">
              <a:lnSpc>
                <a:spcPct val="150000"/>
              </a:lnSpc>
              <a:buFont typeface="Arial" panose="020B0604020202020204" pitchFamily="34" charset="0"/>
              <a:buChar char="•"/>
            </a:pPr>
            <a:r>
              <a:rPr lang="en-US" sz="2400" dirty="0" smtClean="0"/>
              <a:t>Risk taking</a:t>
            </a:r>
          </a:p>
          <a:p>
            <a:pPr marL="285750" indent="-285750">
              <a:lnSpc>
                <a:spcPct val="150000"/>
              </a:lnSpc>
              <a:buFont typeface="Arial" panose="020B0604020202020204" pitchFamily="34" charset="0"/>
              <a:buChar char="•"/>
            </a:pPr>
            <a:r>
              <a:rPr lang="en-US" sz="2400" dirty="0" smtClean="0"/>
              <a:t>Leadership</a:t>
            </a:r>
          </a:p>
        </p:txBody>
      </p:sp>
      <p:sp>
        <p:nvSpPr>
          <p:cNvPr id="2" name="TextBox 1"/>
          <p:cNvSpPr txBox="1"/>
          <p:nvPr/>
        </p:nvSpPr>
        <p:spPr>
          <a:xfrm>
            <a:off x="10820400" y="5791201"/>
            <a:ext cx="1371600" cy="276999"/>
          </a:xfrm>
          <a:prstGeom prst="rect">
            <a:avLst/>
          </a:prstGeom>
          <a:noFill/>
        </p:spPr>
        <p:txBody>
          <a:bodyPr wrap="square" rtlCol="0">
            <a:spAutoFit/>
          </a:bodyPr>
          <a:lstStyle/>
          <a:p>
            <a:r>
              <a:rPr lang="en-US" sz="1200" dirty="0" err="1" smtClean="0"/>
              <a:t>Leaman</a:t>
            </a:r>
            <a:r>
              <a:rPr lang="en-US" sz="1200" dirty="0" smtClean="0"/>
              <a:t> (2014)</a:t>
            </a:r>
            <a:endParaRPr lang="en-US" sz="1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505200"/>
            <a:ext cx="3519340" cy="2667000"/>
          </a:xfrm>
          <a:prstGeom prst="rect">
            <a:avLst/>
          </a:prstGeom>
        </p:spPr>
      </p:pic>
    </p:spTree>
    <p:extLst>
      <p:ext uri="{BB962C8B-B14F-4D97-AF65-F5344CB8AC3E}">
        <p14:creationId xmlns:p14="http://schemas.microsoft.com/office/powerpoint/2010/main" val="22882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0-#ppt_w/2"/>
                                          </p:val>
                                        </p:tav>
                                        <p:tav tm="100000">
                                          <p:val>
                                            <p:strVal val="#ppt_x"/>
                                          </p:val>
                                        </p:tav>
                                      </p:tavLst>
                                    </p:anim>
                                    <p:anim calcmode="lin" valueType="num">
                                      <p:cBhvr additive="base">
                                        <p:cTn id="11"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500"/>
                                        <p:tgtEl>
                                          <p:spTgt spid="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 y="2074603"/>
            <a:ext cx="6553200" cy="1200329"/>
          </a:xfrm>
          <a:prstGeom prst="rect">
            <a:avLst/>
          </a:prstGeom>
          <a:noFill/>
        </p:spPr>
        <p:txBody>
          <a:bodyPr wrap="square" rtlCol="0">
            <a:spAutoFit/>
          </a:bodyPr>
          <a:lstStyle/>
          <a:p>
            <a:r>
              <a:rPr lang="en-US" sz="3600" b="1" dirty="0" smtClean="0"/>
              <a:t>Games are well-suited to a diverse workforce</a:t>
            </a:r>
            <a:endParaRPr lang="en-US" sz="3600" b="1" dirty="0"/>
          </a:p>
        </p:txBody>
      </p:sp>
      <p:sp>
        <p:nvSpPr>
          <p:cNvPr id="2" name="TextBox 1"/>
          <p:cNvSpPr txBox="1"/>
          <p:nvPr/>
        </p:nvSpPr>
        <p:spPr>
          <a:xfrm>
            <a:off x="6705600" y="1805394"/>
            <a:ext cx="43434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Many people in the workforce have </a:t>
            </a:r>
            <a:r>
              <a:rPr lang="en-US" sz="2400" b="1" dirty="0" smtClean="0"/>
              <a:t>grown up</a:t>
            </a:r>
            <a:r>
              <a:rPr lang="en-US" sz="2400" dirty="0" smtClean="0"/>
              <a:t> playing games</a:t>
            </a:r>
            <a:endParaRPr lang="en-US" sz="2400" dirty="0"/>
          </a:p>
        </p:txBody>
      </p:sp>
      <p:sp>
        <p:nvSpPr>
          <p:cNvPr id="12" name="TextBox 11"/>
          <p:cNvSpPr txBox="1"/>
          <p:nvPr/>
        </p:nvSpPr>
        <p:spPr>
          <a:xfrm>
            <a:off x="6705600" y="3082717"/>
            <a:ext cx="493630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Young and old learners alike appreciate </a:t>
            </a:r>
            <a:r>
              <a:rPr lang="en-US" sz="2400" b="1" dirty="0" smtClean="0"/>
              <a:t>interactivity</a:t>
            </a:r>
            <a:endParaRPr lang="en-US" sz="2400" b="1" dirty="0"/>
          </a:p>
        </p:txBody>
      </p:sp>
      <p:sp>
        <p:nvSpPr>
          <p:cNvPr id="13" name="TextBox 12"/>
          <p:cNvSpPr txBox="1"/>
          <p:nvPr/>
        </p:nvSpPr>
        <p:spPr>
          <a:xfrm>
            <a:off x="6705600" y="3990708"/>
            <a:ext cx="47244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Familiar game elements can accommodate </a:t>
            </a:r>
            <a:r>
              <a:rPr lang="en-US" sz="2400" b="1" dirty="0" smtClean="0"/>
              <a:t>many types of learners</a:t>
            </a:r>
            <a:r>
              <a:rPr lang="en-US" sz="2400" dirty="0" smtClean="0"/>
              <a:t>, whether different generations, languages, or cultures</a:t>
            </a:r>
            <a:endParaRPr lang="en-US" sz="2400" dirty="0"/>
          </a:p>
        </p:txBody>
      </p:sp>
      <p:sp>
        <p:nvSpPr>
          <p:cNvPr id="14" name="TextBox 13"/>
          <p:cNvSpPr txBox="1"/>
          <p:nvPr/>
        </p:nvSpPr>
        <p:spPr>
          <a:xfrm>
            <a:off x="10820400" y="5791201"/>
            <a:ext cx="1371600" cy="276999"/>
          </a:xfrm>
          <a:prstGeom prst="rect">
            <a:avLst/>
          </a:prstGeom>
          <a:noFill/>
        </p:spPr>
        <p:txBody>
          <a:bodyPr wrap="square" rtlCol="0">
            <a:spAutoFit/>
          </a:bodyPr>
          <a:lstStyle/>
          <a:p>
            <a:r>
              <a:rPr lang="en-US" sz="1200" dirty="0" err="1" smtClean="0"/>
              <a:t>Leaman</a:t>
            </a:r>
            <a:r>
              <a:rPr lang="en-US" sz="1200" dirty="0" smtClean="0"/>
              <a:t> (2014)</a:t>
            </a:r>
            <a:endParaRPr lang="en-US" sz="1200" dirty="0"/>
          </a:p>
        </p:txBody>
      </p:sp>
      <p:sp>
        <p:nvSpPr>
          <p:cNvPr id="9" name="TextBox 8"/>
          <p:cNvSpPr txBox="1"/>
          <p:nvPr/>
        </p:nvSpPr>
        <p:spPr>
          <a:xfrm>
            <a:off x="0" y="807569"/>
            <a:ext cx="10820400" cy="830997"/>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800" b="1" dirty="0" smtClean="0">
                <a:solidFill>
                  <a:schemeClr val="accent4"/>
                </a:solidFill>
              </a:rPr>
              <a:t>  The Value of Gamified Learning</a:t>
            </a:r>
            <a:endParaRPr lang="en-US" sz="4800" b="1" dirty="0">
              <a:solidFill>
                <a:schemeClr val="accent4"/>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44856"/>
            <a:ext cx="5942857" cy="3342857"/>
          </a:xfrm>
          <a:prstGeom prst="rect">
            <a:avLst/>
          </a:prstGeom>
        </p:spPr>
      </p:pic>
    </p:spTree>
    <p:extLst>
      <p:ext uri="{BB962C8B-B14F-4D97-AF65-F5344CB8AC3E}">
        <p14:creationId xmlns:p14="http://schemas.microsoft.com/office/powerpoint/2010/main" val="97006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2" grpId="0"/>
      <p:bldP spid="13"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1000" y="2057400"/>
            <a:ext cx="7072086" cy="1200329"/>
          </a:xfrm>
          <a:prstGeom prst="rect">
            <a:avLst/>
          </a:prstGeom>
          <a:noFill/>
        </p:spPr>
        <p:txBody>
          <a:bodyPr wrap="square" rtlCol="0">
            <a:spAutoFit/>
          </a:bodyPr>
          <a:lstStyle/>
          <a:p>
            <a:r>
              <a:rPr lang="en-US" sz="3600" b="1" dirty="0" smtClean="0"/>
              <a:t>Games provide specific and frequent feedback</a:t>
            </a:r>
            <a:endParaRPr lang="en-US" sz="3600" b="1" dirty="0"/>
          </a:p>
        </p:txBody>
      </p:sp>
      <p:sp>
        <p:nvSpPr>
          <p:cNvPr id="5" name="TextBox 4"/>
          <p:cNvSpPr txBox="1"/>
          <p:nvPr/>
        </p:nvSpPr>
        <p:spPr>
          <a:xfrm>
            <a:off x="0" y="807569"/>
            <a:ext cx="10820400" cy="830997"/>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800" b="1" dirty="0" smtClean="0">
                <a:solidFill>
                  <a:schemeClr val="accent4"/>
                </a:solidFill>
              </a:rPr>
              <a:t>  The Value of Gamified Learning</a:t>
            </a:r>
            <a:endParaRPr lang="en-US" sz="4800" b="1" dirty="0">
              <a:solidFill>
                <a:schemeClr val="accent4"/>
              </a:solidFill>
            </a:endParaRPr>
          </a:p>
        </p:txBody>
      </p:sp>
      <p:sp>
        <p:nvSpPr>
          <p:cNvPr id="8" name="TextBox 7"/>
          <p:cNvSpPr txBox="1"/>
          <p:nvPr/>
        </p:nvSpPr>
        <p:spPr>
          <a:xfrm>
            <a:off x="7162800" y="2514600"/>
            <a:ext cx="4586514"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Player feedback is integral to game </a:t>
            </a:r>
            <a:r>
              <a:rPr lang="en-US" sz="2400" b="1" dirty="0" smtClean="0"/>
              <a:t>progression</a:t>
            </a:r>
            <a:r>
              <a:rPr lang="en-US" sz="2400" dirty="0" smtClean="0"/>
              <a:t/>
            </a:r>
            <a:br>
              <a:rPr lang="en-US" sz="2400" dirty="0" smtClean="0"/>
            </a:br>
            <a:endParaRPr lang="en-US" sz="2400" dirty="0" smtClean="0"/>
          </a:p>
          <a:p>
            <a:pPr marL="285750" indent="-285750">
              <a:buFont typeface="Arial" panose="020B0604020202020204" pitchFamily="34" charset="0"/>
              <a:buChar char="•"/>
            </a:pPr>
            <a:r>
              <a:rPr lang="en-US" sz="2400" dirty="0" smtClean="0"/>
              <a:t>Frequent or immediate feedback helps to understand the </a:t>
            </a:r>
            <a:r>
              <a:rPr lang="en-US" sz="2400" b="1" i="1" dirty="0" smtClean="0"/>
              <a:t>why</a:t>
            </a:r>
            <a:r>
              <a:rPr lang="en-US" sz="2400" dirty="0" smtClean="0"/>
              <a:t> of players’ </a:t>
            </a:r>
            <a:r>
              <a:rPr lang="en-US" sz="2400" b="1" dirty="0" smtClean="0"/>
              <a:t>choices</a:t>
            </a:r>
            <a:r>
              <a:rPr lang="en-US" sz="2400" dirty="0" smtClean="0"/>
              <a:t> while the material is still fresh</a:t>
            </a:r>
            <a:endParaRPr lang="en-US" sz="2400" b="1" dirty="0"/>
          </a:p>
        </p:txBody>
      </p:sp>
      <p:pic>
        <p:nvPicPr>
          <p:cNvPr id="2" name="Picture 1" descr="Community Image Library: Feedback Cycle – SL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676563"/>
            <a:ext cx="5229225" cy="1657350"/>
          </a:xfrm>
          <a:prstGeom prst="rect">
            <a:avLst/>
          </a:prstGeom>
        </p:spPr>
      </p:pic>
    </p:spTree>
    <p:extLst>
      <p:ext uri="{BB962C8B-B14F-4D97-AF65-F5344CB8AC3E}">
        <p14:creationId xmlns:p14="http://schemas.microsoft.com/office/powerpoint/2010/main" val="100059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111137"/>
            <a:ext cx="487680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Time passes quickly</a:t>
            </a:r>
            <a:endParaRPr lang="en-US" sz="3200" dirty="0"/>
          </a:p>
        </p:txBody>
      </p:sp>
      <p:sp>
        <p:nvSpPr>
          <p:cNvPr id="7" name="TextBox 6"/>
          <p:cNvSpPr txBox="1"/>
          <p:nvPr/>
        </p:nvSpPr>
        <p:spPr>
          <a:xfrm>
            <a:off x="381000" y="5105400"/>
            <a:ext cx="723900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Encourages physical movement</a:t>
            </a:r>
            <a:endParaRPr lang="en-US" sz="3200" dirty="0"/>
          </a:p>
        </p:txBody>
      </p:sp>
      <p:sp>
        <p:nvSpPr>
          <p:cNvPr id="8" name="TextBox 7"/>
          <p:cNvSpPr txBox="1"/>
          <p:nvPr/>
        </p:nvSpPr>
        <p:spPr>
          <a:xfrm>
            <a:off x="381000" y="3649270"/>
            <a:ext cx="632460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Promotes communication</a:t>
            </a:r>
            <a:endParaRPr lang="en-US" sz="3200" dirty="0"/>
          </a:p>
        </p:txBody>
      </p:sp>
      <p:sp>
        <p:nvSpPr>
          <p:cNvPr id="9" name="TextBox 8"/>
          <p:cNvSpPr txBox="1"/>
          <p:nvPr/>
        </p:nvSpPr>
        <p:spPr>
          <a:xfrm>
            <a:off x="0" y="807569"/>
            <a:ext cx="5410200" cy="830997"/>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800" b="1" dirty="0" smtClean="0">
                <a:solidFill>
                  <a:schemeClr val="accent4"/>
                </a:solidFill>
              </a:rPr>
              <a:t>  Other Benefits</a:t>
            </a:r>
            <a:endParaRPr lang="en-US" sz="4800" b="1" dirty="0">
              <a:solidFill>
                <a:schemeClr val="accent4"/>
              </a:solidFill>
            </a:endParaRPr>
          </a:p>
        </p:txBody>
      </p:sp>
      <p:pic>
        <p:nvPicPr>
          <p:cNvPr id="2" name="Picture 1" descr="Download Hourglass Icons, Passes, Time PNG Free Photo HQ PNG Image | FreePNGIm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7736" y="1383321"/>
            <a:ext cx="2147202" cy="21472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733" y="3352800"/>
            <a:ext cx="3314286" cy="28444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5662" y="2878417"/>
            <a:ext cx="3192152" cy="2126479"/>
          </a:xfrm>
          <a:prstGeom prst="rect">
            <a:avLst/>
          </a:prstGeom>
        </p:spPr>
      </p:pic>
    </p:spTree>
    <p:extLst>
      <p:ext uri="{BB962C8B-B14F-4D97-AF65-F5344CB8AC3E}">
        <p14:creationId xmlns:p14="http://schemas.microsoft.com/office/powerpoint/2010/main" val="168320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
                            </p:stCondLst>
                            <p:childTnLst>
                              <p:par>
                                <p:cTn id="33" presetID="2" presetClass="entr" presetSubtype="2"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1+#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900" y="2138895"/>
            <a:ext cx="76581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Some trainees may struggle with game concepts or mechanics</a:t>
            </a:r>
            <a:endParaRPr lang="en-US" sz="3200" dirty="0"/>
          </a:p>
        </p:txBody>
      </p:sp>
      <p:sp>
        <p:nvSpPr>
          <p:cNvPr id="7" name="TextBox 6"/>
          <p:cNvSpPr txBox="1"/>
          <p:nvPr/>
        </p:nvSpPr>
        <p:spPr>
          <a:xfrm>
            <a:off x="342900" y="3429000"/>
            <a:ext cx="72771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Poor reaction to game outcomes (i.e., “sore losers”)</a:t>
            </a:r>
            <a:endParaRPr lang="en-US" sz="3200" dirty="0"/>
          </a:p>
        </p:txBody>
      </p:sp>
      <p:sp>
        <p:nvSpPr>
          <p:cNvPr id="8" name="TextBox 7"/>
          <p:cNvSpPr txBox="1"/>
          <p:nvPr/>
        </p:nvSpPr>
        <p:spPr>
          <a:xfrm>
            <a:off x="342900" y="4876800"/>
            <a:ext cx="521970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Variation of difficulty</a:t>
            </a:r>
            <a:endParaRPr lang="en-US" sz="3200" dirty="0"/>
          </a:p>
        </p:txBody>
      </p:sp>
      <p:sp>
        <p:nvSpPr>
          <p:cNvPr id="9" name="TextBox 8"/>
          <p:cNvSpPr txBox="1"/>
          <p:nvPr/>
        </p:nvSpPr>
        <p:spPr>
          <a:xfrm>
            <a:off x="0" y="807569"/>
            <a:ext cx="11391900" cy="830997"/>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800" b="1" dirty="0">
                <a:solidFill>
                  <a:schemeClr val="accent4"/>
                </a:solidFill>
              </a:rPr>
              <a:t> </a:t>
            </a:r>
            <a:r>
              <a:rPr lang="en-US" sz="4800" b="1" dirty="0" smtClean="0">
                <a:solidFill>
                  <a:schemeClr val="accent4"/>
                </a:solidFill>
              </a:rPr>
              <a:t> Challenges of Gamified Learning</a:t>
            </a:r>
            <a:endParaRPr lang="en-US" sz="4800" b="1" dirty="0">
              <a:solidFill>
                <a:schemeClr val="accent4"/>
              </a:solidFill>
            </a:endParaRPr>
          </a:p>
        </p:txBody>
      </p:sp>
      <p:pic>
        <p:nvPicPr>
          <p:cNvPr id="2" name="Picture 1" descr="Environnement Personnel d’Apprentissage : comment j’appren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483" y="1659316"/>
            <a:ext cx="2371425" cy="2620510"/>
          </a:xfrm>
          <a:prstGeom prst="rect">
            <a:avLst/>
          </a:prstGeom>
        </p:spPr>
      </p:pic>
      <p:pic>
        <p:nvPicPr>
          <p:cNvPr id="3" name="Picture 2" descr="Angry grandpa | Free SV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4104" y="3429000"/>
            <a:ext cx="2427896" cy="2427896"/>
          </a:xfrm>
          <a:prstGeom prst="rect">
            <a:avLst/>
          </a:prstGeom>
        </p:spPr>
      </p:pic>
      <p:pic>
        <p:nvPicPr>
          <p:cNvPr id="5" name="Picture 4" descr="Chalkboard Math Problem Blackboard · Free vector graphic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1923" y="4010145"/>
            <a:ext cx="1649560" cy="1891214"/>
          </a:xfrm>
          <a:prstGeom prst="rect">
            <a:avLst/>
          </a:prstGeom>
        </p:spPr>
      </p:pic>
    </p:spTree>
    <p:extLst>
      <p:ext uri="{BB962C8B-B14F-4D97-AF65-F5344CB8AC3E}">
        <p14:creationId xmlns:p14="http://schemas.microsoft.com/office/powerpoint/2010/main" val="33399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07569"/>
            <a:ext cx="11963400" cy="76944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400" b="1" dirty="0">
                <a:solidFill>
                  <a:schemeClr val="accent4"/>
                </a:solidFill>
              </a:rPr>
              <a:t> </a:t>
            </a:r>
            <a:r>
              <a:rPr lang="en-US" sz="4400" b="1" dirty="0" smtClean="0">
                <a:solidFill>
                  <a:schemeClr val="accent4"/>
                </a:solidFill>
              </a:rPr>
              <a:t> Avoiding and Overcoming Challenges</a:t>
            </a:r>
            <a:endParaRPr lang="en-US" sz="4400" b="1" dirty="0">
              <a:solidFill>
                <a:schemeClr val="accent4"/>
              </a:solidFill>
            </a:endParaRPr>
          </a:p>
        </p:txBody>
      </p:sp>
      <p:sp>
        <p:nvSpPr>
          <p:cNvPr id="5" name="TextBox 4"/>
          <p:cNvSpPr txBox="1"/>
          <p:nvPr/>
        </p:nvSpPr>
        <p:spPr>
          <a:xfrm>
            <a:off x="342900" y="2138895"/>
            <a:ext cx="76581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Some trainees may struggle with game concepts or mechanics</a:t>
            </a:r>
            <a:endParaRPr lang="en-US" sz="3200" dirty="0"/>
          </a:p>
        </p:txBody>
      </p:sp>
      <p:pic>
        <p:nvPicPr>
          <p:cNvPr id="6" name="Picture 5" descr="Environnement Personnel d’Apprentissage : comment j’appren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1483" y="1659316"/>
            <a:ext cx="2371425" cy="2620510"/>
          </a:xfrm>
          <a:prstGeom prst="rect">
            <a:avLst/>
          </a:prstGeom>
        </p:spPr>
      </p:pic>
      <p:sp>
        <p:nvSpPr>
          <p:cNvPr id="2" name="TextBox 1"/>
          <p:cNvSpPr txBox="1"/>
          <p:nvPr/>
        </p:nvSpPr>
        <p:spPr>
          <a:xfrm>
            <a:off x="701944" y="4572000"/>
            <a:ext cx="5257800" cy="1200329"/>
          </a:xfrm>
          <a:prstGeom prst="rect">
            <a:avLst/>
          </a:prstGeom>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square" rtlCol="0">
            <a:spAutoFit/>
          </a:bodyPr>
          <a:lstStyle/>
          <a:p>
            <a:r>
              <a:rPr lang="en-US" sz="2400" b="1" dirty="0" smtClean="0">
                <a:solidFill>
                  <a:schemeClr val="accent4"/>
                </a:solidFill>
              </a:rPr>
              <a:t>Game concept and rules should be easily digestible and able to be explained briefly. </a:t>
            </a:r>
            <a:endParaRPr lang="en-US" sz="2400" b="1" dirty="0">
              <a:solidFill>
                <a:schemeClr val="accent4"/>
              </a:solidFill>
            </a:endParaRPr>
          </a:p>
        </p:txBody>
      </p:sp>
      <p:sp>
        <p:nvSpPr>
          <p:cNvPr id="7" name="TextBox 6"/>
          <p:cNvSpPr txBox="1"/>
          <p:nvPr/>
        </p:nvSpPr>
        <p:spPr>
          <a:xfrm>
            <a:off x="701944" y="4191000"/>
            <a:ext cx="1143000" cy="381000"/>
          </a:xfrm>
          <a:prstGeom prst="rect">
            <a:avLst/>
          </a:prstGeom>
          <a:noFill/>
        </p:spPr>
        <p:txBody>
          <a:bodyPr wrap="square" rtlCol="0">
            <a:spAutoFit/>
          </a:bodyPr>
          <a:lstStyle/>
          <a:p>
            <a:r>
              <a:rPr lang="en-US" dirty="0" smtClean="0">
                <a:solidFill>
                  <a:schemeClr val="accent1"/>
                </a:solidFill>
              </a:rPr>
              <a:t>Solution</a:t>
            </a:r>
            <a:endParaRPr lang="en-US" dirty="0">
              <a:solidFill>
                <a:schemeClr val="accent1"/>
              </a:solidFill>
            </a:endParaRPr>
          </a:p>
        </p:txBody>
      </p:sp>
      <p:sp>
        <p:nvSpPr>
          <p:cNvPr id="8" name="TextBox 7"/>
          <p:cNvSpPr txBox="1"/>
          <p:nvPr/>
        </p:nvSpPr>
        <p:spPr>
          <a:xfrm>
            <a:off x="838200" y="1885621"/>
            <a:ext cx="1371600" cy="369332"/>
          </a:xfrm>
          <a:prstGeom prst="rect">
            <a:avLst/>
          </a:prstGeom>
          <a:noFill/>
        </p:spPr>
        <p:txBody>
          <a:bodyPr wrap="square" rtlCol="0">
            <a:spAutoFit/>
          </a:bodyPr>
          <a:lstStyle/>
          <a:p>
            <a:r>
              <a:rPr lang="en-US" dirty="0" smtClean="0">
                <a:solidFill>
                  <a:schemeClr val="accent1"/>
                </a:solidFill>
              </a:rPr>
              <a:t>Challenge</a:t>
            </a:r>
            <a:endParaRPr lang="en-US" dirty="0">
              <a:solidFill>
                <a:schemeClr val="accent1"/>
              </a:solidFill>
            </a:endParaRPr>
          </a:p>
        </p:txBody>
      </p:sp>
      <p:sp>
        <p:nvSpPr>
          <p:cNvPr id="9" name="TextBox 8"/>
          <p:cNvSpPr txBox="1"/>
          <p:nvPr/>
        </p:nvSpPr>
        <p:spPr>
          <a:xfrm>
            <a:off x="6324600" y="4572000"/>
            <a:ext cx="5257800" cy="1200329"/>
          </a:xfrm>
          <a:prstGeom prst="rect">
            <a:avLst/>
          </a:prstGeom>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square" rtlCol="0">
            <a:spAutoFit/>
          </a:bodyPr>
          <a:lstStyle/>
          <a:p>
            <a:r>
              <a:rPr lang="en-US" sz="2400" b="1" dirty="0" smtClean="0">
                <a:solidFill>
                  <a:schemeClr val="accent4"/>
                </a:solidFill>
              </a:rPr>
              <a:t>Adapt well-known games trainees would already be familiar with.</a:t>
            </a:r>
            <a:endParaRPr lang="en-US" sz="2400" b="1" dirty="0">
              <a:solidFill>
                <a:schemeClr val="accent4"/>
              </a:solidFill>
            </a:endParaRPr>
          </a:p>
        </p:txBody>
      </p:sp>
      <p:sp>
        <p:nvSpPr>
          <p:cNvPr id="10" name="TextBox 9"/>
          <p:cNvSpPr txBox="1"/>
          <p:nvPr/>
        </p:nvSpPr>
        <p:spPr>
          <a:xfrm>
            <a:off x="6324600" y="4191000"/>
            <a:ext cx="1143000" cy="381000"/>
          </a:xfrm>
          <a:prstGeom prst="rect">
            <a:avLst/>
          </a:prstGeom>
          <a:noFill/>
        </p:spPr>
        <p:txBody>
          <a:bodyPr wrap="square" rtlCol="0">
            <a:spAutoFit/>
          </a:bodyPr>
          <a:lstStyle/>
          <a:p>
            <a:r>
              <a:rPr lang="en-US" dirty="0" smtClean="0">
                <a:solidFill>
                  <a:schemeClr val="accent1"/>
                </a:solidFill>
              </a:rPr>
              <a:t>Solution</a:t>
            </a:r>
            <a:endParaRPr lang="en-US" dirty="0">
              <a:solidFill>
                <a:schemeClr val="accent1"/>
              </a:solidFill>
            </a:endParaRPr>
          </a:p>
        </p:txBody>
      </p:sp>
    </p:spTree>
    <p:extLst>
      <p:ext uri="{BB962C8B-B14F-4D97-AF65-F5344CB8AC3E}">
        <p14:creationId xmlns:p14="http://schemas.microsoft.com/office/powerpoint/2010/main" val="16746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7" grpId="0"/>
      <p:bldP spid="8" grpId="0"/>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07569"/>
            <a:ext cx="11963400" cy="76944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400" b="1" dirty="0">
                <a:solidFill>
                  <a:schemeClr val="accent4"/>
                </a:solidFill>
              </a:rPr>
              <a:t> </a:t>
            </a:r>
            <a:r>
              <a:rPr lang="en-US" sz="4400" b="1" dirty="0" smtClean="0">
                <a:solidFill>
                  <a:schemeClr val="accent4"/>
                </a:solidFill>
              </a:rPr>
              <a:t> Avoiding and Overcoming Challenges</a:t>
            </a:r>
            <a:endParaRPr lang="en-US" sz="4400" b="1" dirty="0">
              <a:solidFill>
                <a:schemeClr val="accent4"/>
              </a:solidFill>
            </a:endParaRPr>
          </a:p>
        </p:txBody>
      </p:sp>
      <p:sp>
        <p:nvSpPr>
          <p:cNvPr id="5" name="TextBox 4"/>
          <p:cNvSpPr txBox="1"/>
          <p:nvPr/>
        </p:nvSpPr>
        <p:spPr>
          <a:xfrm>
            <a:off x="342900" y="2138895"/>
            <a:ext cx="7658100"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Poor reaction to game outcomes (i.e., “sore losers”)</a:t>
            </a:r>
            <a:endParaRPr lang="en-US" sz="3200" dirty="0"/>
          </a:p>
        </p:txBody>
      </p:sp>
      <p:sp>
        <p:nvSpPr>
          <p:cNvPr id="2" name="TextBox 1"/>
          <p:cNvSpPr txBox="1"/>
          <p:nvPr/>
        </p:nvSpPr>
        <p:spPr>
          <a:xfrm>
            <a:off x="701944" y="4572000"/>
            <a:ext cx="10651856" cy="830997"/>
          </a:xfrm>
          <a:prstGeom prst="rect">
            <a:avLst/>
          </a:prstGeom>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square" rtlCol="0">
            <a:spAutoFit/>
          </a:bodyPr>
          <a:lstStyle/>
          <a:p>
            <a:r>
              <a:rPr lang="en-US" sz="2400" b="1" dirty="0" smtClean="0">
                <a:solidFill>
                  <a:schemeClr val="accent4"/>
                </a:solidFill>
              </a:rPr>
              <a:t>Set an appropriate mood and expectations for the game and its outcomes. Focus on the learning without real stakes.</a:t>
            </a:r>
            <a:endParaRPr lang="en-US" sz="2400" b="1" dirty="0">
              <a:solidFill>
                <a:schemeClr val="accent4"/>
              </a:solidFill>
            </a:endParaRPr>
          </a:p>
        </p:txBody>
      </p:sp>
      <p:sp>
        <p:nvSpPr>
          <p:cNvPr id="7" name="TextBox 6"/>
          <p:cNvSpPr txBox="1"/>
          <p:nvPr/>
        </p:nvSpPr>
        <p:spPr>
          <a:xfrm>
            <a:off x="838200" y="4191000"/>
            <a:ext cx="1143000" cy="381000"/>
          </a:xfrm>
          <a:prstGeom prst="rect">
            <a:avLst/>
          </a:prstGeom>
          <a:noFill/>
        </p:spPr>
        <p:txBody>
          <a:bodyPr wrap="square" rtlCol="0">
            <a:spAutoFit/>
          </a:bodyPr>
          <a:lstStyle/>
          <a:p>
            <a:r>
              <a:rPr lang="en-US" dirty="0" smtClean="0">
                <a:solidFill>
                  <a:schemeClr val="accent1"/>
                </a:solidFill>
              </a:rPr>
              <a:t>Solution</a:t>
            </a:r>
            <a:endParaRPr lang="en-US" dirty="0">
              <a:solidFill>
                <a:schemeClr val="accent1"/>
              </a:solidFill>
            </a:endParaRPr>
          </a:p>
        </p:txBody>
      </p:sp>
      <p:sp>
        <p:nvSpPr>
          <p:cNvPr id="8" name="TextBox 7"/>
          <p:cNvSpPr txBox="1"/>
          <p:nvPr/>
        </p:nvSpPr>
        <p:spPr>
          <a:xfrm>
            <a:off x="838200" y="1908481"/>
            <a:ext cx="1371600" cy="369332"/>
          </a:xfrm>
          <a:prstGeom prst="rect">
            <a:avLst/>
          </a:prstGeom>
          <a:noFill/>
        </p:spPr>
        <p:txBody>
          <a:bodyPr wrap="square" rtlCol="0">
            <a:spAutoFit/>
          </a:bodyPr>
          <a:lstStyle/>
          <a:p>
            <a:r>
              <a:rPr lang="en-US" dirty="0" smtClean="0">
                <a:solidFill>
                  <a:schemeClr val="accent1"/>
                </a:solidFill>
              </a:rPr>
              <a:t>Challenge</a:t>
            </a:r>
            <a:endParaRPr lang="en-US" dirty="0">
              <a:solidFill>
                <a:schemeClr val="accent1"/>
              </a:solidFill>
            </a:endParaRPr>
          </a:p>
        </p:txBody>
      </p:sp>
      <p:pic>
        <p:nvPicPr>
          <p:cNvPr id="11" name="Picture 10" descr="Angry grandpa | Free SV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540" y="1908481"/>
            <a:ext cx="2427896" cy="2427896"/>
          </a:xfrm>
          <a:prstGeom prst="rect">
            <a:avLst/>
          </a:prstGeom>
        </p:spPr>
      </p:pic>
    </p:spTree>
    <p:extLst>
      <p:ext uri="{BB962C8B-B14F-4D97-AF65-F5344CB8AC3E}">
        <p14:creationId xmlns:p14="http://schemas.microsoft.com/office/powerpoint/2010/main" val="28272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07569"/>
            <a:ext cx="11963400" cy="76944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400" b="1" dirty="0">
                <a:solidFill>
                  <a:schemeClr val="accent4"/>
                </a:solidFill>
              </a:rPr>
              <a:t> </a:t>
            </a:r>
            <a:r>
              <a:rPr lang="en-US" sz="4400" b="1" dirty="0" smtClean="0">
                <a:solidFill>
                  <a:schemeClr val="accent4"/>
                </a:solidFill>
              </a:rPr>
              <a:t> Avoiding and Overcoming Challenges</a:t>
            </a:r>
            <a:endParaRPr lang="en-US" sz="4400" b="1" dirty="0">
              <a:solidFill>
                <a:schemeClr val="accent4"/>
              </a:solidFill>
            </a:endParaRPr>
          </a:p>
        </p:txBody>
      </p:sp>
      <p:sp>
        <p:nvSpPr>
          <p:cNvPr id="5" name="TextBox 4"/>
          <p:cNvSpPr txBox="1"/>
          <p:nvPr/>
        </p:nvSpPr>
        <p:spPr>
          <a:xfrm>
            <a:off x="342900" y="2138895"/>
            <a:ext cx="765810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Variation of difficulty</a:t>
            </a:r>
            <a:endParaRPr lang="en-US" sz="3200" dirty="0"/>
          </a:p>
        </p:txBody>
      </p:sp>
      <p:sp>
        <p:nvSpPr>
          <p:cNvPr id="2" name="TextBox 1"/>
          <p:cNvSpPr txBox="1"/>
          <p:nvPr/>
        </p:nvSpPr>
        <p:spPr>
          <a:xfrm>
            <a:off x="701944" y="4572000"/>
            <a:ext cx="4479656" cy="1200329"/>
          </a:xfrm>
          <a:prstGeom prst="rect">
            <a:avLst/>
          </a:prstGeom>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square" rtlCol="0">
            <a:spAutoFit/>
          </a:bodyPr>
          <a:lstStyle/>
          <a:p>
            <a:r>
              <a:rPr lang="en-US" sz="2400" b="1" dirty="0" smtClean="0">
                <a:solidFill>
                  <a:schemeClr val="accent4"/>
                </a:solidFill>
              </a:rPr>
              <a:t>Consistency in use of language and structure of game elements. No tricks</a:t>
            </a:r>
            <a:endParaRPr lang="en-US" sz="2400" b="1" dirty="0">
              <a:solidFill>
                <a:schemeClr val="accent4"/>
              </a:solidFill>
            </a:endParaRPr>
          </a:p>
        </p:txBody>
      </p:sp>
      <p:sp>
        <p:nvSpPr>
          <p:cNvPr id="7" name="TextBox 6"/>
          <p:cNvSpPr txBox="1"/>
          <p:nvPr/>
        </p:nvSpPr>
        <p:spPr>
          <a:xfrm>
            <a:off x="835572" y="4191000"/>
            <a:ext cx="1143000" cy="381000"/>
          </a:xfrm>
          <a:prstGeom prst="rect">
            <a:avLst/>
          </a:prstGeom>
          <a:noFill/>
        </p:spPr>
        <p:txBody>
          <a:bodyPr wrap="square" rtlCol="0">
            <a:spAutoFit/>
          </a:bodyPr>
          <a:lstStyle/>
          <a:p>
            <a:r>
              <a:rPr lang="en-US" dirty="0" smtClean="0">
                <a:solidFill>
                  <a:schemeClr val="accent1"/>
                </a:solidFill>
              </a:rPr>
              <a:t>Solution</a:t>
            </a:r>
            <a:endParaRPr lang="en-US" dirty="0">
              <a:solidFill>
                <a:schemeClr val="accent1"/>
              </a:solidFill>
            </a:endParaRPr>
          </a:p>
        </p:txBody>
      </p:sp>
      <p:sp>
        <p:nvSpPr>
          <p:cNvPr id="8" name="TextBox 7"/>
          <p:cNvSpPr txBox="1"/>
          <p:nvPr/>
        </p:nvSpPr>
        <p:spPr>
          <a:xfrm>
            <a:off x="838200" y="1885621"/>
            <a:ext cx="1371600" cy="369332"/>
          </a:xfrm>
          <a:prstGeom prst="rect">
            <a:avLst/>
          </a:prstGeom>
          <a:noFill/>
        </p:spPr>
        <p:txBody>
          <a:bodyPr wrap="square" rtlCol="0">
            <a:spAutoFit/>
          </a:bodyPr>
          <a:lstStyle/>
          <a:p>
            <a:r>
              <a:rPr lang="en-US" dirty="0" smtClean="0">
                <a:solidFill>
                  <a:schemeClr val="accent1"/>
                </a:solidFill>
              </a:rPr>
              <a:t>Challenge</a:t>
            </a:r>
            <a:endParaRPr lang="en-US" dirty="0">
              <a:solidFill>
                <a:schemeClr val="accent1"/>
              </a:solidFill>
            </a:endParaRPr>
          </a:p>
        </p:txBody>
      </p:sp>
      <p:pic>
        <p:nvPicPr>
          <p:cNvPr id="9" name="Picture 8" descr="Chalkboard Math Problem Blackboard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2138895"/>
            <a:ext cx="1649560" cy="1891214"/>
          </a:xfrm>
          <a:prstGeom prst="rect">
            <a:avLst/>
          </a:prstGeom>
        </p:spPr>
      </p:pic>
      <p:sp>
        <p:nvSpPr>
          <p:cNvPr id="10" name="TextBox 9"/>
          <p:cNvSpPr txBox="1"/>
          <p:nvPr/>
        </p:nvSpPr>
        <p:spPr>
          <a:xfrm>
            <a:off x="6324600" y="4572000"/>
            <a:ext cx="4479656" cy="1200329"/>
          </a:xfrm>
          <a:prstGeom prst="rect">
            <a:avLst/>
          </a:prstGeom>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square" rtlCol="0">
            <a:spAutoFit/>
          </a:bodyPr>
          <a:lstStyle/>
          <a:p>
            <a:r>
              <a:rPr lang="en-US" sz="2400" b="1" dirty="0" smtClean="0">
                <a:solidFill>
                  <a:schemeClr val="accent4"/>
                </a:solidFill>
              </a:rPr>
              <a:t>Where possible, categorize or organize by subject or difficulty</a:t>
            </a:r>
            <a:endParaRPr lang="en-US" sz="2400" b="1" dirty="0">
              <a:solidFill>
                <a:schemeClr val="accent4"/>
              </a:solidFill>
            </a:endParaRPr>
          </a:p>
        </p:txBody>
      </p:sp>
      <p:sp>
        <p:nvSpPr>
          <p:cNvPr id="12" name="TextBox 11"/>
          <p:cNvSpPr txBox="1"/>
          <p:nvPr/>
        </p:nvSpPr>
        <p:spPr>
          <a:xfrm>
            <a:off x="6324600" y="4191000"/>
            <a:ext cx="1143000" cy="381000"/>
          </a:xfrm>
          <a:prstGeom prst="rect">
            <a:avLst/>
          </a:prstGeom>
          <a:noFill/>
        </p:spPr>
        <p:txBody>
          <a:bodyPr wrap="square" rtlCol="0">
            <a:spAutoFit/>
          </a:bodyPr>
          <a:lstStyle/>
          <a:p>
            <a:r>
              <a:rPr lang="en-US" dirty="0" smtClean="0">
                <a:solidFill>
                  <a:schemeClr val="accent1"/>
                </a:solidFill>
              </a:rPr>
              <a:t>Solution</a:t>
            </a:r>
            <a:endParaRPr lang="en-US" dirty="0">
              <a:solidFill>
                <a:schemeClr val="accent1"/>
              </a:solidFill>
            </a:endParaRPr>
          </a:p>
        </p:txBody>
      </p:sp>
    </p:spTree>
    <p:extLst>
      <p:ext uri="{BB962C8B-B14F-4D97-AF65-F5344CB8AC3E}">
        <p14:creationId xmlns:p14="http://schemas.microsoft.com/office/powerpoint/2010/main" val="37311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0"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905000"/>
            <a:ext cx="10668000" cy="3831818"/>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Appropriate Length</a:t>
            </a:r>
            <a:r>
              <a:rPr lang="en-US" sz="2000" dirty="0" smtClean="0"/>
              <a:t> – game should not last too long</a:t>
            </a:r>
            <a:br>
              <a:rPr lang="en-US" sz="2000" dirty="0" smtClean="0"/>
            </a:br>
            <a:endParaRPr lang="en-US" sz="900" dirty="0" smtClean="0"/>
          </a:p>
          <a:p>
            <a:pPr marL="285750" indent="-285750">
              <a:buFont typeface="Arial" panose="020B0604020202020204" pitchFamily="34" charset="0"/>
              <a:buChar char="•"/>
            </a:pPr>
            <a:r>
              <a:rPr lang="en-US" sz="2000" b="1" dirty="0" smtClean="0"/>
              <a:t>Thoroughness</a:t>
            </a:r>
            <a:r>
              <a:rPr lang="en-US" sz="2000" dirty="0" smtClean="0"/>
              <a:t> – game shouldn’t leave out important topics</a:t>
            </a:r>
            <a:br>
              <a:rPr lang="en-US" sz="2000" dirty="0" smtClean="0"/>
            </a:br>
            <a:endParaRPr lang="en-US" sz="900" dirty="0" smtClean="0"/>
          </a:p>
          <a:p>
            <a:pPr marL="285750" indent="-285750">
              <a:buFont typeface="Arial" panose="020B0604020202020204" pitchFamily="34" charset="0"/>
              <a:buChar char="•"/>
            </a:pPr>
            <a:r>
              <a:rPr lang="en-US" sz="2000" b="1" dirty="0" smtClean="0"/>
              <a:t>Timing</a:t>
            </a:r>
            <a:r>
              <a:rPr lang="en-US" sz="2000" dirty="0" smtClean="0"/>
              <a:t> – game should occur at an appropriate place in the training</a:t>
            </a:r>
            <a:br>
              <a:rPr lang="en-US" sz="2000" dirty="0" smtClean="0"/>
            </a:br>
            <a:endParaRPr lang="en-US" sz="900" dirty="0" smtClean="0"/>
          </a:p>
          <a:p>
            <a:pPr marL="285750" indent="-285750">
              <a:buFont typeface="Arial" panose="020B0604020202020204" pitchFamily="34" charset="0"/>
              <a:buChar char="•"/>
            </a:pPr>
            <a:r>
              <a:rPr lang="en-US" sz="2000" b="1" dirty="0" smtClean="0"/>
              <a:t>Inclusivity</a:t>
            </a:r>
            <a:r>
              <a:rPr lang="en-US" sz="2000" dirty="0" smtClean="0"/>
              <a:t> – game should include participation of all trainees</a:t>
            </a:r>
            <a:br>
              <a:rPr lang="en-US" sz="2000" dirty="0" smtClean="0"/>
            </a:br>
            <a:endParaRPr lang="en-US" sz="900" dirty="0" smtClean="0"/>
          </a:p>
          <a:p>
            <a:pPr marL="285750" indent="-285750">
              <a:buFont typeface="Arial" panose="020B0604020202020204" pitchFamily="34" charset="0"/>
              <a:buChar char="•"/>
            </a:pPr>
            <a:r>
              <a:rPr lang="en-US" sz="2000" b="1" dirty="0" smtClean="0"/>
              <a:t>Reward</a:t>
            </a:r>
            <a:r>
              <a:rPr lang="en-US" sz="2000" dirty="0" smtClean="0"/>
              <a:t> – game should have some additional motivation for doing well</a:t>
            </a:r>
            <a:br>
              <a:rPr lang="en-US" sz="2000" dirty="0" smtClean="0"/>
            </a:br>
            <a:endParaRPr lang="en-US" sz="900" dirty="0" smtClean="0"/>
          </a:p>
          <a:p>
            <a:pPr marL="285750" indent="-285750">
              <a:buFont typeface="Arial" panose="020B0604020202020204" pitchFamily="34" charset="0"/>
              <a:buChar char="•"/>
            </a:pPr>
            <a:r>
              <a:rPr lang="en-US" sz="2000" b="1" dirty="0" smtClean="0"/>
              <a:t>Safe Space</a:t>
            </a:r>
            <a:r>
              <a:rPr lang="en-US" sz="2000" dirty="0" smtClean="0"/>
              <a:t> (allowed to be wrong) – game should not penalize “failure”; instead, wrongness is an acceptable part of the game</a:t>
            </a:r>
            <a:br>
              <a:rPr lang="en-US" sz="2000" dirty="0" smtClean="0"/>
            </a:br>
            <a:endParaRPr lang="en-US" sz="900" dirty="0" smtClean="0"/>
          </a:p>
          <a:p>
            <a:pPr marL="285750" indent="-285750">
              <a:buFont typeface="Arial" panose="020B0604020202020204" pitchFamily="34" charset="0"/>
              <a:buChar char="•"/>
            </a:pPr>
            <a:r>
              <a:rPr lang="en-US" sz="2000" b="1" dirty="0" smtClean="0"/>
              <a:t>Game Host</a:t>
            </a:r>
            <a:r>
              <a:rPr lang="en-US" sz="2000" dirty="0" smtClean="0"/>
              <a:t> – the trainer facilitating the game should know the game well, be enthusiastic, encouraging, and keep the game moving forward consistently.</a:t>
            </a:r>
            <a:endParaRPr lang="en-US" sz="2000" b="1" dirty="0" smtClean="0"/>
          </a:p>
        </p:txBody>
      </p:sp>
      <p:sp>
        <p:nvSpPr>
          <p:cNvPr id="6" name="TextBox 5"/>
          <p:cNvSpPr txBox="1"/>
          <p:nvPr/>
        </p:nvSpPr>
        <p:spPr>
          <a:xfrm>
            <a:off x="0" y="807569"/>
            <a:ext cx="4572000" cy="76944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400" b="1" dirty="0">
                <a:solidFill>
                  <a:schemeClr val="accent4"/>
                </a:solidFill>
              </a:rPr>
              <a:t> </a:t>
            </a:r>
            <a:r>
              <a:rPr lang="en-US" sz="4400" b="1" dirty="0" smtClean="0">
                <a:solidFill>
                  <a:schemeClr val="accent4"/>
                </a:solidFill>
              </a:rPr>
              <a:t> What Works</a:t>
            </a:r>
            <a:endParaRPr lang="en-US" sz="4400" b="1" dirty="0">
              <a:solidFill>
                <a:schemeClr val="accent4"/>
              </a:solidFill>
            </a:endParaRPr>
          </a:p>
        </p:txBody>
      </p:sp>
      <p:pic>
        <p:nvPicPr>
          <p:cNvPr id="2" name="Picture 1" descr="DOs and DON'Ts While Preparing For Floods - With Kashmi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205410"/>
            <a:ext cx="2753856" cy="2743200"/>
          </a:xfrm>
          <a:prstGeom prst="rect">
            <a:avLst/>
          </a:prstGeom>
        </p:spPr>
      </p:pic>
    </p:spTree>
    <p:extLst>
      <p:ext uri="{BB962C8B-B14F-4D97-AF65-F5344CB8AC3E}">
        <p14:creationId xmlns:p14="http://schemas.microsoft.com/office/powerpoint/2010/main" val="109746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500"/>
                                        <p:tgtEl>
                                          <p:spTgt spid="4">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fade">
                                      <p:cBhvr>
                                        <p:cTn id="4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38200"/>
            <a:ext cx="6477000" cy="769441"/>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400" b="1" dirty="0" smtClean="0">
                <a:solidFill>
                  <a:schemeClr val="accent4"/>
                </a:solidFill>
              </a:rPr>
              <a:t>  What Doesn’t Work</a:t>
            </a:r>
            <a:endParaRPr lang="en-US" sz="4400" b="1" dirty="0">
              <a:solidFill>
                <a:schemeClr val="accent4"/>
              </a:solidFill>
            </a:endParaRPr>
          </a:p>
        </p:txBody>
      </p:sp>
      <p:sp>
        <p:nvSpPr>
          <p:cNvPr id="5" name="TextBox 4"/>
          <p:cNvSpPr txBox="1"/>
          <p:nvPr/>
        </p:nvSpPr>
        <p:spPr>
          <a:xfrm>
            <a:off x="533400" y="1752600"/>
            <a:ext cx="8839200" cy="4031873"/>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t>Morality</a:t>
            </a:r>
            <a:r>
              <a:rPr lang="en-US" sz="2400" dirty="0" smtClean="0"/>
              <a:t> – game should not impinge on trainees’ sense of right vs. wrong</a:t>
            </a:r>
            <a:br>
              <a:rPr lang="en-US" sz="2400" dirty="0" smtClean="0"/>
            </a:br>
            <a:endParaRPr lang="en-US" sz="1000" dirty="0" smtClean="0"/>
          </a:p>
          <a:p>
            <a:pPr marL="285750" indent="-285750">
              <a:buFont typeface="Arial" panose="020B0604020202020204" pitchFamily="34" charset="0"/>
              <a:buChar char="•"/>
            </a:pPr>
            <a:r>
              <a:rPr lang="en-US" sz="2400" b="1" dirty="0" smtClean="0"/>
              <a:t>Over-simplicity</a:t>
            </a:r>
            <a:r>
              <a:rPr lang="en-US" sz="2400" dirty="0" smtClean="0"/>
              <a:t> – game should not be too simple</a:t>
            </a:r>
            <a:br>
              <a:rPr lang="en-US" sz="2400" dirty="0" smtClean="0"/>
            </a:br>
            <a:endParaRPr lang="en-US" sz="1000" dirty="0" smtClean="0"/>
          </a:p>
          <a:p>
            <a:pPr marL="285750" indent="-285750">
              <a:buFont typeface="Arial" panose="020B0604020202020204" pitchFamily="34" charset="0"/>
              <a:buChar char="•"/>
            </a:pPr>
            <a:r>
              <a:rPr lang="en-US" sz="2400" b="1" dirty="0" smtClean="0"/>
              <a:t>Trick Questions</a:t>
            </a:r>
            <a:r>
              <a:rPr lang="en-US" sz="2400" dirty="0" smtClean="0"/>
              <a:t> – game should not try to bait trainees to wrong answers</a:t>
            </a:r>
            <a:br>
              <a:rPr lang="en-US" sz="2400" dirty="0" smtClean="0"/>
            </a:br>
            <a:endParaRPr lang="en-US" sz="1000" dirty="0" smtClean="0"/>
          </a:p>
          <a:p>
            <a:pPr marL="285750" indent="-285750">
              <a:buFont typeface="Arial" panose="020B0604020202020204" pitchFamily="34" charset="0"/>
              <a:buChar char="•"/>
            </a:pPr>
            <a:r>
              <a:rPr lang="en-US" sz="2400" b="1" dirty="0" smtClean="0"/>
              <a:t>Abstraction/Generality</a:t>
            </a:r>
            <a:r>
              <a:rPr lang="en-US" sz="2400" dirty="0" smtClean="0"/>
              <a:t> – game should focus on real and specific concepts and subject matter</a:t>
            </a:r>
            <a:br>
              <a:rPr lang="en-US" sz="2400" dirty="0" smtClean="0"/>
            </a:br>
            <a:endParaRPr lang="en-US" sz="1000" dirty="0" smtClean="0"/>
          </a:p>
          <a:p>
            <a:pPr marL="285750" indent="-285750">
              <a:buFont typeface="Arial" panose="020B0604020202020204" pitchFamily="34" charset="0"/>
              <a:buChar char="•"/>
            </a:pPr>
            <a:r>
              <a:rPr lang="en-US" sz="2400" b="1" dirty="0" smtClean="0"/>
              <a:t>Prioritizing the Fun </a:t>
            </a:r>
            <a:r>
              <a:rPr lang="en-US" sz="2400" dirty="0" smtClean="0"/>
              <a:t>– game should prioritize the learning; fun is a byproduct of the method</a:t>
            </a:r>
            <a:endParaRPr lang="en-US" sz="2400" b="1"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205410"/>
            <a:ext cx="2753856" cy="2743199"/>
          </a:xfrm>
          <a:prstGeom prst="rect">
            <a:avLst/>
          </a:prstGeom>
        </p:spPr>
      </p:pic>
    </p:spTree>
    <p:extLst>
      <p:ext uri="{BB962C8B-B14F-4D97-AF65-F5344CB8AC3E}">
        <p14:creationId xmlns:p14="http://schemas.microsoft.com/office/powerpoint/2010/main" val="317119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787661"/>
            <a:ext cx="6452455" cy="5384539"/>
          </a:xfrm>
          <a:prstGeom prst="rect">
            <a:avLst/>
          </a:prstGeom>
        </p:spPr>
      </p:pic>
      <p:sp>
        <p:nvSpPr>
          <p:cNvPr id="5" name="TextBox 4"/>
          <p:cNvSpPr txBox="1"/>
          <p:nvPr/>
        </p:nvSpPr>
        <p:spPr>
          <a:xfrm>
            <a:off x="533400" y="1143000"/>
            <a:ext cx="8077200" cy="584775"/>
          </a:xfrm>
          <a:prstGeom prst="rect">
            <a:avLst/>
          </a:prstGeom>
          <a:noFill/>
        </p:spPr>
        <p:txBody>
          <a:bodyPr wrap="square" rtlCol="0">
            <a:spAutoFit/>
          </a:bodyPr>
          <a:lstStyle/>
          <a:p>
            <a:r>
              <a:rPr lang="en-US" sz="3200" b="1" i="1" dirty="0" smtClean="0"/>
              <a:t>Games</a:t>
            </a:r>
            <a:r>
              <a:rPr lang="en-US" sz="3200" b="1" dirty="0" smtClean="0"/>
              <a:t>?! In </a:t>
            </a:r>
            <a:r>
              <a:rPr lang="en-US" sz="3200" b="1" i="1" dirty="0" smtClean="0"/>
              <a:t>my</a:t>
            </a:r>
            <a:r>
              <a:rPr lang="en-US" sz="3200" b="1" dirty="0" smtClean="0"/>
              <a:t> regulatory training?</a:t>
            </a:r>
          </a:p>
        </p:txBody>
      </p:sp>
      <p:sp>
        <p:nvSpPr>
          <p:cNvPr id="8" name="Rectangle 7"/>
          <p:cNvSpPr/>
          <p:nvPr/>
        </p:nvSpPr>
        <p:spPr>
          <a:xfrm>
            <a:off x="505905" y="2083114"/>
            <a:ext cx="6580695" cy="1077218"/>
          </a:xfrm>
          <a:prstGeom prst="rect">
            <a:avLst/>
          </a:prstGeom>
        </p:spPr>
        <p:txBody>
          <a:bodyPr wrap="square">
            <a:spAutoFit/>
          </a:bodyPr>
          <a:lstStyle/>
          <a:p>
            <a:pPr lvl="0"/>
            <a:r>
              <a:rPr lang="en-US" sz="3200" b="1" dirty="0" smtClean="0">
                <a:solidFill>
                  <a:srgbClr val="21314D"/>
                </a:solidFill>
              </a:rPr>
              <a:t>Training isn’t </a:t>
            </a:r>
            <a:r>
              <a:rPr lang="en-US" sz="3200" b="1" i="1" dirty="0" smtClean="0">
                <a:solidFill>
                  <a:srgbClr val="21314D"/>
                </a:solidFill>
              </a:rPr>
              <a:t>supposed</a:t>
            </a:r>
            <a:r>
              <a:rPr lang="en-US" sz="3200" b="1" dirty="0" smtClean="0">
                <a:solidFill>
                  <a:srgbClr val="21314D"/>
                </a:solidFill>
              </a:rPr>
              <a:t> to be fun and games!	 </a:t>
            </a:r>
          </a:p>
        </p:txBody>
      </p:sp>
      <p:sp>
        <p:nvSpPr>
          <p:cNvPr id="12" name="TextBox 11"/>
          <p:cNvSpPr txBox="1"/>
          <p:nvPr/>
        </p:nvSpPr>
        <p:spPr>
          <a:xfrm>
            <a:off x="505905" y="3592715"/>
            <a:ext cx="5943600" cy="1077218"/>
          </a:xfrm>
          <a:prstGeom prst="rect">
            <a:avLst/>
          </a:prstGeom>
          <a:noFill/>
        </p:spPr>
        <p:txBody>
          <a:bodyPr wrap="square" rtlCol="0">
            <a:spAutoFit/>
          </a:bodyPr>
          <a:lstStyle/>
          <a:p>
            <a:r>
              <a:rPr lang="en-US" sz="3200" b="1" dirty="0" smtClean="0">
                <a:solidFill>
                  <a:srgbClr val="21314D"/>
                </a:solidFill>
              </a:rPr>
              <a:t>Training is </a:t>
            </a:r>
            <a:r>
              <a:rPr lang="en-US" sz="3200" b="1" dirty="0">
                <a:solidFill>
                  <a:srgbClr val="21314D"/>
                </a:solidFill>
              </a:rPr>
              <a:t>supposed to be boring and tedious! </a:t>
            </a:r>
          </a:p>
        </p:txBody>
      </p:sp>
    </p:spTree>
    <p:extLst>
      <p:ext uri="{BB962C8B-B14F-4D97-AF65-F5344CB8AC3E}">
        <p14:creationId xmlns:p14="http://schemas.microsoft.com/office/powerpoint/2010/main" val="212679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07569"/>
            <a:ext cx="9296400" cy="830997"/>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800" b="1" dirty="0">
                <a:solidFill>
                  <a:schemeClr val="accent4"/>
                </a:solidFill>
              </a:rPr>
              <a:t> </a:t>
            </a:r>
            <a:r>
              <a:rPr lang="en-US" sz="4800" b="1" dirty="0" smtClean="0">
                <a:solidFill>
                  <a:schemeClr val="accent4"/>
                </a:solidFill>
              </a:rPr>
              <a:t> Games in Part 48 Training</a:t>
            </a:r>
            <a:endParaRPr lang="en-US" sz="4800" b="1" dirty="0">
              <a:solidFill>
                <a:schemeClr val="accent4"/>
              </a:solidFill>
            </a:endParaRPr>
          </a:p>
        </p:txBody>
      </p:sp>
      <p:sp>
        <p:nvSpPr>
          <p:cNvPr id="4" name="TextBox 3"/>
          <p:cNvSpPr txBox="1"/>
          <p:nvPr/>
        </p:nvSpPr>
        <p:spPr>
          <a:xfrm>
            <a:off x="228600" y="2210306"/>
            <a:ext cx="655320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Gamified learning is an </a:t>
            </a:r>
            <a:r>
              <a:rPr lang="en-US" sz="2400" b="1" dirty="0" smtClean="0"/>
              <a:t>integral part</a:t>
            </a:r>
            <a:r>
              <a:rPr lang="en-US" sz="2400" dirty="0" smtClean="0"/>
              <a:t> of the Part 48 New Miner and Annual Refresher training in the </a:t>
            </a:r>
            <a:r>
              <a:rPr lang="en-US" sz="2400" b="1" dirty="0" smtClean="0"/>
              <a:t>EMCIS</a:t>
            </a:r>
            <a:r>
              <a:rPr lang="en-US" sz="2400" dirty="0" smtClean="0"/>
              <a:t> program at the Colorado School of Mines.</a:t>
            </a:r>
            <a:r>
              <a:rPr lang="en-US" sz="2400" dirty="0"/>
              <a:t/>
            </a:r>
            <a:br>
              <a:rPr lang="en-US" sz="2400" dirty="0"/>
            </a:br>
            <a:endParaRPr lang="en-US" sz="2400" dirty="0" smtClean="0"/>
          </a:p>
          <a:p>
            <a:pPr marL="285750" indent="-285750">
              <a:buFont typeface="Arial" panose="020B0604020202020204" pitchFamily="34" charset="0"/>
              <a:buChar char="•"/>
            </a:pPr>
            <a:r>
              <a:rPr lang="en-US" sz="2400" dirty="0" smtClean="0"/>
              <a:t>Games make for a </a:t>
            </a:r>
            <a:r>
              <a:rPr lang="en-US" sz="2400" b="1" dirty="0" smtClean="0"/>
              <a:t>positive</a:t>
            </a:r>
            <a:r>
              <a:rPr lang="en-US" sz="2400" dirty="0" smtClean="0"/>
              <a:t> and </a:t>
            </a:r>
            <a:r>
              <a:rPr lang="en-US" sz="2400" b="1" dirty="0" smtClean="0"/>
              <a:t>memorable</a:t>
            </a:r>
            <a:r>
              <a:rPr lang="en-US" sz="2400" dirty="0" smtClean="0"/>
              <a:t> experience for our trainees.</a:t>
            </a:r>
            <a:endParaRPr lang="en-US" sz="24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932" t="9091" b="6819"/>
          <a:stretch/>
        </p:blipFill>
        <p:spPr>
          <a:xfrm>
            <a:off x="6938356" y="1981200"/>
            <a:ext cx="4894649" cy="3505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37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alpha val="65000"/>
          </a:schemeClr>
        </a:solidFill>
        <a:effectLst/>
      </p:bgPr>
    </p:bg>
    <p:spTree>
      <p:nvGrpSpPr>
        <p:cNvPr id="1" name=""/>
        <p:cNvGrpSpPr/>
        <p:nvPr/>
      </p:nvGrpSpPr>
      <p:grpSpPr>
        <a:xfrm>
          <a:off x="0" y="0"/>
          <a:ext cx="0" cy="0"/>
          <a:chOff x="0" y="0"/>
          <a:chExt cx="0" cy="0"/>
        </a:xfrm>
      </p:grpSpPr>
      <p:sp>
        <p:nvSpPr>
          <p:cNvPr id="18" name="Freeform 17"/>
          <p:cNvSpPr/>
          <p:nvPr/>
        </p:nvSpPr>
        <p:spPr>
          <a:xfrm>
            <a:off x="4525368" y="3934845"/>
            <a:ext cx="2661203" cy="1983141"/>
          </a:xfrm>
          <a:custGeom>
            <a:avLst/>
            <a:gdLst>
              <a:gd name="connsiteX0" fmla="*/ 0 w 2661203"/>
              <a:gd name="connsiteY0" fmla="*/ 0 h 1983141"/>
              <a:gd name="connsiteX1" fmla="*/ 1690027 w 2661203"/>
              <a:gd name="connsiteY1" fmla="*/ 0 h 1983141"/>
              <a:gd name="connsiteX2" fmla="*/ 1690027 w 2661203"/>
              <a:gd name="connsiteY2" fmla="*/ 737567 h 1983141"/>
              <a:gd name="connsiteX3" fmla="*/ 2661203 w 2661203"/>
              <a:gd name="connsiteY3" fmla="*/ 737567 h 1983141"/>
              <a:gd name="connsiteX4" fmla="*/ 2661203 w 2661203"/>
              <a:gd name="connsiteY4" fmla="*/ 1983141 h 1983141"/>
              <a:gd name="connsiteX5" fmla="*/ 820221 w 2661203"/>
              <a:gd name="connsiteY5" fmla="*/ 1983141 h 1983141"/>
              <a:gd name="connsiteX6" fmla="*/ 820221 w 2661203"/>
              <a:gd name="connsiteY6" fmla="*/ 1170555 h 1983141"/>
              <a:gd name="connsiteX7" fmla="*/ 0 w 2661203"/>
              <a:gd name="connsiteY7" fmla="*/ 1170555 h 198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1203" h="1983141">
                <a:moveTo>
                  <a:pt x="0" y="0"/>
                </a:moveTo>
                <a:lnTo>
                  <a:pt x="1690027" y="0"/>
                </a:lnTo>
                <a:lnTo>
                  <a:pt x="1690027" y="737567"/>
                </a:lnTo>
                <a:lnTo>
                  <a:pt x="2661203" y="737567"/>
                </a:lnTo>
                <a:lnTo>
                  <a:pt x="2661203" y="1983141"/>
                </a:lnTo>
                <a:lnTo>
                  <a:pt x="820221" y="1983141"/>
                </a:lnTo>
                <a:lnTo>
                  <a:pt x="820221" y="1170555"/>
                </a:lnTo>
                <a:lnTo>
                  <a:pt x="0" y="1170555"/>
                </a:lnTo>
                <a:close/>
              </a:path>
            </a:pathLst>
          </a:custGeom>
          <a:solidFill>
            <a:schemeClr val="accent1">
              <a:alpha val="65000"/>
            </a:schemeClr>
          </a:solidFill>
          <a:ln>
            <a:noFill/>
          </a:ln>
          <a:effectLst>
            <a:glow rad="127000">
              <a:schemeClr val="accent1">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1298" y="3611282"/>
            <a:ext cx="4220468" cy="2484718"/>
          </a:xfrm>
          <a:prstGeom prst="rect">
            <a:avLst/>
          </a:prstGeom>
          <a:solidFill>
            <a:schemeClr val="accent1">
              <a:alpha val="65000"/>
            </a:schemeClr>
          </a:solidFill>
          <a:effectLst>
            <a:glow rad="127000">
              <a:schemeClr val="accent1">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483617" y="1447800"/>
            <a:ext cx="2129926" cy="2412026"/>
          </a:xfrm>
          <a:custGeom>
            <a:avLst/>
            <a:gdLst>
              <a:gd name="connsiteX0" fmla="*/ 0 w 2129926"/>
              <a:gd name="connsiteY0" fmla="*/ 0 h 2412026"/>
              <a:gd name="connsiteX1" fmla="*/ 1459981 w 2129926"/>
              <a:gd name="connsiteY1" fmla="*/ 0 h 2412026"/>
              <a:gd name="connsiteX2" fmla="*/ 1459981 w 2129926"/>
              <a:gd name="connsiteY2" fmla="*/ 567392 h 2412026"/>
              <a:gd name="connsiteX3" fmla="*/ 2129926 w 2129926"/>
              <a:gd name="connsiteY3" fmla="*/ 567392 h 2412026"/>
              <a:gd name="connsiteX4" fmla="*/ 2129926 w 2129926"/>
              <a:gd name="connsiteY4" fmla="*/ 2412026 h 2412026"/>
              <a:gd name="connsiteX5" fmla="*/ 669945 w 2129926"/>
              <a:gd name="connsiteY5" fmla="*/ 2412026 h 2412026"/>
              <a:gd name="connsiteX6" fmla="*/ 669945 w 2129926"/>
              <a:gd name="connsiteY6" fmla="*/ 1844634 h 2412026"/>
              <a:gd name="connsiteX7" fmla="*/ 0 w 2129926"/>
              <a:gd name="connsiteY7" fmla="*/ 1844634 h 241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9926" h="2412026">
                <a:moveTo>
                  <a:pt x="0" y="0"/>
                </a:moveTo>
                <a:lnTo>
                  <a:pt x="1459981" y="0"/>
                </a:lnTo>
                <a:lnTo>
                  <a:pt x="1459981" y="567392"/>
                </a:lnTo>
                <a:lnTo>
                  <a:pt x="2129926" y="567392"/>
                </a:lnTo>
                <a:lnTo>
                  <a:pt x="2129926" y="2412026"/>
                </a:lnTo>
                <a:lnTo>
                  <a:pt x="669945" y="2412026"/>
                </a:lnTo>
                <a:lnTo>
                  <a:pt x="669945" y="1844634"/>
                </a:lnTo>
                <a:lnTo>
                  <a:pt x="0" y="1844634"/>
                </a:lnTo>
                <a:close/>
              </a:path>
            </a:pathLst>
          </a:custGeom>
          <a:solidFill>
            <a:schemeClr val="accent1">
              <a:alpha val="65000"/>
            </a:schemeClr>
          </a:solidFill>
          <a:ln>
            <a:noFill/>
          </a:ln>
          <a:effectLst>
            <a:glow rad="127000">
              <a:schemeClr val="accent1">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p:cNvSpPr/>
          <p:nvPr/>
        </p:nvSpPr>
        <p:spPr>
          <a:xfrm>
            <a:off x="7376457" y="838200"/>
            <a:ext cx="4305309" cy="2514600"/>
          </a:xfrm>
          <a:prstGeom prst="rect">
            <a:avLst/>
          </a:prstGeom>
          <a:solidFill>
            <a:schemeClr val="accent1">
              <a:alpha val="65000"/>
            </a:schemeClr>
          </a:solidFill>
          <a:effectLst>
            <a:glow rad="127000">
              <a:schemeClr val="accent1">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8601" y="1623058"/>
            <a:ext cx="3980290" cy="3939542"/>
          </a:xfrm>
          <a:prstGeom prst="rect">
            <a:avLst/>
          </a:prstGeom>
          <a:solidFill>
            <a:schemeClr val="accent1">
              <a:alpha val="50000"/>
            </a:schemeClr>
          </a:solidFill>
          <a:ln>
            <a:noFill/>
          </a:ln>
          <a:effectLst>
            <a:glow rad="127000">
              <a:schemeClr val="accent1">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556" t="5556" r="14445" b="13333"/>
          <a:stretch/>
        </p:blipFill>
        <p:spPr>
          <a:xfrm>
            <a:off x="325940" y="1700000"/>
            <a:ext cx="3733800" cy="3785658"/>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572" y="1623058"/>
            <a:ext cx="1136075" cy="1562103"/>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1372" y="2156458"/>
            <a:ext cx="1136075" cy="1562102"/>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880028" y="3786742"/>
            <a:ext cx="973032" cy="1459549"/>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741670" y="4498872"/>
            <a:ext cx="1066799" cy="16002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a:stretch>
            <a:fillRect/>
          </a:stretch>
        </p:blipFill>
        <p:spPr>
          <a:xfrm>
            <a:off x="7509598" y="960130"/>
            <a:ext cx="4039026" cy="2271952"/>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63144" y="3710871"/>
            <a:ext cx="4064000" cy="2285540"/>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p:cNvSpPr txBox="1"/>
          <p:nvPr/>
        </p:nvSpPr>
        <p:spPr>
          <a:xfrm>
            <a:off x="3547686" y="453479"/>
            <a:ext cx="3331845" cy="769441"/>
          </a:xfrm>
          <a:prstGeom prst="rect">
            <a:avLst/>
          </a:prstGeom>
          <a:noFill/>
        </p:spPr>
        <p:txBody>
          <a:bodyPr wrap="square" rtlCol="0">
            <a:spAutoFit/>
          </a:bodyPr>
          <a:lstStyle/>
          <a:p>
            <a:r>
              <a:rPr lang="en-US" sz="4400" b="1" dirty="0" err="1" smtClean="0"/>
              <a:t>Mineopoly</a:t>
            </a:r>
            <a:endParaRPr lang="en-US" sz="4400" b="1" dirty="0"/>
          </a:p>
        </p:txBody>
      </p:sp>
    </p:spTree>
    <p:extLst>
      <p:ext uri="{BB962C8B-B14F-4D97-AF65-F5344CB8AC3E}">
        <p14:creationId xmlns:p14="http://schemas.microsoft.com/office/powerpoint/2010/main" val="16863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1" presetClass="entr" presetSubtype="0"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31" presetClass="entr" presetSubtype="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fltVal val="0"/>
                                          </p:val>
                                        </p:tav>
                                        <p:tav tm="100000">
                                          <p:val>
                                            <p:strVal val="#ppt_w"/>
                                          </p:val>
                                        </p:tav>
                                      </p:tavLst>
                                    </p:anim>
                                    <p:anim calcmode="lin" valueType="num">
                                      <p:cBhvr>
                                        <p:cTn id="20" dur="750" fill="hold"/>
                                        <p:tgtEl>
                                          <p:spTgt spid="5"/>
                                        </p:tgtEl>
                                        <p:attrNameLst>
                                          <p:attrName>ppt_h</p:attrName>
                                        </p:attrNameLst>
                                      </p:cBhvr>
                                      <p:tavLst>
                                        <p:tav tm="0">
                                          <p:val>
                                            <p:fltVal val="0"/>
                                          </p:val>
                                        </p:tav>
                                        <p:tav tm="100000">
                                          <p:val>
                                            <p:strVal val="#ppt_h"/>
                                          </p:val>
                                        </p:tav>
                                      </p:tavLst>
                                    </p:anim>
                                    <p:anim calcmode="lin" valueType="num">
                                      <p:cBhvr>
                                        <p:cTn id="21" dur="750" fill="hold"/>
                                        <p:tgtEl>
                                          <p:spTgt spid="5"/>
                                        </p:tgtEl>
                                        <p:attrNameLst>
                                          <p:attrName>style.rotation</p:attrName>
                                        </p:attrNameLst>
                                      </p:cBhvr>
                                      <p:tavLst>
                                        <p:tav tm="0">
                                          <p:val>
                                            <p:fltVal val="90"/>
                                          </p:val>
                                        </p:tav>
                                        <p:tav tm="100000">
                                          <p:val>
                                            <p:fltVal val="0"/>
                                          </p:val>
                                        </p:tav>
                                      </p:tavLst>
                                    </p:anim>
                                    <p:animEffect transition="in" filter="fade">
                                      <p:cBhvr>
                                        <p:cTn id="22" dur="750"/>
                                        <p:tgtEl>
                                          <p:spTgt spid="5"/>
                                        </p:tgtEl>
                                      </p:cBhvr>
                                    </p:animEffect>
                                  </p:childTnLst>
                                </p:cTn>
                              </p:par>
                              <p:par>
                                <p:cTn id="23" presetID="31" presetClass="entr" presetSubtype="0" fill="hold" nodeType="withEffect">
                                  <p:stCondLst>
                                    <p:cond delay="750"/>
                                  </p:stCondLst>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ppt_w</p:attrName>
                                        </p:attrNameLst>
                                      </p:cBhvr>
                                      <p:tavLst>
                                        <p:tav tm="0">
                                          <p:val>
                                            <p:fltVal val="0"/>
                                          </p:val>
                                        </p:tav>
                                        <p:tav tm="100000">
                                          <p:val>
                                            <p:strVal val="#ppt_w"/>
                                          </p:val>
                                        </p:tav>
                                      </p:tavLst>
                                    </p:anim>
                                    <p:anim calcmode="lin" valueType="num">
                                      <p:cBhvr>
                                        <p:cTn id="26" dur="750" fill="hold"/>
                                        <p:tgtEl>
                                          <p:spTgt spid="7"/>
                                        </p:tgtEl>
                                        <p:attrNameLst>
                                          <p:attrName>ppt_h</p:attrName>
                                        </p:attrNameLst>
                                      </p:cBhvr>
                                      <p:tavLst>
                                        <p:tav tm="0">
                                          <p:val>
                                            <p:fltVal val="0"/>
                                          </p:val>
                                        </p:tav>
                                        <p:tav tm="100000">
                                          <p:val>
                                            <p:strVal val="#ppt_h"/>
                                          </p:val>
                                        </p:tav>
                                      </p:tavLst>
                                    </p:anim>
                                    <p:anim calcmode="lin" valueType="num">
                                      <p:cBhvr>
                                        <p:cTn id="27" dur="750" fill="hold"/>
                                        <p:tgtEl>
                                          <p:spTgt spid="7"/>
                                        </p:tgtEl>
                                        <p:attrNameLst>
                                          <p:attrName>style.rotation</p:attrName>
                                        </p:attrNameLst>
                                      </p:cBhvr>
                                      <p:tavLst>
                                        <p:tav tm="0">
                                          <p:val>
                                            <p:fltVal val="90"/>
                                          </p:val>
                                        </p:tav>
                                        <p:tav tm="100000">
                                          <p:val>
                                            <p:fltVal val="0"/>
                                          </p:val>
                                        </p:tav>
                                      </p:tavLst>
                                    </p:anim>
                                    <p:animEffect transition="in" filter="fade">
                                      <p:cBhvr>
                                        <p:cTn id="28" dur="750"/>
                                        <p:tgtEl>
                                          <p:spTgt spid="7"/>
                                        </p:tgtEl>
                                      </p:cBhvr>
                                    </p:animEffect>
                                  </p:childTnLst>
                                </p:cTn>
                              </p:par>
                              <p:par>
                                <p:cTn id="29" presetID="31" presetClass="entr" presetSubtype="0" fill="hold" nodeType="withEffect">
                                  <p:stCondLst>
                                    <p:cond delay="1000"/>
                                  </p:stCondLst>
                                  <p:childTnLst>
                                    <p:set>
                                      <p:cBhvr>
                                        <p:cTn id="30" dur="1" fill="hold">
                                          <p:stCondLst>
                                            <p:cond delay="0"/>
                                          </p:stCondLst>
                                        </p:cTn>
                                        <p:tgtEl>
                                          <p:spTgt spid="6"/>
                                        </p:tgtEl>
                                        <p:attrNameLst>
                                          <p:attrName>style.visibility</p:attrName>
                                        </p:attrNameLst>
                                      </p:cBhvr>
                                      <p:to>
                                        <p:strVal val="visible"/>
                                      </p:to>
                                    </p:set>
                                    <p:anim calcmode="lin" valueType="num">
                                      <p:cBhvr>
                                        <p:cTn id="31" dur="750" fill="hold"/>
                                        <p:tgtEl>
                                          <p:spTgt spid="6"/>
                                        </p:tgtEl>
                                        <p:attrNameLst>
                                          <p:attrName>ppt_w</p:attrName>
                                        </p:attrNameLst>
                                      </p:cBhvr>
                                      <p:tavLst>
                                        <p:tav tm="0">
                                          <p:val>
                                            <p:fltVal val="0"/>
                                          </p:val>
                                        </p:tav>
                                        <p:tav tm="100000">
                                          <p:val>
                                            <p:strVal val="#ppt_w"/>
                                          </p:val>
                                        </p:tav>
                                      </p:tavLst>
                                    </p:anim>
                                    <p:anim calcmode="lin" valueType="num">
                                      <p:cBhvr>
                                        <p:cTn id="32" dur="750" fill="hold"/>
                                        <p:tgtEl>
                                          <p:spTgt spid="6"/>
                                        </p:tgtEl>
                                        <p:attrNameLst>
                                          <p:attrName>ppt_h</p:attrName>
                                        </p:attrNameLst>
                                      </p:cBhvr>
                                      <p:tavLst>
                                        <p:tav tm="0">
                                          <p:val>
                                            <p:fltVal val="0"/>
                                          </p:val>
                                        </p:tav>
                                        <p:tav tm="100000">
                                          <p:val>
                                            <p:strVal val="#ppt_h"/>
                                          </p:val>
                                        </p:tav>
                                      </p:tavLst>
                                    </p:anim>
                                    <p:anim calcmode="lin" valueType="num">
                                      <p:cBhvr>
                                        <p:cTn id="33" dur="750" fill="hold"/>
                                        <p:tgtEl>
                                          <p:spTgt spid="6"/>
                                        </p:tgtEl>
                                        <p:attrNameLst>
                                          <p:attrName>style.rotation</p:attrName>
                                        </p:attrNameLst>
                                      </p:cBhvr>
                                      <p:tavLst>
                                        <p:tav tm="0">
                                          <p:val>
                                            <p:fltVal val="90"/>
                                          </p:val>
                                        </p:tav>
                                        <p:tav tm="100000">
                                          <p:val>
                                            <p:fltVal val="0"/>
                                          </p:val>
                                        </p:tav>
                                      </p:tavLst>
                                    </p:anim>
                                    <p:animEffect transition="in" filter="fade">
                                      <p:cBhvr>
                                        <p:cTn id="34" dur="750"/>
                                        <p:tgtEl>
                                          <p:spTgt spid="6"/>
                                        </p:tgtEl>
                                      </p:cBhvr>
                                    </p:animEffect>
                                  </p:childTnLst>
                                </p:cTn>
                              </p:par>
                              <p:par>
                                <p:cTn id="35" presetID="31" presetClass="entr" presetSubtype="0" fill="hold" nodeType="withEffect">
                                  <p:stCondLst>
                                    <p:cond delay="1250"/>
                                  </p:stCondLst>
                                  <p:childTnLst>
                                    <p:set>
                                      <p:cBhvr>
                                        <p:cTn id="36" dur="1" fill="hold">
                                          <p:stCondLst>
                                            <p:cond delay="0"/>
                                          </p:stCondLst>
                                        </p:cTn>
                                        <p:tgtEl>
                                          <p:spTgt spid="8"/>
                                        </p:tgtEl>
                                        <p:attrNameLst>
                                          <p:attrName>style.visibility</p:attrName>
                                        </p:attrNameLst>
                                      </p:cBhvr>
                                      <p:to>
                                        <p:strVal val="visible"/>
                                      </p:to>
                                    </p:set>
                                    <p:anim calcmode="lin" valueType="num">
                                      <p:cBhvr>
                                        <p:cTn id="37" dur="750" fill="hold"/>
                                        <p:tgtEl>
                                          <p:spTgt spid="8"/>
                                        </p:tgtEl>
                                        <p:attrNameLst>
                                          <p:attrName>ppt_w</p:attrName>
                                        </p:attrNameLst>
                                      </p:cBhvr>
                                      <p:tavLst>
                                        <p:tav tm="0">
                                          <p:val>
                                            <p:fltVal val="0"/>
                                          </p:val>
                                        </p:tav>
                                        <p:tav tm="100000">
                                          <p:val>
                                            <p:strVal val="#ppt_w"/>
                                          </p:val>
                                        </p:tav>
                                      </p:tavLst>
                                    </p:anim>
                                    <p:anim calcmode="lin" valueType="num">
                                      <p:cBhvr>
                                        <p:cTn id="38" dur="750" fill="hold"/>
                                        <p:tgtEl>
                                          <p:spTgt spid="8"/>
                                        </p:tgtEl>
                                        <p:attrNameLst>
                                          <p:attrName>ppt_h</p:attrName>
                                        </p:attrNameLst>
                                      </p:cBhvr>
                                      <p:tavLst>
                                        <p:tav tm="0">
                                          <p:val>
                                            <p:fltVal val="0"/>
                                          </p:val>
                                        </p:tav>
                                        <p:tav tm="100000">
                                          <p:val>
                                            <p:strVal val="#ppt_h"/>
                                          </p:val>
                                        </p:tav>
                                      </p:tavLst>
                                    </p:anim>
                                    <p:anim calcmode="lin" valueType="num">
                                      <p:cBhvr>
                                        <p:cTn id="39" dur="750" fill="hold"/>
                                        <p:tgtEl>
                                          <p:spTgt spid="8"/>
                                        </p:tgtEl>
                                        <p:attrNameLst>
                                          <p:attrName>style.rotation</p:attrName>
                                        </p:attrNameLst>
                                      </p:cBhvr>
                                      <p:tavLst>
                                        <p:tav tm="0">
                                          <p:val>
                                            <p:fltVal val="90"/>
                                          </p:val>
                                        </p:tav>
                                        <p:tav tm="100000">
                                          <p:val>
                                            <p:fltVal val="0"/>
                                          </p:val>
                                        </p:tav>
                                      </p:tavLst>
                                    </p:anim>
                                    <p:animEffect transition="in" filter="fade">
                                      <p:cBhvr>
                                        <p:cTn id="40" dur="750"/>
                                        <p:tgtEl>
                                          <p:spTgt spid="8"/>
                                        </p:tgtEl>
                                      </p:cBhvr>
                                    </p:animEffect>
                                  </p:childTnLst>
                                </p:cTn>
                              </p:par>
                              <p:par>
                                <p:cTn id="41" presetID="31" presetClass="entr" presetSubtype="0" fill="hold" nodeType="withEffect">
                                  <p:stCondLst>
                                    <p:cond delay="1500"/>
                                  </p:stCondLst>
                                  <p:childTnLst>
                                    <p:set>
                                      <p:cBhvr>
                                        <p:cTn id="42" dur="1" fill="hold">
                                          <p:stCondLst>
                                            <p:cond delay="0"/>
                                          </p:stCondLst>
                                        </p:cTn>
                                        <p:tgtEl>
                                          <p:spTgt spid="12"/>
                                        </p:tgtEl>
                                        <p:attrNameLst>
                                          <p:attrName>style.visibility</p:attrName>
                                        </p:attrNameLst>
                                      </p:cBhvr>
                                      <p:to>
                                        <p:strVal val="visible"/>
                                      </p:to>
                                    </p:set>
                                    <p:anim calcmode="lin" valueType="num">
                                      <p:cBhvr>
                                        <p:cTn id="43" dur="750" fill="hold"/>
                                        <p:tgtEl>
                                          <p:spTgt spid="12"/>
                                        </p:tgtEl>
                                        <p:attrNameLst>
                                          <p:attrName>ppt_w</p:attrName>
                                        </p:attrNameLst>
                                      </p:cBhvr>
                                      <p:tavLst>
                                        <p:tav tm="0">
                                          <p:val>
                                            <p:fltVal val="0"/>
                                          </p:val>
                                        </p:tav>
                                        <p:tav tm="100000">
                                          <p:val>
                                            <p:strVal val="#ppt_w"/>
                                          </p:val>
                                        </p:tav>
                                      </p:tavLst>
                                    </p:anim>
                                    <p:anim calcmode="lin" valueType="num">
                                      <p:cBhvr>
                                        <p:cTn id="44" dur="750" fill="hold"/>
                                        <p:tgtEl>
                                          <p:spTgt spid="12"/>
                                        </p:tgtEl>
                                        <p:attrNameLst>
                                          <p:attrName>ppt_h</p:attrName>
                                        </p:attrNameLst>
                                      </p:cBhvr>
                                      <p:tavLst>
                                        <p:tav tm="0">
                                          <p:val>
                                            <p:fltVal val="0"/>
                                          </p:val>
                                        </p:tav>
                                        <p:tav tm="100000">
                                          <p:val>
                                            <p:strVal val="#ppt_h"/>
                                          </p:val>
                                        </p:tav>
                                      </p:tavLst>
                                    </p:anim>
                                    <p:anim calcmode="lin" valueType="num">
                                      <p:cBhvr>
                                        <p:cTn id="45" dur="750" fill="hold"/>
                                        <p:tgtEl>
                                          <p:spTgt spid="12"/>
                                        </p:tgtEl>
                                        <p:attrNameLst>
                                          <p:attrName>style.rotation</p:attrName>
                                        </p:attrNameLst>
                                      </p:cBhvr>
                                      <p:tavLst>
                                        <p:tav tm="0">
                                          <p:val>
                                            <p:fltVal val="90"/>
                                          </p:val>
                                        </p:tav>
                                        <p:tav tm="100000">
                                          <p:val>
                                            <p:fltVal val="0"/>
                                          </p:val>
                                        </p:tav>
                                      </p:tavLst>
                                    </p:anim>
                                    <p:animEffect transition="in" filter="fade">
                                      <p:cBhvr>
                                        <p:cTn id="46" dur="75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par>
                                <p:cTn id="52" presetID="26" presetClass="emph" presetSubtype="0" fill="hold" nodeType="withEffect">
                                  <p:stCondLst>
                                    <p:cond delay="0"/>
                                  </p:stCondLst>
                                  <p:childTnLst>
                                    <p:animEffect transition="out" filter="fade">
                                      <p:cBhvr>
                                        <p:cTn id="53" dur="1000" tmFilter="0, 0; .2, .5; .8, .5; 1, 0"/>
                                        <p:tgtEl>
                                          <p:spTgt spid="2"/>
                                        </p:tgtEl>
                                      </p:cBhvr>
                                    </p:animEffect>
                                    <p:animScale>
                                      <p:cBhvr>
                                        <p:cTn id="54" dur="500" autoRev="1" fill="hold"/>
                                        <p:tgtEl>
                                          <p:spTgt spid="2"/>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1000"/>
                                        <p:tgtEl>
                                          <p:spTgt spid="4"/>
                                        </p:tgtEl>
                                      </p:cBhvr>
                                    </p:animEffect>
                                    <p:set>
                                      <p:cBhvr>
                                        <p:cTn id="59" dur="1" fill="hold">
                                          <p:stCondLst>
                                            <p:cond delay="999"/>
                                          </p:stCondLst>
                                        </p:cTn>
                                        <p:tgtEl>
                                          <p:spTgt spid="4"/>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childTnLst>
                                </p:cTn>
                              </p:par>
                              <p:par>
                                <p:cTn id="63" presetID="26" presetClass="emph" presetSubtype="0" fill="hold" nodeType="withEffect">
                                  <p:stCondLst>
                                    <p:cond delay="0"/>
                                  </p:stCondLst>
                                  <p:childTnLst>
                                    <p:animEffect transition="out" filter="fade">
                                      <p:cBhvr>
                                        <p:cTn id="64" dur="1000" tmFilter="0, 0; .2, .5; .8, .5; 1, 0"/>
                                        <p:tgtEl>
                                          <p:spTgt spid="8"/>
                                        </p:tgtEl>
                                      </p:cBhvr>
                                    </p:animEffect>
                                    <p:animScale>
                                      <p:cBhvr>
                                        <p:cTn id="65" dur="500" autoRev="1" fill="hold"/>
                                        <p:tgtEl>
                                          <p:spTgt spid="8"/>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1000" tmFilter="0, 0; .2, .5; .8, .5; 1, 0"/>
                                        <p:tgtEl>
                                          <p:spTgt spid="3"/>
                                        </p:tgtEl>
                                      </p:cBhvr>
                                    </p:animEffect>
                                    <p:animScale>
                                      <p:cBhvr>
                                        <p:cTn id="70" dur="500" autoRev="1" fill="hold"/>
                                        <p:tgtEl>
                                          <p:spTgt spid="3"/>
                                        </p:tgtEl>
                                      </p:cBhvr>
                                      <p:by x="105000" y="105000"/>
                                    </p:animScale>
                                  </p:childTnLst>
                                </p:cTn>
                              </p:par>
                              <p:par>
                                <p:cTn id="71" presetID="10" presetClass="entr" presetSubtype="0" fill="hold" grpId="1" nodeType="with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childTnLst>
                                </p:cTn>
                              </p:par>
                              <p:par>
                                <p:cTn id="74" presetID="26" presetClass="emph" presetSubtype="0" fill="hold" nodeType="withEffect">
                                  <p:stCondLst>
                                    <p:cond delay="0"/>
                                  </p:stCondLst>
                                  <p:childTnLst>
                                    <p:animEffect transition="out" filter="fade">
                                      <p:cBhvr>
                                        <p:cTn id="75" dur="1000" tmFilter="0, 0; .2, .5; .8, .5; 1, 0"/>
                                        <p:tgtEl>
                                          <p:spTgt spid="5"/>
                                        </p:tgtEl>
                                      </p:cBhvr>
                                    </p:animEffect>
                                    <p:animScale>
                                      <p:cBhvr>
                                        <p:cTn id="76" dur="500" autoRev="1" fill="hold"/>
                                        <p:tgtEl>
                                          <p:spTgt spid="5"/>
                                        </p:tgtEl>
                                      </p:cBhvr>
                                      <p:by x="105000" y="105000"/>
                                    </p:animScale>
                                  </p:childTnLst>
                                </p:cTn>
                              </p:par>
                              <p:par>
                                <p:cTn id="77" presetID="26" presetClass="emph" presetSubtype="0" fill="hold" nodeType="withEffect">
                                  <p:stCondLst>
                                    <p:cond delay="0"/>
                                  </p:stCondLst>
                                  <p:childTnLst>
                                    <p:animEffect transition="out" filter="fade">
                                      <p:cBhvr>
                                        <p:cTn id="78" dur="1000" tmFilter="0, 0; .2, .5; .8, .5; 1, 0"/>
                                        <p:tgtEl>
                                          <p:spTgt spid="5"/>
                                        </p:tgtEl>
                                      </p:cBhvr>
                                    </p:animEffect>
                                    <p:animScale>
                                      <p:cBhvr>
                                        <p:cTn id="79" dur="500" autoRev="1" fill="hold"/>
                                        <p:tgtEl>
                                          <p:spTgt spid="5"/>
                                        </p:tgtEl>
                                      </p:cBhvr>
                                      <p:by x="105000" y="105000"/>
                                    </p:animScale>
                                  </p:childTnLst>
                                </p:cTn>
                              </p:par>
                              <p:par>
                                <p:cTn id="80" presetID="26" presetClass="emph" presetSubtype="0" fill="hold" nodeType="withEffect">
                                  <p:stCondLst>
                                    <p:cond delay="0"/>
                                  </p:stCondLst>
                                  <p:childTnLst>
                                    <p:animEffect transition="out" filter="fade">
                                      <p:cBhvr>
                                        <p:cTn id="81" dur="1000" tmFilter="0, 0; .2, .5; .8, .5; 1, 0"/>
                                        <p:tgtEl>
                                          <p:spTgt spid="12"/>
                                        </p:tgtEl>
                                      </p:cBhvr>
                                    </p:animEffect>
                                    <p:animScale>
                                      <p:cBhvr>
                                        <p:cTn id="82" dur="500" autoRev="1" fill="hold"/>
                                        <p:tgtEl>
                                          <p:spTgt spid="12"/>
                                        </p:tgtEl>
                                      </p:cBhvr>
                                      <p:by x="105000" y="105000"/>
                                    </p:animScale>
                                  </p:childTnLst>
                                </p:cTn>
                              </p:par>
                              <p:par>
                                <p:cTn id="83" presetID="10" presetClass="entr" presetSubtype="0"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1000"/>
                                        <p:tgtEl>
                                          <p:spTgt spid="15"/>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1000" tmFilter="0, 0; .2, .5; .8, .5; 1, 0"/>
                                        <p:tgtEl>
                                          <p:spTgt spid="7"/>
                                        </p:tgtEl>
                                      </p:cBhvr>
                                    </p:animEffect>
                                    <p:animScale>
                                      <p:cBhvr>
                                        <p:cTn id="90" dur="500" autoRev="1" fill="hold"/>
                                        <p:tgtEl>
                                          <p:spTgt spid="7"/>
                                        </p:tgtEl>
                                      </p:cBhvr>
                                      <p:by x="105000" y="105000"/>
                                    </p:animScale>
                                  </p:childTnLst>
                                </p:cTn>
                              </p:par>
                              <p:par>
                                <p:cTn id="91" presetID="10" presetClass="exit" presetSubtype="0" fill="hold" grpId="1" nodeType="withEffect">
                                  <p:stCondLst>
                                    <p:cond delay="0"/>
                                  </p:stCondLst>
                                  <p:childTnLst>
                                    <p:animEffect transition="out" filter="fade">
                                      <p:cBhvr>
                                        <p:cTn id="92" dur="1000"/>
                                        <p:tgtEl>
                                          <p:spTgt spid="15"/>
                                        </p:tgtEl>
                                      </p:cBhvr>
                                    </p:animEffect>
                                    <p:set>
                                      <p:cBhvr>
                                        <p:cTn id="93" dur="1" fill="hold">
                                          <p:stCondLst>
                                            <p:cond delay="999"/>
                                          </p:stCondLst>
                                        </p:cTn>
                                        <p:tgtEl>
                                          <p:spTgt spid="1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9"/>
                                        </p:tgtEl>
                                      </p:cBhvr>
                                    </p:animEffect>
                                    <p:set>
                                      <p:cBhvr>
                                        <p:cTn id="96" dur="1" fill="hold">
                                          <p:stCondLst>
                                            <p:cond delay="999"/>
                                          </p:stCondLst>
                                        </p:cTn>
                                        <p:tgtEl>
                                          <p:spTgt spid="9"/>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19"/>
                                        </p:tgtEl>
                                      </p:cBhvr>
                                    </p:animEffect>
                                    <p:set>
                                      <p:cBhvr>
                                        <p:cTn id="99" dur="1" fill="hold">
                                          <p:stCondLst>
                                            <p:cond delay="999"/>
                                          </p:stCondLst>
                                        </p:cTn>
                                        <p:tgtEl>
                                          <p:spTgt spid="19"/>
                                        </p:tgtEl>
                                        <p:attrNameLst>
                                          <p:attrName>style.visibility</p:attrName>
                                        </p:attrNameLst>
                                      </p:cBhvr>
                                      <p:to>
                                        <p:strVal val="hidden"/>
                                      </p:to>
                                    </p:set>
                                  </p:childTnLst>
                                </p:cTn>
                              </p:par>
                              <p:par>
                                <p:cTn id="100" presetID="26" presetClass="emph" presetSubtype="0" fill="hold" nodeType="withEffect">
                                  <p:stCondLst>
                                    <p:cond delay="0"/>
                                  </p:stCondLst>
                                  <p:childTnLst>
                                    <p:animEffect transition="out" filter="fade">
                                      <p:cBhvr>
                                        <p:cTn id="101" dur="1000" tmFilter="0, 0; .2, .5; .8, .5; 1, 0"/>
                                        <p:tgtEl>
                                          <p:spTgt spid="6"/>
                                        </p:tgtEl>
                                      </p:cBhvr>
                                    </p:animEffect>
                                    <p:animScale>
                                      <p:cBhvr>
                                        <p:cTn id="102" dur="500" autoRev="1" fill="hold"/>
                                        <p:tgtEl>
                                          <p:spTgt spid="6"/>
                                        </p:tgtEl>
                                      </p:cBhvr>
                                      <p:by x="105000" y="105000"/>
                                    </p:animScale>
                                  </p:childTnLst>
                                </p:cTn>
                              </p:par>
                              <p:par>
                                <p:cTn id="103" presetID="10" presetClass="entr" presetSubtype="0" fill="hold" grpId="0" nodeType="with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15" grpId="1" animBg="1"/>
      <p:bldP spid="19" grpId="0" animBg="1"/>
      <p:bldP spid="19" grpId="1" animBg="1"/>
      <p:bldP spid="9" grpId="0" animBg="1"/>
      <p:bldP spid="9" grpId="1" animBg="1"/>
      <p:bldP spid="4" grpId="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890" y="2285821"/>
            <a:ext cx="1294578" cy="195926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4794" y="2282011"/>
            <a:ext cx="1269623" cy="1905179"/>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2697" y="2294834"/>
            <a:ext cx="1269623" cy="1905179"/>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6891" y="2282976"/>
            <a:ext cx="1277526" cy="1917038"/>
          </a:xfrm>
          <a:prstGeom prst="rect">
            <a:avLst/>
          </a:prstGeom>
          <a:effectLst>
            <a:outerShdw blurRad="50800" dist="38100" dir="2700000" algn="tl" rotWithShape="0">
              <a:prstClr val="black">
                <a:alpha val="40000"/>
              </a:prstClr>
            </a:outerShdw>
          </a:effectLst>
        </p:spPr>
      </p:pic>
      <p:pic>
        <p:nvPicPr>
          <p:cNvPr id="2" name="Picture 1" descr="Category:Playing card backs - Wikimedia Comm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2696" y="2296219"/>
            <a:ext cx="1269624" cy="1993532"/>
          </a:xfrm>
          <a:prstGeom prst="rect">
            <a:avLst/>
          </a:prstGeom>
        </p:spPr>
      </p:pic>
      <p:pic>
        <p:nvPicPr>
          <p:cNvPr id="12" name="Picture 11" descr="Category:Playing card backs - Wikimedia Comm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4793" y="2296219"/>
            <a:ext cx="1269624" cy="1993532"/>
          </a:xfrm>
          <a:prstGeom prst="rect">
            <a:avLst/>
          </a:prstGeom>
        </p:spPr>
      </p:pic>
      <p:pic>
        <p:nvPicPr>
          <p:cNvPr id="13" name="Picture 12" descr="Category:Playing card backs - Wikimedia Comm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9747" y="2317934"/>
            <a:ext cx="1269624" cy="1993532"/>
          </a:xfrm>
          <a:prstGeom prst="rect">
            <a:avLst/>
          </a:prstGeom>
        </p:spPr>
      </p:pic>
      <p:pic>
        <p:nvPicPr>
          <p:cNvPr id="14" name="Picture 13" descr="Category:Playing card backs - Wikimedia Comm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1844" y="2282011"/>
            <a:ext cx="1269624" cy="1993532"/>
          </a:xfrm>
          <a:prstGeom prst="rect">
            <a:avLst/>
          </a:prstGeom>
        </p:spPr>
      </p:pic>
      <p:pic>
        <p:nvPicPr>
          <p:cNvPr id="5" name="Picture 4"/>
          <p:cNvPicPr>
            <a:picLocks noChangeAspect="1"/>
          </p:cNvPicPr>
          <p:nvPr/>
        </p:nvPicPr>
        <p:blipFill>
          <a:blip r:embed="rId8"/>
          <a:stretch>
            <a:fillRect/>
          </a:stretch>
        </p:blipFill>
        <p:spPr>
          <a:xfrm>
            <a:off x="152400" y="2057400"/>
            <a:ext cx="4470400" cy="2514600"/>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4406616" y="533400"/>
            <a:ext cx="3746784" cy="769441"/>
          </a:xfrm>
          <a:prstGeom prst="rect">
            <a:avLst/>
          </a:prstGeom>
          <a:noFill/>
        </p:spPr>
        <p:txBody>
          <a:bodyPr wrap="square" rtlCol="0">
            <a:spAutoFit/>
          </a:bodyPr>
          <a:lstStyle/>
          <a:p>
            <a:r>
              <a:rPr lang="en-US" sz="4400" b="1" dirty="0" smtClean="0"/>
              <a:t>Card Sharks</a:t>
            </a:r>
            <a:endParaRPr lang="en-US" sz="4400" b="1" dirty="0"/>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0600" y="2301061"/>
            <a:ext cx="1269623" cy="1905179"/>
          </a:xfrm>
          <a:prstGeom prst="rect">
            <a:avLst/>
          </a:prstGeom>
          <a:effectLst>
            <a:outerShdw blurRad="50800" dist="38100" dir="2700000" algn="tl" rotWithShape="0">
              <a:prstClr val="black">
                <a:alpha val="40000"/>
              </a:prstClr>
            </a:outerShdw>
          </a:effectLst>
        </p:spPr>
      </p:pic>
      <p:pic>
        <p:nvPicPr>
          <p:cNvPr id="15" name="Picture 14" descr="Category:Playing card backs - Wikimedia Comm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5553" y="2317934"/>
            <a:ext cx="1269624" cy="1993532"/>
          </a:xfrm>
          <a:prstGeom prst="rect">
            <a:avLst/>
          </a:prstGeom>
        </p:spPr>
      </p:pic>
    </p:spTree>
    <p:extLst>
      <p:ext uri="{BB962C8B-B14F-4D97-AF65-F5344CB8AC3E}">
        <p14:creationId xmlns:p14="http://schemas.microsoft.com/office/powerpoint/2010/main" val="34733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22" presetClass="exit" presetSubtype="4" fill="hold" nodeType="withEffect">
                                  <p:stCondLst>
                                    <p:cond delay="0"/>
                                  </p:stCondLst>
                                  <p:childTnLst>
                                    <p:animEffect transition="out" filter="wipe(down)">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par>
                                <p:cTn id="46" presetID="22" presetClass="exit" presetSubtype="4" fill="hold" nodeType="withEffect">
                                  <p:stCondLst>
                                    <p:cond delay="500"/>
                                  </p:stCondLst>
                                  <p:childTnLst>
                                    <p:animEffect transition="out" filter="wipe(down)">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1000"/>
                            </p:stCondLst>
                            <p:childTnLst>
                              <p:par>
                                <p:cTn id="50" presetID="1" presetClass="entr" presetSubtype="0" fill="hold" nodeType="afterEffect">
                                  <p:stCondLst>
                                    <p:cond delay="500"/>
                                  </p:stCondLst>
                                  <p:childTnLst>
                                    <p:set>
                                      <p:cBhvr>
                                        <p:cTn id="51" dur="1" fill="hold">
                                          <p:stCondLst>
                                            <p:cond delay="0"/>
                                          </p:stCondLst>
                                        </p:cTn>
                                        <p:tgtEl>
                                          <p:spTgt spid="11"/>
                                        </p:tgtEl>
                                        <p:attrNameLst>
                                          <p:attrName>style.visibility</p:attrName>
                                        </p:attrNameLst>
                                      </p:cBhvr>
                                      <p:to>
                                        <p:strVal val="visible"/>
                                      </p:to>
                                    </p:set>
                                  </p:childTnLst>
                                </p:cTn>
                              </p:par>
                              <p:par>
                                <p:cTn id="52" presetID="22" presetClass="exit" presetSubtype="4" fill="hold" nodeType="withEffect">
                                  <p:stCondLst>
                                    <p:cond delay="500"/>
                                  </p:stCondLst>
                                  <p:childTnLst>
                                    <p:animEffect transition="out" filter="wipe(down)">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par>
                          <p:cTn id="55" fill="hold">
                            <p:stCondLst>
                              <p:cond delay="2000"/>
                            </p:stCondLst>
                            <p:childTnLst>
                              <p:par>
                                <p:cTn id="56" presetID="1" presetClass="entr" presetSubtype="0" fill="hold" nodeType="afterEffect">
                                  <p:stCondLst>
                                    <p:cond delay="500"/>
                                  </p:stCondLst>
                                  <p:childTnLst>
                                    <p:set>
                                      <p:cBhvr>
                                        <p:cTn id="57" dur="1" fill="hold">
                                          <p:stCondLst>
                                            <p:cond delay="0"/>
                                          </p:stCondLst>
                                        </p:cTn>
                                        <p:tgtEl>
                                          <p:spTgt spid="8"/>
                                        </p:tgtEl>
                                        <p:attrNameLst>
                                          <p:attrName>style.visibility</p:attrName>
                                        </p:attrNameLst>
                                      </p:cBhvr>
                                      <p:to>
                                        <p:strVal val="visible"/>
                                      </p:to>
                                    </p:set>
                                  </p:childTnLst>
                                </p:cTn>
                              </p:par>
                              <p:par>
                                <p:cTn id="58" presetID="22" presetClass="exit" presetSubtype="4" fill="hold" nodeType="withEffect">
                                  <p:stCondLst>
                                    <p:cond delay="500"/>
                                  </p:stCondLst>
                                  <p:childTnLst>
                                    <p:animEffect transition="out" filter="wipe(down)">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par>
                                <p:cTn id="66" presetID="22" presetClass="entr" presetSubtype="1" fill="hold" nodeType="with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wipe(up)">
                                      <p:cBhvr>
                                        <p:cTn id="68" dur="500"/>
                                        <p:tgtEl>
                                          <p:spTgt spid="2"/>
                                        </p:tgtEl>
                                      </p:cBhvr>
                                    </p:animEffect>
                                  </p:childTnLst>
                                </p:cTn>
                              </p:par>
                              <p:par>
                                <p:cTn id="69" presetID="22" presetClass="entr" presetSubtype="1"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up)">
                                      <p:cBhvr>
                                        <p:cTn id="71" dur="500"/>
                                        <p:tgtEl>
                                          <p:spTgt spid="12"/>
                                        </p:tgtEl>
                                      </p:cBhvr>
                                    </p:animEffect>
                                  </p:childTnLst>
                                </p:cTn>
                              </p:par>
                              <p:par>
                                <p:cTn id="72" presetID="22" presetClass="entr" presetSubtype="1"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up)">
                                      <p:cBhvr>
                                        <p:cTn id="74" dur="500"/>
                                        <p:tgtEl>
                                          <p:spTgt spid="13"/>
                                        </p:tgtEl>
                                      </p:cBhvr>
                                    </p:animEffect>
                                  </p:childTnLst>
                                </p:cTn>
                              </p:par>
                              <p:par>
                                <p:cTn id="75" presetID="22" presetClass="entr" presetSubtype="1"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wipe(up)">
                                      <p:cBhvr>
                                        <p:cTn id="7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133600"/>
            <a:ext cx="5814779" cy="3032651"/>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4800600" y="533400"/>
            <a:ext cx="3124200" cy="769441"/>
          </a:xfrm>
          <a:prstGeom prst="rect">
            <a:avLst/>
          </a:prstGeom>
          <a:noFill/>
        </p:spPr>
        <p:txBody>
          <a:bodyPr wrap="square" rtlCol="0">
            <a:spAutoFit/>
          </a:bodyPr>
          <a:lstStyle/>
          <a:p>
            <a:r>
              <a:rPr lang="en-US" sz="4400" b="1" dirty="0" smtClean="0"/>
              <a:t>Jeopardy!</a:t>
            </a:r>
            <a:endParaRPr lang="en-US" sz="4400" b="1" dirty="0"/>
          </a:p>
        </p:txBody>
      </p:sp>
      <p:pic>
        <p:nvPicPr>
          <p:cNvPr id="2" name="Picture 1"/>
          <p:cNvPicPr>
            <a:picLocks noChangeAspect="1"/>
          </p:cNvPicPr>
          <p:nvPr/>
        </p:nvPicPr>
        <p:blipFill>
          <a:blip r:embed="rId4"/>
          <a:stretch>
            <a:fillRect/>
          </a:stretch>
        </p:blipFill>
        <p:spPr>
          <a:xfrm>
            <a:off x="6477000" y="2145030"/>
            <a:ext cx="5391379" cy="30326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047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76600" y="627789"/>
            <a:ext cx="5638800" cy="769441"/>
          </a:xfrm>
          <a:prstGeom prst="rect">
            <a:avLst/>
          </a:prstGeom>
          <a:noFill/>
        </p:spPr>
        <p:txBody>
          <a:bodyPr wrap="square" rtlCol="0">
            <a:spAutoFit/>
          </a:bodyPr>
          <a:lstStyle/>
          <a:p>
            <a:r>
              <a:rPr lang="en-US" sz="4400" b="1" dirty="0" smtClean="0"/>
              <a:t>The Energy Wheel</a:t>
            </a:r>
            <a:endParaRPr lang="en-US" sz="4400"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7" t="2222" r="3333" b="1111"/>
          <a:stretch/>
        </p:blipFill>
        <p:spPr>
          <a:xfrm>
            <a:off x="3153625" y="1578725"/>
            <a:ext cx="5580993" cy="4114800"/>
          </a:xfrm>
          <a:prstGeom prst="rect">
            <a:avLst/>
          </a:prstGeom>
          <a:effectLst>
            <a:outerShdw blurRad="50800" dist="38100" dir="2700000" algn="tl" rotWithShape="0">
              <a:prstClr val="black">
                <a:alpha val="40000"/>
              </a:prstClr>
            </a:outerShdw>
          </a:effectLst>
        </p:spPr>
      </p:pic>
      <p:sp>
        <p:nvSpPr>
          <p:cNvPr id="5" name="Text Box 1"/>
          <p:cNvSpPr txBox="1"/>
          <p:nvPr/>
        </p:nvSpPr>
        <p:spPr>
          <a:xfrm>
            <a:off x="5753928" y="3352800"/>
            <a:ext cx="5961380" cy="1760220"/>
          </a:xfrm>
          <a:prstGeom prst="rect">
            <a:avLst/>
          </a:prstGeom>
          <a:noFill/>
          <a:ln>
            <a:noFill/>
          </a:ln>
        </p:spPr>
        <p:txBody>
          <a:bodyPr rot="0" spcFirstLastPara="1" vert="horz" wrap="square" lIns="91440" tIns="45720" rIns="91440" bIns="45720" numCol="1" spcCol="0" rtlCol="0" fromWordArt="0" anchor="t" anchorCtr="0" forceAA="0" compatLnSpc="1">
            <a:prstTxWarp prst="textArchUp">
              <a:avLst>
                <a:gd name="adj" fmla="val 12174403"/>
              </a:avLst>
            </a:prstTxWarp>
            <a:noAutofit/>
          </a:bodyPr>
          <a:lstStyle/>
          <a:p>
            <a:pPr marL="0" marR="0" algn="ctr">
              <a:lnSpc>
                <a:spcPct val="107000"/>
              </a:lnSpc>
              <a:spcBef>
                <a:spcPts val="0"/>
              </a:spcBef>
              <a:spcAft>
                <a:spcPts val="800"/>
              </a:spcAft>
            </a:pPr>
            <a:r>
              <a:rPr lang="en-US" sz="4800" b="1" dirty="0">
                <a:ln w="9525" cap="flat" cmpd="sng" algn="ctr">
                  <a:solidFill>
                    <a:srgbClr val="FFFFFF"/>
                  </a:solidFill>
                  <a:prstDash val="solid"/>
                  <a:round/>
                </a:ln>
                <a:solidFill>
                  <a:srgbClr val="4472C4"/>
                </a:solidFill>
                <a:effectLst>
                  <a:outerShdw blurRad="50800" dist="38100" dir="5400000" algn="t">
                    <a:srgbClr val="000000">
                      <a:alpha val="40000"/>
                    </a:srgbClr>
                  </a:outerShdw>
                </a:effectLst>
                <a:latin typeface="Montserrat" panose="00000500000000000000" pitchFamily="2" charset="0"/>
                <a:ea typeface="Calibri" panose="020F0502020204030204" pitchFamily="34" charset="0"/>
                <a:cs typeface="Times New Roman" panose="02020603050405020304" pitchFamily="18" charset="0"/>
              </a:rPr>
              <a:t>WHEEL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000" b="1" dirty="0">
                <a:ln w="9525" cap="flat" cmpd="sng" algn="ctr">
                  <a:solidFill>
                    <a:srgbClr val="FFFFFF"/>
                  </a:solidFill>
                  <a:prstDash val="solid"/>
                  <a:round/>
                </a:ln>
                <a:solidFill>
                  <a:srgbClr val="4472C4"/>
                </a:solidFill>
                <a:effectLst>
                  <a:outerShdw blurRad="50800" dist="38100" dir="5400000" algn="t">
                    <a:srgbClr val="000000">
                      <a:alpha val="40000"/>
                    </a:srgbClr>
                  </a:outerShdw>
                </a:effectLst>
                <a:latin typeface="Montserrat" panose="00000500000000000000" pitchFamily="2" charset="0"/>
                <a:ea typeface="Calibri" panose="020F0502020204030204" pitchFamily="34" charset="0"/>
                <a:cs typeface="Times New Roman" panose="02020603050405020304" pitchFamily="18" charset="0"/>
              </a:rPr>
              <a:t>OF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4800" b="1" dirty="0">
                <a:ln w="9525" cap="flat" cmpd="sng" algn="ctr">
                  <a:solidFill>
                    <a:srgbClr val="FFFFFF"/>
                  </a:solidFill>
                  <a:prstDash val="solid"/>
                  <a:round/>
                </a:ln>
                <a:solidFill>
                  <a:srgbClr val="4472C4"/>
                </a:solidFill>
                <a:effectLst>
                  <a:outerShdw blurRad="50800" dist="38100" dir="5400000" algn="t">
                    <a:srgbClr val="000000">
                      <a:alpha val="40000"/>
                    </a:srgbClr>
                  </a:outerShdw>
                </a:effectLst>
                <a:latin typeface="Montserrat" panose="00000500000000000000" pitchFamily="2" charset="0"/>
                <a:ea typeface="Calibri" panose="020F0502020204030204" pitchFamily="34" charset="0"/>
                <a:cs typeface="Times New Roman" panose="02020603050405020304" pitchFamily="18" charset="0"/>
              </a:rPr>
              <a:t>HAZARDS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7086600" y="1422566"/>
            <a:ext cx="3657600" cy="2308324"/>
          </a:xfrm>
          <a:prstGeom prst="rect">
            <a:avLst/>
          </a:prstGeom>
          <a:noFill/>
        </p:spPr>
        <p:txBody>
          <a:bodyPr wrap="square" rtlCol="0">
            <a:spAutoFit/>
          </a:bodyPr>
          <a:lstStyle/>
          <a:p>
            <a:pPr algn="ctr"/>
            <a:r>
              <a:rPr lang="en-US" sz="4800" b="1" dirty="0" smtClean="0"/>
              <a:t>Energy Wheel Bingo</a:t>
            </a:r>
            <a:endParaRPr lang="en-US" sz="4800" b="1" dirty="0"/>
          </a:p>
        </p:txBody>
      </p:sp>
      <p:sp>
        <p:nvSpPr>
          <p:cNvPr id="2" name="TextBox 1"/>
          <p:cNvSpPr txBox="1"/>
          <p:nvPr/>
        </p:nvSpPr>
        <p:spPr>
          <a:xfrm>
            <a:off x="6548188" y="3769566"/>
            <a:ext cx="5405466"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Based on the board game </a:t>
            </a:r>
            <a:r>
              <a:rPr lang="en-US" sz="2400" dirty="0" err="1" smtClean="0"/>
              <a:t>Scattergories</a:t>
            </a:r>
            <a:r>
              <a:rPr lang="en-US" sz="2400" dirty="0" smtClean="0"/>
              <a:t/>
            </a:r>
            <a:br>
              <a:rPr lang="en-US" sz="2400" dirty="0" smtClean="0"/>
            </a:br>
            <a:endParaRPr lang="en-US" sz="2400" dirty="0" smtClean="0"/>
          </a:p>
          <a:p>
            <a:pPr marL="285750" indent="-285750">
              <a:buFont typeface="Arial" panose="020B0604020202020204" pitchFamily="34" charset="0"/>
              <a:buChar char="•"/>
            </a:pPr>
            <a:r>
              <a:rPr lang="en-US" sz="2400" dirty="0" smtClean="0"/>
              <a:t>Requires teams to brainstorm specific examples</a:t>
            </a:r>
          </a:p>
          <a:p>
            <a:pPr marL="285750" indent="-285750">
              <a:buFont typeface="Arial" panose="020B0604020202020204" pitchFamily="34" charset="0"/>
              <a:buChar char="•"/>
            </a:pPr>
            <a:endParaRPr lang="en-US" dirty="0"/>
          </a:p>
        </p:txBody>
      </p:sp>
      <p:sp>
        <p:nvSpPr>
          <p:cNvPr id="7" name="TextBox 6"/>
          <p:cNvSpPr txBox="1"/>
          <p:nvPr/>
        </p:nvSpPr>
        <p:spPr>
          <a:xfrm>
            <a:off x="7057008" y="4038600"/>
            <a:ext cx="4777473" cy="73866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Hazards instead of numbers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300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35" presetClass="path" presetSubtype="0" accel="50000" decel="50000" fill="hold" nodeType="withEffect">
                                  <p:stCondLst>
                                    <p:cond delay="0"/>
                                  </p:stCondLst>
                                  <p:childTnLst>
                                    <p:animMotion origin="layout" path="M 5.55112E-17 -2.59259E-6 L -0.19258 -2.59259E-6 " pathEditMode="relative" rAng="0" ptsTypes="AA">
                                      <p:cBhvr>
                                        <p:cTn id="17" dur="1500" fill="hold"/>
                                        <p:tgtEl>
                                          <p:spTgt spid="3"/>
                                        </p:tgtEl>
                                        <p:attrNameLst>
                                          <p:attrName>ppt_x</p:attrName>
                                          <p:attrName>ppt_y</p:attrName>
                                        </p:attrNameLst>
                                      </p:cBhvr>
                                      <p:rCtr x="-9635" y="0"/>
                                    </p:animMotion>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1" nodeType="clickEffect">
                                  <p:stCondLst>
                                    <p:cond delay="0"/>
                                  </p:stCondLst>
                                  <p:childTnLst>
                                    <p:animEffect transition="out" filter="wheel(1)">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2" grpId="0"/>
      <p:bldP spid="2" grpId="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5963" y="1310098"/>
            <a:ext cx="1452473" cy="4793160"/>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6768" y="4802604"/>
            <a:ext cx="513132" cy="119730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7421" y="4798169"/>
            <a:ext cx="515033" cy="1201743"/>
          </a:xfrm>
          <a:prstGeom prst="rect">
            <a:avLst/>
          </a:prstGeom>
        </p:spPr>
      </p:pic>
      <p:sp>
        <p:nvSpPr>
          <p:cNvPr id="5" name="TextBox 4"/>
          <p:cNvSpPr txBox="1"/>
          <p:nvPr/>
        </p:nvSpPr>
        <p:spPr>
          <a:xfrm>
            <a:off x="3733800" y="533400"/>
            <a:ext cx="4876800" cy="769441"/>
          </a:xfrm>
          <a:prstGeom prst="rect">
            <a:avLst/>
          </a:prstGeom>
          <a:noFill/>
        </p:spPr>
        <p:txBody>
          <a:bodyPr wrap="square" rtlCol="0">
            <a:spAutoFit/>
          </a:bodyPr>
          <a:lstStyle/>
          <a:p>
            <a:r>
              <a:rPr lang="en-US" sz="4400" b="1" dirty="0" smtClean="0"/>
              <a:t>Dress the Miner</a:t>
            </a:r>
            <a:endParaRPr lang="en-US" sz="4400" b="1"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8355" y="1972221"/>
            <a:ext cx="1005255" cy="373380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3529" y="1935935"/>
            <a:ext cx="1439333" cy="38862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5389" y="1513372"/>
            <a:ext cx="676395" cy="338198"/>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7336" y="2062101"/>
            <a:ext cx="952500" cy="57150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60879" y="1366026"/>
            <a:ext cx="759912" cy="569934"/>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18222" y="3429000"/>
            <a:ext cx="1046344" cy="2092687"/>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94316" y="2201736"/>
            <a:ext cx="721563" cy="360782"/>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15436" y="3276600"/>
            <a:ext cx="476667" cy="794445"/>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03688" y="3276600"/>
            <a:ext cx="476667" cy="794445"/>
          </a:xfrm>
          <a:prstGeom prst="rect">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90497" y="3320354"/>
            <a:ext cx="476667" cy="794445"/>
          </a:xfrm>
          <a:prstGeom prst="rect">
            <a:avLst/>
          </a:prstGeom>
        </p:spPr>
      </p:pic>
      <p:pic>
        <p:nvPicPr>
          <p:cNvPr id="14" name="Picture 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33800" y="3320355"/>
            <a:ext cx="476667" cy="794445"/>
          </a:xfrm>
          <a:prstGeom prst="rect">
            <a:avLst/>
          </a:prstGeom>
        </p:spPr>
      </p:pic>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34536" y="2018257"/>
            <a:ext cx="695774" cy="556619"/>
          </a:xfrm>
          <a:prstGeom prst="rect">
            <a:avLst/>
          </a:prstGeom>
        </p:spPr>
      </p:pic>
      <p:pic>
        <p:nvPicPr>
          <p:cNvPr id="16" name="Picture 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43678" y="1362893"/>
            <a:ext cx="720251" cy="576201"/>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25881" y="3287633"/>
            <a:ext cx="470047" cy="783412"/>
          </a:xfrm>
          <a:prstGeom prst="rect">
            <a:avLst/>
          </a:prstGeom>
        </p:spPr>
      </p:pic>
      <p:pic>
        <p:nvPicPr>
          <p:cNvPr id="18" name="Picture 1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10824" y="3276600"/>
            <a:ext cx="476667" cy="794445"/>
          </a:xfrm>
          <a:prstGeom prst="rect">
            <a:avLst/>
          </a:prstGeom>
        </p:spPr>
      </p:pic>
      <p:pic>
        <p:nvPicPr>
          <p:cNvPr id="19" name="Picture 1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82774" y="4785127"/>
            <a:ext cx="524050" cy="1222784"/>
          </a:xfrm>
          <a:prstGeom prst="rect">
            <a:avLst/>
          </a:prstGeom>
        </p:spPr>
      </p:pic>
      <p:pic>
        <p:nvPicPr>
          <p:cNvPr id="20" name="Picture 1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673106" y="4785127"/>
            <a:ext cx="520623" cy="1214785"/>
          </a:xfrm>
          <a:prstGeom prst="rect">
            <a:avLst/>
          </a:prstGeom>
        </p:spPr>
      </p:pic>
      <p:pic>
        <p:nvPicPr>
          <p:cNvPr id="23" name="Picture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042413" y="1292047"/>
            <a:ext cx="1474839" cy="4572000"/>
          </a:xfrm>
          <a:prstGeom prst="rect">
            <a:avLst/>
          </a:prstGeom>
        </p:spPr>
      </p:pic>
      <p:pic>
        <p:nvPicPr>
          <p:cNvPr id="24" name="Picture 2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1856" y="1195698"/>
            <a:ext cx="1693642" cy="2201735"/>
          </a:xfrm>
          <a:prstGeom prst="rect">
            <a:avLst/>
          </a:prstGeom>
        </p:spPr>
      </p:pic>
    </p:spTree>
    <p:extLst>
      <p:ext uri="{BB962C8B-B14F-4D97-AF65-F5344CB8AC3E}">
        <p14:creationId xmlns:p14="http://schemas.microsoft.com/office/powerpoint/2010/main" val="5204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1000"/>
                                        <p:tgtEl>
                                          <p:spTgt spid="17"/>
                                        </p:tgtEl>
                                      </p:cBhvr>
                                    </p:animEffect>
                                    <p:anim calcmode="lin" valueType="num">
                                      <p:cBhvr>
                                        <p:cTn id="88" dur="1000" fill="hold"/>
                                        <p:tgtEl>
                                          <p:spTgt spid="17"/>
                                        </p:tgtEl>
                                        <p:attrNameLst>
                                          <p:attrName>ppt_x</p:attrName>
                                        </p:attrNameLst>
                                      </p:cBhvr>
                                      <p:tavLst>
                                        <p:tav tm="0">
                                          <p:val>
                                            <p:strVal val="#ppt_x"/>
                                          </p:val>
                                        </p:tav>
                                        <p:tav tm="100000">
                                          <p:val>
                                            <p:strVal val="#ppt_x"/>
                                          </p:val>
                                        </p:tav>
                                      </p:tavLst>
                                    </p:anim>
                                    <p:anim calcmode="lin" valueType="num">
                                      <p:cBhvr>
                                        <p:cTn id="89" dur="1000" fill="hold"/>
                                        <p:tgtEl>
                                          <p:spTgt spid="17"/>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1000"/>
                                        <p:tgtEl>
                                          <p:spTgt spid="11"/>
                                        </p:tgtEl>
                                      </p:cBhvr>
                                    </p:animEffect>
                                    <p:anim calcmode="lin" valueType="num">
                                      <p:cBhvr>
                                        <p:cTn id="93" dur="1000" fill="hold"/>
                                        <p:tgtEl>
                                          <p:spTgt spid="11"/>
                                        </p:tgtEl>
                                        <p:attrNameLst>
                                          <p:attrName>ppt_x</p:attrName>
                                        </p:attrNameLst>
                                      </p:cBhvr>
                                      <p:tavLst>
                                        <p:tav tm="0">
                                          <p:val>
                                            <p:strVal val="#ppt_x"/>
                                          </p:val>
                                        </p:tav>
                                        <p:tav tm="100000">
                                          <p:val>
                                            <p:strVal val="#ppt_x"/>
                                          </p:val>
                                        </p:tav>
                                      </p:tavLst>
                                    </p:anim>
                                    <p:anim calcmode="lin" valueType="num">
                                      <p:cBhvr>
                                        <p:cTn id="94" dur="1000" fill="hold"/>
                                        <p:tgtEl>
                                          <p:spTgt spid="11"/>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1000"/>
                                        <p:tgtEl>
                                          <p:spTgt spid="3"/>
                                        </p:tgtEl>
                                      </p:cBhvr>
                                    </p:animEffect>
                                    <p:anim calcmode="lin" valueType="num">
                                      <p:cBhvr>
                                        <p:cTn id="98" dur="1000" fill="hold"/>
                                        <p:tgtEl>
                                          <p:spTgt spid="3"/>
                                        </p:tgtEl>
                                        <p:attrNameLst>
                                          <p:attrName>ppt_x</p:attrName>
                                        </p:attrNameLst>
                                      </p:cBhvr>
                                      <p:tavLst>
                                        <p:tav tm="0">
                                          <p:val>
                                            <p:strVal val="#ppt_x"/>
                                          </p:val>
                                        </p:tav>
                                        <p:tav tm="100000">
                                          <p:val>
                                            <p:strVal val="#ppt_x"/>
                                          </p:val>
                                        </p:tav>
                                      </p:tavLst>
                                    </p:anim>
                                    <p:anim calcmode="lin" valueType="num">
                                      <p:cBhvr>
                                        <p:cTn id="99" dur="1000" fill="hold"/>
                                        <p:tgtEl>
                                          <p:spTgt spid="3"/>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1000"/>
                                        <p:tgtEl>
                                          <p:spTgt spid="4"/>
                                        </p:tgtEl>
                                      </p:cBhvr>
                                    </p:animEffect>
                                    <p:anim calcmode="lin" valueType="num">
                                      <p:cBhvr>
                                        <p:cTn id="103" dur="1000" fill="hold"/>
                                        <p:tgtEl>
                                          <p:spTgt spid="4"/>
                                        </p:tgtEl>
                                        <p:attrNameLst>
                                          <p:attrName>ppt_x</p:attrName>
                                        </p:attrNameLst>
                                      </p:cBhvr>
                                      <p:tavLst>
                                        <p:tav tm="0">
                                          <p:val>
                                            <p:strVal val="#ppt_x"/>
                                          </p:val>
                                        </p:tav>
                                        <p:tav tm="100000">
                                          <p:val>
                                            <p:strVal val="#ppt_x"/>
                                          </p:val>
                                        </p:tav>
                                      </p:tavLst>
                                    </p:anim>
                                    <p:anim calcmode="lin" valueType="num">
                                      <p:cBhvr>
                                        <p:cTn id="104" dur="1000" fill="hold"/>
                                        <p:tgtEl>
                                          <p:spTgt spid="4"/>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1000"/>
                                        <p:tgtEl>
                                          <p:spTgt spid="23"/>
                                        </p:tgtEl>
                                      </p:cBhvr>
                                    </p:animEffect>
                                    <p:anim calcmode="lin" valueType="num">
                                      <p:cBhvr>
                                        <p:cTn id="108" dur="1000" fill="hold"/>
                                        <p:tgtEl>
                                          <p:spTgt spid="23"/>
                                        </p:tgtEl>
                                        <p:attrNameLst>
                                          <p:attrName>ppt_x</p:attrName>
                                        </p:attrNameLst>
                                      </p:cBhvr>
                                      <p:tavLst>
                                        <p:tav tm="0">
                                          <p:val>
                                            <p:strVal val="#ppt_x"/>
                                          </p:val>
                                        </p:tav>
                                        <p:tav tm="100000">
                                          <p:val>
                                            <p:strVal val="#ppt_x"/>
                                          </p:val>
                                        </p:tav>
                                      </p:tavLst>
                                    </p:anim>
                                    <p:anim calcmode="lin" valueType="num">
                                      <p:cBhvr>
                                        <p:cTn id="10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5" presetClass="path" presetSubtype="0" accel="50000" decel="50000" fill="hold" nodeType="clickEffect">
                                  <p:stCondLst>
                                    <p:cond delay="0"/>
                                  </p:stCondLst>
                                  <p:childTnLst>
                                    <p:animMotion origin="layout" path="M 2.70833E-6 7.40741E-7 L -0.23959 -0.00995 " pathEditMode="relative" rAng="0" ptsTypes="AA">
                                      <p:cBhvr>
                                        <p:cTn id="113" dur="2000" fill="hold"/>
                                        <p:tgtEl>
                                          <p:spTgt spid="4"/>
                                        </p:tgtEl>
                                        <p:attrNameLst>
                                          <p:attrName>ppt_x</p:attrName>
                                          <p:attrName>ppt_y</p:attrName>
                                        </p:attrNameLst>
                                      </p:cBhvr>
                                      <p:rCtr x="-11979" y="-509"/>
                                    </p:animMotion>
                                  </p:childTnLst>
                                </p:cTn>
                              </p:par>
                              <p:par>
                                <p:cTn id="114" presetID="0" presetClass="path" presetSubtype="0" accel="50000" decel="50000" fill="hold" nodeType="withEffect">
                                  <p:stCondLst>
                                    <p:cond delay="500"/>
                                  </p:stCondLst>
                                  <p:childTnLst>
                                    <p:animMotion origin="layout" path="M 3.54167E-6 -2.22222E-6 L 0.04752 -0.00231 C 0.06328 -0.00347 0.05104 -0.0037 0.06367 -0.00833 C 0.06679 -0.00949 0.07005 -0.00972 0.07317 -0.01041 C 0.07552 -0.0118 0.07773 -0.01342 0.08007 -0.01458 C 0.08528 -0.01713 0.08489 -0.01597 0.08958 -0.01875 C 0.0914 -0.01991 0.09323 -0.02129 0.09505 -0.02291 C 0.09635 -0.02384 0.09752 -0.02592 0.09909 -0.02685 C 0.10078 -0.02801 0.10273 -0.02824 0.10455 -0.02893 C 0.10586 -0.02963 0.10716 -0.03032 0.10859 -0.03125 C 0.11106 -0.03241 0.1164 -0.03611 0.1194 -0.03727 C 0.12161 -0.03819 0.12395 -0.03866 0.1263 -0.03935 C 0.13112 -0.04421 0.13502 -0.04838 0.14127 -0.05162 C 0.147 -0.05463 0.14388 -0.05324 0.15078 -0.05555 C 0.15208 -0.05694 0.15325 -0.05879 0.15481 -0.05995 C 0.15742 -0.06157 0.16289 -0.06389 0.16289 -0.06366 C 0.16432 -0.06528 0.16562 -0.0669 0.16692 -0.06805 C 0.16901 -0.06967 0.17487 -0.07129 0.17643 -0.07199 C 0.17838 -0.0743 0.18007 -0.07662 0.1819 -0.07847 C 0.1832 -0.0794 0.18463 -0.07963 0.18593 -0.08032 C 0.18841 -0.08171 0.19062 -0.0831 0.19284 -0.08449 C 0.19414 -0.08541 0.19557 -0.08565 0.197 -0.08657 C 0.21367 -0.09791 0.20234 -0.09213 0.21185 -0.09676 L 0.21471 -0.10278 " pathEditMode="relative" rAng="0" ptsTypes="AAAAAAAAAAAAAAAAAAAAAAAA">
                                      <p:cBhvr>
                                        <p:cTn id="115" dur="2000" fill="hold"/>
                                        <p:tgtEl>
                                          <p:spTgt spid="10"/>
                                        </p:tgtEl>
                                        <p:attrNameLst>
                                          <p:attrName>ppt_x</p:attrName>
                                          <p:attrName>ppt_y</p:attrName>
                                        </p:attrNameLst>
                                      </p:cBhvr>
                                      <p:rCtr x="10729" y="-5139"/>
                                    </p:animMotion>
                                  </p:childTnLst>
                                </p:cTn>
                              </p:par>
                              <p:par>
                                <p:cTn id="116" presetID="0" presetClass="path" presetSubtype="0" accel="50000" decel="50000" fill="hold" nodeType="withEffect">
                                  <p:stCondLst>
                                    <p:cond delay="500"/>
                                  </p:stCondLst>
                                  <p:childTnLst>
                                    <p:animMotion origin="layout" path="M -3.125E-6 3.7037E-7 C 0.04206 0.00463 -0.00156 3.7037E-7 0.09532 0.00278 C 0.10339 0.00301 0.11133 0.0037 0.11927 0.0044 C 0.12188 0.00486 0.12891 0.00694 0.13125 0.00718 C 0.15248 0.00903 0.15756 0.0088 0.17513 0.0088 " pathEditMode="relative" rAng="0" ptsTypes="AAAAA">
                                      <p:cBhvr>
                                        <p:cTn id="117" dur="1000" fill="hold"/>
                                        <p:tgtEl>
                                          <p:spTgt spid="13"/>
                                        </p:tgtEl>
                                        <p:attrNameLst>
                                          <p:attrName>ppt_x</p:attrName>
                                          <p:attrName>ppt_y</p:attrName>
                                        </p:attrNameLst>
                                      </p:cBhvr>
                                      <p:rCtr x="8750" y="440"/>
                                    </p:animMotion>
                                  </p:childTnLst>
                                </p:cTn>
                              </p:par>
                              <p:par>
                                <p:cTn id="118" presetID="0" presetClass="path" presetSubtype="0" accel="50000" decel="50000" fill="hold" nodeType="withEffect">
                                  <p:stCondLst>
                                    <p:cond delay="500"/>
                                  </p:stCondLst>
                                  <p:childTnLst>
                                    <p:animMotion origin="layout" path="M 0.00404 0.00833 L 0.22318 0.0088 " pathEditMode="relative" rAng="0" ptsTypes="AA">
                                      <p:cBhvr>
                                        <p:cTn id="119" dur="1000" fill="hold"/>
                                        <p:tgtEl>
                                          <p:spTgt spid="14"/>
                                        </p:tgtEl>
                                        <p:attrNameLst>
                                          <p:attrName>ppt_x</p:attrName>
                                          <p:attrName>ppt_y</p:attrName>
                                        </p:attrNameLst>
                                      </p:cBhvr>
                                      <p:rCtr x="10951" y="23"/>
                                    </p:animMotion>
                                  </p:childTnLst>
                                </p:cTn>
                              </p:par>
                              <p:par>
                                <p:cTn id="120" presetID="63" presetClass="path" presetSubtype="0" accel="50000" decel="50000" fill="hold" nodeType="withEffect">
                                  <p:stCondLst>
                                    <p:cond delay="500"/>
                                  </p:stCondLst>
                                  <p:childTnLst>
                                    <p:animMotion origin="layout" path="M -0.01875 0.01574 L 0.23125 0.01574 " pathEditMode="relative" rAng="0" ptsTypes="AA">
                                      <p:cBhvr>
                                        <p:cTn id="121" dur="2000" fill="hold"/>
                                        <p:tgtEl>
                                          <p:spTgt spid="21"/>
                                        </p:tgtEl>
                                        <p:attrNameLst>
                                          <p:attrName>ppt_x</p:attrName>
                                          <p:attrName>ppt_y</p:attrName>
                                        </p:attrNameLst>
                                      </p:cBhvr>
                                      <p:rCtr x="12500" y="0"/>
                                    </p:animMotion>
                                  </p:childTnLst>
                                </p:cTn>
                              </p:par>
                              <p:par>
                                <p:cTn id="122" presetID="63" presetClass="path" presetSubtype="0" accel="50000" decel="50000" fill="hold" nodeType="withEffect">
                                  <p:stCondLst>
                                    <p:cond delay="500"/>
                                  </p:stCondLst>
                                  <p:childTnLst>
                                    <p:animMotion origin="layout" path="M -0.02188 0.01782 L 0.22812 0.01782 " pathEditMode="relative" rAng="0" ptsTypes="AA">
                                      <p:cBhvr>
                                        <p:cTn id="123" dur="2000" fill="hold"/>
                                        <p:tgtEl>
                                          <p:spTgt spid="22"/>
                                        </p:tgtEl>
                                        <p:attrNameLst>
                                          <p:attrName>ppt_x</p:attrName>
                                          <p:attrName>ppt_y</p:attrName>
                                        </p:attrNameLst>
                                      </p:cBhvr>
                                      <p:rCtr x="12500" y="0"/>
                                    </p:animMotion>
                                  </p:childTnLst>
                                </p:cTn>
                              </p:par>
                              <p:par>
                                <p:cTn id="124" presetID="63" presetClass="path" presetSubtype="0" accel="50000" decel="50000" fill="hold" nodeType="withEffect">
                                  <p:stCondLst>
                                    <p:cond delay="500"/>
                                  </p:stCondLst>
                                  <p:childTnLst>
                                    <p:animMotion origin="layout" path="M -0.03411 -0.0419 L 0.21589 -0.0419 " pathEditMode="relative" rAng="0" ptsTypes="AA">
                                      <p:cBhvr>
                                        <p:cTn id="125" dur="2000" fill="hold"/>
                                        <p:tgtEl>
                                          <p:spTgt spid="8"/>
                                        </p:tgtEl>
                                        <p:attrNameLst>
                                          <p:attrName>ppt_x</p:attrName>
                                          <p:attrName>ppt_y</p:attrName>
                                        </p:attrNameLst>
                                      </p:cBhvr>
                                      <p:rCtr x="12500" y="0"/>
                                    </p:animMotion>
                                  </p:childTnLst>
                                </p:cTn>
                              </p:par>
                              <p:par>
                                <p:cTn id="126" presetID="63" presetClass="path" presetSubtype="0" accel="50000" decel="50000" fill="hold" nodeType="withEffect">
                                  <p:stCondLst>
                                    <p:cond delay="500"/>
                                  </p:stCondLst>
                                  <p:childTnLst>
                                    <p:animMotion origin="layout" path="M -2.08333E-7 -2.22222E-6 L 0.41862 0.0794 " pathEditMode="relative" rAng="0" ptsTypes="AA">
                                      <p:cBhvr>
                                        <p:cTn id="127" dur="2000" fill="hold"/>
                                        <p:tgtEl>
                                          <p:spTgt spid="24"/>
                                        </p:tgtEl>
                                        <p:attrNameLst>
                                          <p:attrName>ppt_x</p:attrName>
                                          <p:attrName>ppt_y</p:attrName>
                                        </p:attrNameLst>
                                      </p:cBhvr>
                                      <p:rCtr x="20924" y="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8200" y="533400"/>
            <a:ext cx="1981200" cy="769441"/>
          </a:xfrm>
          <a:prstGeom prst="rect">
            <a:avLst/>
          </a:prstGeom>
          <a:noFill/>
        </p:spPr>
        <p:txBody>
          <a:bodyPr wrap="square" rtlCol="0">
            <a:spAutoFit/>
          </a:bodyPr>
          <a:lstStyle/>
          <a:p>
            <a:r>
              <a:rPr lang="en-US" sz="4400" b="1" dirty="0" err="1" smtClean="0"/>
              <a:t>Jenga</a:t>
            </a:r>
            <a:endParaRPr lang="en-US" sz="4400"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533400"/>
            <a:ext cx="4059185" cy="541020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587829" y="1752600"/>
            <a:ext cx="59436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Correctly answering a question allows pulling a brick from the tower</a:t>
            </a:r>
            <a:br>
              <a:rPr lang="en-US" sz="2800" dirty="0" smtClean="0"/>
            </a:br>
            <a:endParaRPr lang="en-US" sz="2800" dirty="0"/>
          </a:p>
          <a:p>
            <a:pPr marL="285750" indent="-285750">
              <a:buFont typeface="Arial" panose="020B0604020202020204" pitchFamily="34" charset="0"/>
              <a:buChar char="•"/>
            </a:pPr>
            <a:r>
              <a:rPr lang="en-US" sz="2800" dirty="0" smtClean="0"/>
              <a:t>Each brick has a point value</a:t>
            </a:r>
            <a:br>
              <a:rPr lang="en-US" sz="2800" dirty="0" smtClean="0"/>
            </a:br>
            <a:endParaRPr lang="en-US" sz="2800" dirty="0" smtClean="0"/>
          </a:p>
          <a:p>
            <a:pPr marL="285750" indent="-285750">
              <a:buFont typeface="Arial" panose="020B0604020202020204" pitchFamily="34" charset="0"/>
              <a:buChar char="•"/>
            </a:pPr>
            <a:r>
              <a:rPr lang="en-US" sz="2800" dirty="0" smtClean="0"/>
              <a:t>Adds strategy and knowledge testing to traditional </a:t>
            </a:r>
            <a:r>
              <a:rPr lang="en-US" sz="2800" dirty="0" err="1" smtClean="0"/>
              <a:t>Jenga</a:t>
            </a:r>
            <a:r>
              <a:rPr lang="en-US" sz="2800" dirty="0" smtClean="0"/>
              <a:t/>
            </a:r>
            <a:br>
              <a:rPr lang="en-US" sz="2800" dirty="0" smtClean="0"/>
            </a:br>
            <a:endParaRPr lang="en-US" sz="2800" dirty="0"/>
          </a:p>
        </p:txBody>
      </p:sp>
    </p:spTree>
    <p:extLst>
      <p:ext uri="{BB962C8B-B14F-4D97-AF65-F5344CB8AC3E}">
        <p14:creationId xmlns:p14="http://schemas.microsoft.com/office/powerpoint/2010/main" val="280228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762000"/>
            <a:ext cx="9144000" cy="769441"/>
          </a:xfrm>
          <a:prstGeom prst="rect">
            <a:avLst/>
          </a:prstGeom>
          <a:noFill/>
        </p:spPr>
        <p:txBody>
          <a:bodyPr wrap="square" rtlCol="0">
            <a:spAutoFit/>
          </a:bodyPr>
          <a:lstStyle/>
          <a:p>
            <a:r>
              <a:rPr lang="en-US" sz="4400" b="1" dirty="0" smtClean="0"/>
              <a:t>You Blew Up Our Haul Truck!</a:t>
            </a:r>
            <a:endParaRPr lang="en-US" sz="4400"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371600"/>
            <a:ext cx="6896100" cy="4597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6731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5800" y="1219200"/>
            <a:ext cx="6934200" cy="452431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285750" indent="-285750">
              <a:buFont typeface="Arial" panose="020B0604020202020204" pitchFamily="34" charset="0"/>
              <a:buChar char="•"/>
            </a:pPr>
            <a:r>
              <a:rPr lang="en-US" sz="2400" dirty="0" smtClean="0">
                <a:solidFill>
                  <a:schemeClr val="accent4"/>
                </a:solidFill>
              </a:rPr>
              <a:t>Participatory and interactive</a:t>
            </a:r>
            <a:br>
              <a:rPr lang="en-US" sz="2400" dirty="0" smtClean="0">
                <a:solidFill>
                  <a:schemeClr val="accent4"/>
                </a:solidFill>
              </a:rPr>
            </a:br>
            <a:endParaRPr lang="en-US" sz="2400" dirty="0" smtClean="0">
              <a:solidFill>
                <a:schemeClr val="accent4"/>
              </a:solidFill>
            </a:endParaRPr>
          </a:p>
          <a:p>
            <a:pPr marL="285750" indent="-285750">
              <a:buFont typeface="Arial" panose="020B0604020202020204" pitchFamily="34" charset="0"/>
              <a:buChar char="•"/>
            </a:pPr>
            <a:r>
              <a:rPr lang="en-US" sz="2400" dirty="0" smtClean="0">
                <a:solidFill>
                  <a:schemeClr val="accent4"/>
                </a:solidFill>
              </a:rPr>
              <a:t>Auditory, visual, and kinesthetic aspects</a:t>
            </a:r>
            <a:br>
              <a:rPr lang="en-US" sz="2400" dirty="0" smtClean="0">
                <a:solidFill>
                  <a:schemeClr val="accent4"/>
                </a:solidFill>
              </a:rPr>
            </a:br>
            <a:endParaRPr lang="en-US" sz="2400" dirty="0" smtClean="0">
              <a:solidFill>
                <a:schemeClr val="accent4"/>
              </a:solidFill>
            </a:endParaRPr>
          </a:p>
          <a:p>
            <a:pPr marL="285750" indent="-285750">
              <a:buFont typeface="Arial" panose="020B0604020202020204" pitchFamily="34" charset="0"/>
              <a:buChar char="•"/>
            </a:pPr>
            <a:r>
              <a:rPr lang="en-US" sz="2400" dirty="0" smtClean="0">
                <a:solidFill>
                  <a:schemeClr val="accent4"/>
                </a:solidFill>
              </a:rPr>
              <a:t>Promotes communication, provides regular and specific feedback</a:t>
            </a:r>
            <a:br>
              <a:rPr lang="en-US" sz="2400" dirty="0" smtClean="0">
                <a:solidFill>
                  <a:schemeClr val="accent4"/>
                </a:solidFill>
              </a:rPr>
            </a:br>
            <a:endParaRPr lang="en-US" sz="2400" dirty="0" smtClean="0">
              <a:solidFill>
                <a:schemeClr val="accent4"/>
              </a:solidFill>
            </a:endParaRPr>
          </a:p>
          <a:p>
            <a:pPr marL="285750" indent="-285750">
              <a:buFont typeface="Arial" panose="020B0604020202020204" pitchFamily="34" charset="0"/>
              <a:buChar char="•"/>
            </a:pPr>
            <a:r>
              <a:rPr lang="en-US" sz="2400" dirty="0" smtClean="0">
                <a:solidFill>
                  <a:schemeClr val="accent4"/>
                </a:solidFill>
              </a:rPr>
              <a:t>Appeals to a diverse workforce</a:t>
            </a:r>
            <a:br>
              <a:rPr lang="en-US" sz="2400" dirty="0" smtClean="0">
                <a:solidFill>
                  <a:schemeClr val="accent4"/>
                </a:solidFill>
              </a:rPr>
            </a:br>
            <a:endParaRPr lang="en-US" sz="2400" dirty="0" smtClean="0">
              <a:solidFill>
                <a:schemeClr val="accent4"/>
              </a:solidFill>
            </a:endParaRPr>
          </a:p>
          <a:p>
            <a:pPr marL="285750" indent="-285750">
              <a:buFont typeface="Arial" panose="020B0604020202020204" pitchFamily="34" charset="0"/>
              <a:buChar char="•"/>
            </a:pPr>
            <a:r>
              <a:rPr lang="en-US" sz="2400" dirty="0" smtClean="0">
                <a:solidFill>
                  <a:schemeClr val="accent4"/>
                </a:solidFill>
              </a:rPr>
              <a:t>Exercises a range of cognitive skills</a:t>
            </a:r>
            <a:br>
              <a:rPr lang="en-US" sz="2400" dirty="0" smtClean="0">
                <a:solidFill>
                  <a:schemeClr val="accent4"/>
                </a:solidFill>
              </a:rPr>
            </a:br>
            <a:endParaRPr lang="en-US" sz="2400" dirty="0" smtClean="0">
              <a:solidFill>
                <a:schemeClr val="accent4"/>
              </a:solidFill>
            </a:endParaRPr>
          </a:p>
          <a:p>
            <a:pPr marL="285750" indent="-285750">
              <a:buFont typeface="Arial" panose="020B0604020202020204" pitchFamily="34" charset="0"/>
              <a:buChar char="•"/>
            </a:pPr>
            <a:r>
              <a:rPr lang="en-US" sz="2400" dirty="0" smtClean="0">
                <a:solidFill>
                  <a:schemeClr val="accent4"/>
                </a:solidFill>
              </a:rPr>
              <a:t>Fun</a:t>
            </a:r>
            <a:endParaRPr lang="en-US" dirty="0" smtClean="0">
              <a:solidFill>
                <a:schemeClr val="accent4"/>
              </a:solidFill>
            </a:endParaRPr>
          </a:p>
        </p:txBody>
      </p:sp>
      <p:sp>
        <p:nvSpPr>
          <p:cNvPr id="3" name="TextBox 2"/>
          <p:cNvSpPr txBox="1"/>
          <p:nvPr/>
        </p:nvSpPr>
        <p:spPr>
          <a:xfrm>
            <a:off x="1066800" y="2511862"/>
            <a:ext cx="3657600" cy="1569660"/>
          </a:xfrm>
          <a:prstGeom prst="rect">
            <a:avLst/>
          </a:prstGeom>
          <a:noFill/>
        </p:spPr>
        <p:txBody>
          <a:bodyPr wrap="square" rtlCol="0">
            <a:spAutoFit/>
          </a:bodyPr>
          <a:lstStyle/>
          <a:p>
            <a:r>
              <a:rPr lang="en-US" sz="3200" b="1" dirty="0" smtClean="0"/>
              <a:t>Why Use Gamified Learning?</a:t>
            </a:r>
            <a:endParaRPr lang="en-US" sz="3200" b="1" dirty="0"/>
          </a:p>
        </p:txBody>
      </p:sp>
    </p:spTree>
    <p:extLst>
      <p:ext uri="{BB962C8B-B14F-4D97-AF65-F5344CB8AC3E}">
        <p14:creationId xmlns:p14="http://schemas.microsoft.com/office/powerpoint/2010/main" val="100576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114800" y="2559278"/>
            <a:ext cx="7924800" cy="954107"/>
            <a:chOff x="4038600" y="3124200"/>
            <a:chExt cx="7924800" cy="954107"/>
          </a:xfrm>
        </p:grpSpPr>
        <p:sp>
          <p:nvSpPr>
            <p:cNvPr id="4" name="TextBox 3"/>
            <p:cNvSpPr txBox="1"/>
            <p:nvPr/>
          </p:nvSpPr>
          <p:spPr>
            <a:xfrm>
              <a:off x="5867400" y="3124200"/>
              <a:ext cx="6096000" cy="369332"/>
            </a:xfrm>
            <a:prstGeom prst="rect">
              <a:avLst/>
            </a:prstGeom>
            <a:noFill/>
          </p:spPr>
          <p:txBody>
            <a:bodyPr wrap="square" rtlCol="0">
              <a:spAutoFit/>
            </a:bodyPr>
            <a:lstStyle/>
            <a:p>
              <a:r>
                <a:rPr lang="en-US" dirty="0" smtClean="0"/>
                <a:t>Download our game templates for your own use at</a:t>
              </a:r>
              <a:endParaRPr lang="en-US" dirty="0"/>
            </a:p>
          </p:txBody>
        </p:sp>
        <p:sp>
          <p:nvSpPr>
            <p:cNvPr id="5" name="TextBox 4"/>
            <p:cNvSpPr txBox="1"/>
            <p:nvPr/>
          </p:nvSpPr>
          <p:spPr>
            <a:xfrm>
              <a:off x="4038600" y="3493532"/>
              <a:ext cx="7759890"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200" b="1" dirty="0">
                  <a:solidFill>
                    <a:schemeClr val="accent4"/>
                  </a:solidFill>
                </a:rPr>
                <a:t>https://</a:t>
              </a:r>
              <a:r>
                <a:rPr lang="en-US" sz="3200" b="1" dirty="0" smtClean="0">
                  <a:solidFill>
                    <a:schemeClr val="accent4"/>
                  </a:solidFill>
                </a:rPr>
                <a:t>emcis.mines.edu/templates</a:t>
              </a:r>
              <a:endParaRPr lang="en-US" sz="3200" b="1" dirty="0">
                <a:solidFill>
                  <a:schemeClr val="accent4"/>
                </a:solidFill>
              </a:endParaRPr>
            </a:p>
          </p:txBody>
        </p:sp>
      </p:grpSp>
      <p:grpSp>
        <p:nvGrpSpPr>
          <p:cNvPr id="10" name="Group 9"/>
          <p:cNvGrpSpPr/>
          <p:nvPr/>
        </p:nvGrpSpPr>
        <p:grpSpPr>
          <a:xfrm>
            <a:off x="762000" y="914400"/>
            <a:ext cx="5410200" cy="954107"/>
            <a:chOff x="609600" y="1459468"/>
            <a:chExt cx="5410200" cy="954107"/>
          </a:xfrm>
        </p:grpSpPr>
        <p:sp>
          <p:nvSpPr>
            <p:cNvPr id="6" name="TextBox 5"/>
            <p:cNvSpPr txBox="1"/>
            <p:nvPr/>
          </p:nvSpPr>
          <p:spPr>
            <a:xfrm>
              <a:off x="609600" y="1828800"/>
              <a:ext cx="5410200"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200" b="1" dirty="0">
                  <a:solidFill>
                    <a:schemeClr val="accent4"/>
                  </a:solidFill>
                </a:rPr>
                <a:t>https://</a:t>
              </a:r>
              <a:r>
                <a:rPr lang="en-US" sz="3200" b="1" dirty="0" smtClean="0">
                  <a:solidFill>
                    <a:schemeClr val="accent4"/>
                  </a:solidFill>
                </a:rPr>
                <a:t>emcis.mines.edu</a:t>
              </a:r>
              <a:endParaRPr lang="en-US" sz="3200" b="1" dirty="0">
                <a:solidFill>
                  <a:schemeClr val="accent4"/>
                </a:solidFill>
              </a:endParaRPr>
            </a:p>
          </p:txBody>
        </p:sp>
        <p:sp>
          <p:nvSpPr>
            <p:cNvPr id="7" name="TextBox 6"/>
            <p:cNvSpPr txBox="1"/>
            <p:nvPr/>
          </p:nvSpPr>
          <p:spPr>
            <a:xfrm>
              <a:off x="609600" y="1459468"/>
              <a:ext cx="2133600" cy="369332"/>
            </a:xfrm>
            <a:prstGeom prst="rect">
              <a:avLst/>
            </a:prstGeom>
            <a:noFill/>
          </p:spPr>
          <p:txBody>
            <a:bodyPr wrap="square" rtlCol="0">
              <a:spAutoFit/>
            </a:bodyPr>
            <a:lstStyle/>
            <a:p>
              <a:r>
                <a:rPr lang="en-US" dirty="0" smtClean="0"/>
                <a:t>Visit us online at</a:t>
              </a:r>
              <a:endParaRPr lang="en-US" dirty="0"/>
            </a:p>
          </p:txBody>
        </p:sp>
      </p:grpSp>
      <p:grpSp>
        <p:nvGrpSpPr>
          <p:cNvPr id="12" name="Group 11"/>
          <p:cNvGrpSpPr/>
          <p:nvPr/>
        </p:nvGrpSpPr>
        <p:grpSpPr>
          <a:xfrm>
            <a:off x="762000" y="4574625"/>
            <a:ext cx="4724400" cy="954107"/>
            <a:chOff x="609600" y="4788932"/>
            <a:chExt cx="4724400" cy="954107"/>
          </a:xfrm>
        </p:grpSpPr>
        <p:sp>
          <p:nvSpPr>
            <p:cNvPr id="8" name="TextBox 7"/>
            <p:cNvSpPr txBox="1"/>
            <p:nvPr/>
          </p:nvSpPr>
          <p:spPr>
            <a:xfrm>
              <a:off x="609600" y="5158264"/>
              <a:ext cx="4724400"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3200" b="1" dirty="0" smtClean="0">
                  <a:solidFill>
                    <a:schemeClr val="accent4"/>
                  </a:solidFill>
                </a:rPr>
                <a:t>dlauriski@mines.edu</a:t>
              </a:r>
              <a:endParaRPr lang="en-US" sz="3200" b="1" dirty="0">
                <a:solidFill>
                  <a:schemeClr val="accent4"/>
                </a:solidFill>
              </a:endParaRPr>
            </a:p>
          </p:txBody>
        </p:sp>
        <p:sp>
          <p:nvSpPr>
            <p:cNvPr id="9" name="TextBox 8"/>
            <p:cNvSpPr txBox="1"/>
            <p:nvPr/>
          </p:nvSpPr>
          <p:spPr>
            <a:xfrm>
              <a:off x="609600" y="4788932"/>
              <a:ext cx="1676400" cy="369332"/>
            </a:xfrm>
            <a:prstGeom prst="rect">
              <a:avLst/>
            </a:prstGeom>
            <a:noFill/>
          </p:spPr>
          <p:txBody>
            <a:bodyPr wrap="square" rtlCol="0">
              <a:spAutoFit/>
            </a:bodyPr>
            <a:lstStyle/>
            <a:p>
              <a:r>
                <a:rPr lang="en-US" dirty="0" smtClean="0"/>
                <a:t>Email me at</a:t>
              </a:r>
              <a:endParaRPr lang="en-US" dirty="0"/>
            </a:p>
          </p:txBody>
        </p:sp>
      </p:grpSp>
    </p:spTree>
    <p:extLst>
      <p:ext uri="{BB962C8B-B14F-4D97-AF65-F5344CB8AC3E}">
        <p14:creationId xmlns:p14="http://schemas.microsoft.com/office/powerpoint/2010/main" val="286008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787661"/>
            <a:ext cx="6452455" cy="5384539"/>
          </a:xfrm>
          <a:prstGeom prst="rect">
            <a:avLst/>
          </a:prstGeom>
        </p:spPr>
      </p:pic>
      <p:sp>
        <p:nvSpPr>
          <p:cNvPr id="12" name="TextBox 11"/>
          <p:cNvSpPr txBox="1"/>
          <p:nvPr/>
        </p:nvSpPr>
        <p:spPr>
          <a:xfrm>
            <a:off x="505905" y="3592715"/>
            <a:ext cx="5943600" cy="1077218"/>
          </a:xfrm>
          <a:prstGeom prst="rect">
            <a:avLst/>
          </a:prstGeom>
          <a:noFill/>
        </p:spPr>
        <p:txBody>
          <a:bodyPr wrap="square" rtlCol="0">
            <a:spAutoFit/>
          </a:bodyPr>
          <a:lstStyle/>
          <a:p>
            <a:r>
              <a:rPr lang="en-US" sz="3200" b="1" dirty="0" smtClean="0">
                <a:solidFill>
                  <a:srgbClr val="21314D"/>
                </a:solidFill>
              </a:rPr>
              <a:t>Training is </a:t>
            </a:r>
            <a:r>
              <a:rPr lang="en-US" sz="3200" b="1" dirty="0">
                <a:solidFill>
                  <a:srgbClr val="21314D"/>
                </a:solidFill>
              </a:rPr>
              <a:t>supposed to be boring and tedious! </a:t>
            </a:r>
          </a:p>
        </p:txBody>
      </p:sp>
      <p:sp>
        <p:nvSpPr>
          <p:cNvPr id="13" name="TextBox 12"/>
          <p:cNvSpPr txBox="1"/>
          <p:nvPr/>
        </p:nvSpPr>
        <p:spPr>
          <a:xfrm>
            <a:off x="3962400" y="3052188"/>
            <a:ext cx="4114800" cy="769441"/>
          </a:xfrm>
          <a:prstGeom prst="rect">
            <a:avLst/>
          </a:prstGeom>
          <a:noFill/>
        </p:spPr>
        <p:txBody>
          <a:bodyPr wrap="square" rtlCol="0">
            <a:spAutoFit/>
          </a:bodyPr>
          <a:lstStyle/>
          <a:p>
            <a:r>
              <a:rPr lang="en-US" sz="4400" b="1" dirty="0" smtClean="0"/>
              <a:t>. . . Or is it?</a:t>
            </a:r>
            <a:endParaRPr lang="en-US" sz="4400" b="1"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1443" y="717723"/>
            <a:ext cx="5623568" cy="5438373"/>
          </a:xfrm>
          <a:prstGeom prst="rect">
            <a:avLst/>
          </a:prstGeom>
        </p:spPr>
      </p:pic>
    </p:spTree>
    <p:extLst>
      <p:ext uri="{BB962C8B-B14F-4D97-AF65-F5344CB8AC3E}">
        <p14:creationId xmlns:p14="http://schemas.microsoft.com/office/powerpoint/2010/main" val="203085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3.54167E-6 -4.81481E-6 L 0.00221 -0.36898 " pathEditMode="relative" rAng="0" ptsTypes="AA">
                                      <p:cBhvr>
                                        <p:cTn id="6" dur="2000" fill="hold"/>
                                        <p:tgtEl>
                                          <p:spTgt spid="12"/>
                                        </p:tgtEl>
                                        <p:attrNameLst>
                                          <p:attrName>ppt_x</p:attrName>
                                          <p:attrName>ppt_y</p:attrName>
                                        </p:attrNameLst>
                                      </p:cBhvr>
                                      <p:rCtr x="104" y="-18449"/>
                                    </p:animMotion>
                                  </p:childTnLst>
                                </p:cTn>
                              </p:par>
                              <p:par>
                                <p:cTn id="7" presetID="10" presetClass="exit" presetSubtype="0" fill="hold" nodeType="withEffect">
                                  <p:stCondLst>
                                    <p:cond delay="0"/>
                                  </p:stCondLst>
                                  <p:childTnLst>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565" y="711520"/>
            <a:ext cx="4114800" cy="369332"/>
          </a:xfrm>
          <a:prstGeom prst="rect">
            <a:avLst/>
          </a:prstGeom>
          <a:noFill/>
        </p:spPr>
        <p:txBody>
          <a:bodyPr wrap="square" rtlCol="0">
            <a:spAutoFit/>
          </a:bodyPr>
          <a:lstStyle/>
          <a:p>
            <a:r>
              <a:rPr lang="en-US" b="1" dirty="0" smtClean="0"/>
              <a:t>References and Further Reading</a:t>
            </a:r>
            <a:endParaRPr lang="en-US" b="1" dirty="0"/>
          </a:p>
        </p:txBody>
      </p:sp>
      <p:sp>
        <p:nvSpPr>
          <p:cNvPr id="4" name="TextBox 3"/>
          <p:cNvSpPr txBox="1"/>
          <p:nvPr/>
        </p:nvSpPr>
        <p:spPr>
          <a:xfrm>
            <a:off x="155679" y="1286492"/>
            <a:ext cx="7541545" cy="584775"/>
          </a:xfrm>
          <a:prstGeom prst="rect">
            <a:avLst/>
          </a:prstGeom>
          <a:noFill/>
        </p:spPr>
        <p:txBody>
          <a:bodyPr wrap="square" rtlCol="0">
            <a:spAutoFit/>
          </a:bodyPr>
          <a:lstStyle/>
          <a:p>
            <a:r>
              <a:rPr lang="en-US" sz="1600" b="1" dirty="0" err="1" smtClean="0"/>
              <a:t>Kapp</a:t>
            </a:r>
            <a:r>
              <a:rPr lang="en-US" sz="1600" dirty="0" smtClean="0"/>
              <a:t>, K. (2012). Games, gamification, and the quest for learner engagement. </a:t>
            </a:r>
            <a:r>
              <a:rPr lang="en-US" sz="1600" i="1" dirty="0" smtClean="0"/>
              <a:t>TD: Talent Development </a:t>
            </a:r>
            <a:r>
              <a:rPr lang="en-US" sz="1600" dirty="0" smtClean="0"/>
              <a:t>66(6): 64-68.</a:t>
            </a:r>
            <a:endParaRPr lang="en-US" sz="1600" dirty="0"/>
          </a:p>
        </p:txBody>
      </p:sp>
      <p:sp>
        <p:nvSpPr>
          <p:cNvPr id="5" name="TextBox 4"/>
          <p:cNvSpPr txBox="1"/>
          <p:nvPr/>
        </p:nvSpPr>
        <p:spPr>
          <a:xfrm>
            <a:off x="134689" y="2807006"/>
            <a:ext cx="7540048" cy="584775"/>
          </a:xfrm>
          <a:prstGeom prst="rect">
            <a:avLst/>
          </a:prstGeom>
          <a:noFill/>
        </p:spPr>
        <p:txBody>
          <a:bodyPr wrap="square" rtlCol="0">
            <a:spAutoFit/>
          </a:bodyPr>
          <a:lstStyle/>
          <a:p>
            <a:r>
              <a:rPr lang="en-US" sz="1600" b="1" dirty="0" err="1" smtClean="0"/>
              <a:t>Leaman</a:t>
            </a:r>
            <a:r>
              <a:rPr lang="en-US" sz="1600" dirty="0" smtClean="0"/>
              <a:t>, C. (2013, September 23). The future of safety training. </a:t>
            </a:r>
            <a:r>
              <a:rPr lang="en-US" sz="1600" i="1" dirty="0" smtClean="0"/>
              <a:t>Occupational Health &amp; Safety. </a:t>
            </a:r>
            <a:r>
              <a:rPr lang="en-US" sz="1600" dirty="0" smtClean="0"/>
              <a:t>Retrieved from https://ohsonline.com</a:t>
            </a:r>
            <a:endParaRPr lang="en-US" sz="1600" dirty="0"/>
          </a:p>
        </p:txBody>
      </p:sp>
      <p:sp>
        <p:nvSpPr>
          <p:cNvPr id="6" name="TextBox 5"/>
          <p:cNvSpPr txBox="1"/>
          <p:nvPr/>
        </p:nvSpPr>
        <p:spPr>
          <a:xfrm>
            <a:off x="152399" y="3567263"/>
            <a:ext cx="7534061" cy="584775"/>
          </a:xfrm>
          <a:prstGeom prst="rect">
            <a:avLst/>
          </a:prstGeom>
          <a:noFill/>
        </p:spPr>
        <p:txBody>
          <a:bodyPr wrap="square" rtlCol="0">
            <a:spAutoFit/>
          </a:bodyPr>
          <a:lstStyle/>
          <a:p>
            <a:r>
              <a:rPr lang="en-US" sz="1600" b="1" dirty="0" err="1" smtClean="0"/>
              <a:t>Leaman</a:t>
            </a:r>
            <a:r>
              <a:rPr lang="en-US" sz="1600" dirty="0" smtClean="0"/>
              <a:t>, C. (2014)</a:t>
            </a:r>
            <a:r>
              <a:rPr lang="en-US" sz="1600" i="1" dirty="0" smtClean="0"/>
              <a:t>. </a:t>
            </a:r>
            <a:r>
              <a:rPr lang="en-US" sz="1600" dirty="0" smtClean="0"/>
              <a:t>Boost basic job skills training. </a:t>
            </a:r>
            <a:r>
              <a:rPr lang="en-US" sz="1600" i="1" dirty="0" smtClean="0"/>
              <a:t>TD: Talent Development</a:t>
            </a:r>
            <a:r>
              <a:rPr lang="en-US" sz="1600" dirty="0" smtClean="0"/>
              <a:t> 68(8): 34-39.</a:t>
            </a:r>
            <a:endParaRPr lang="en-US" sz="1600" dirty="0"/>
          </a:p>
        </p:txBody>
      </p:sp>
      <p:sp>
        <p:nvSpPr>
          <p:cNvPr id="7" name="TextBox 6"/>
          <p:cNvSpPr txBox="1"/>
          <p:nvPr/>
        </p:nvSpPr>
        <p:spPr>
          <a:xfrm>
            <a:off x="166565" y="4327520"/>
            <a:ext cx="7543799" cy="830997"/>
          </a:xfrm>
          <a:prstGeom prst="rect">
            <a:avLst/>
          </a:prstGeom>
          <a:noFill/>
        </p:spPr>
        <p:txBody>
          <a:bodyPr wrap="square" rtlCol="0">
            <a:spAutoFit/>
          </a:bodyPr>
          <a:lstStyle/>
          <a:p>
            <a:r>
              <a:rPr lang="en-US" sz="1600" b="1" dirty="0" smtClean="0"/>
              <a:t>Levy</a:t>
            </a:r>
            <a:r>
              <a:rPr lang="en-US" sz="1600" dirty="0" smtClean="0"/>
              <a:t>, M. (2012, October 1). Get in the game: Applying gamification to on-the-job safety. </a:t>
            </a:r>
            <a:r>
              <a:rPr lang="en-US" sz="1600" i="1" dirty="0" smtClean="0"/>
              <a:t>Occupational Health &amp; Safety. </a:t>
            </a:r>
            <a:r>
              <a:rPr lang="en-US" sz="1600" dirty="0" smtClean="0"/>
              <a:t>Retrieved from https://ohsonline.com</a:t>
            </a:r>
            <a:endParaRPr lang="en-US" sz="1600" dirty="0"/>
          </a:p>
        </p:txBody>
      </p:sp>
      <p:sp>
        <p:nvSpPr>
          <p:cNvPr id="9" name="TextBox 8"/>
          <p:cNvSpPr txBox="1"/>
          <p:nvPr/>
        </p:nvSpPr>
        <p:spPr>
          <a:xfrm>
            <a:off x="168819" y="2046749"/>
            <a:ext cx="7541545" cy="584775"/>
          </a:xfrm>
          <a:prstGeom prst="rect">
            <a:avLst/>
          </a:prstGeom>
          <a:noFill/>
        </p:spPr>
        <p:txBody>
          <a:bodyPr wrap="square" rtlCol="0">
            <a:spAutoFit/>
          </a:bodyPr>
          <a:lstStyle/>
          <a:p>
            <a:r>
              <a:rPr lang="en-US" sz="1600" b="1" dirty="0" smtClean="0"/>
              <a:t>Lauriski</a:t>
            </a:r>
            <a:r>
              <a:rPr lang="en-US" sz="1600" dirty="0" smtClean="0"/>
              <a:t>, D. R. &amp; </a:t>
            </a:r>
            <a:r>
              <a:rPr lang="en-US" sz="1600" b="1" dirty="0" smtClean="0"/>
              <a:t>Guasta</a:t>
            </a:r>
            <a:r>
              <a:rPr lang="en-US" sz="1600" dirty="0" smtClean="0"/>
              <a:t>, L. (2016, November). Using brain games to raise safety awareness. </a:t>
            </a:r>
            <a:r>
              <a:rPr lang="en-US" sz="1600" i="1" dirty="0" smtClean="0"/>
              <a:t>Mining Engineering</a:t>
            </a:r>
            <a:r>
              <a:rPr lang="en-US" sz="1600" dirty="0" smtClean="0"/>
              <a:t> 68(11): 57+</a:t>
            </a:r>
            <a:endParaRPr lang="en-US" sz="1600" dirty="0"/>
          </a:p>
        </p:txBody>
      </p:sp>
      <p:sp>
        <p:nvSpPr>
          <p:cNvPr id="10" name="TextBox 9"/>
          <p:cNvSpPr txBox="1"/>
          <p:nvPr/>
        </p:nvSpPr>
        <p:spPr>
          <a:xfrm>
            <a:off x="152399" y="5334000"/>
            <a:ext cx="7543799" cy="584775"/>
          </a:xfrm>
          <a:prstGeom prst="rect">
            <a:avLst/>
          </a:prstGeom>
          <a:noFill/>
        </p:spPr>
        <p:txBody>
          <a:bodyPr wrap="square" rtlCol="0">
            <a:spAutoFit/>
          </a:bodyPr>
          <a:lstStyle/>
          <a:p>
            <a:r>
              <a:rPr lang="en-US" sz="1600" b="1" dirty="0" smtClean="0"/>
              <a:t>Trout</a:t>
            </a:r>
            <a:r>
              <a:rPr lang="en-US" sz="1600" dirty="0" smtClean="0"/>
              <a:t>, G. (2015). Demanding a better solution: Effective training options for the changing workplace. </a:t>
            </a:r>
            <a:r>
              <a:rPr lang="en-US" sz="1600" i="1" dirty="0" smtClean="0"/>
              <a:t>EHS Today</a:t>
            </a:r>
            <a:r>
              <a:rPr lang="en-US" sz="1600" dirty="0" smtClean="0"/>
              <a:t> 8(7): 18-20. </a:t>
            </a:r>
            <a:endParaRPr lang="en-US" sz="1600" dirty="0"/>
          </a:p>
        </p:txBody>
      </p:sp>
      <p:grpSp>
        <p:nvGrpSpPr>
          <p:cNvPr id="11" name="Group 10">
            <a:extLst>
              <a:ext uri="{FF2B5EF4-FFF2-40B4-BE49-F238E27FC236}">
                <a16:creationId xmlns:a16="http://schemas.microsoft.com/office/drawing/2014/main" id="{FCDE22BA-DB57-4503-86E9-DA5DD9D813EA}"/>
              </a:ext>
            </a:extLst>
          </p:cNvPr>
          <p:cNvGrpSpPr/>
          <p:nvPr/>
        </p:nvGrpSpPr>
        <p:grpSpPr>
          <a:xfrm>
            <a:off x="8229600" y="13918"/>
            <a:ext cx="3389847" cy="6158282"/>
            <a:chOff x="6725702" y="-4122"/>
            <a:chExt cx="3389847" cy="6873390"/>
          </a:xfrm>
          <a:solidFill>
            <a:schemeClr val="tx1"/>
          </a:solidFill>
        </p:grpSpPr>
        <p:grpSp>
          <p:nvGrpSpPr>
            <p:cNvPr id="12" name="Graphic 4">
              <a:extLst>
                <a:ext uri="{FF2B5EF4-FFF2-40B4-BE49-F238E27FC236}">
                  <a16:creationId xmlns:a16="http://schemas.microsoft.com/office/drawing/2014/main" id="{743E76EA-651E-46B3-9F6E-6C89A3F42F26}"/>
                </a:ext>
              </a:extLst>
            </p:cNvPr>
            <p:cNvGrpSpPr/>
            <p:nvPr/>
          </p:nvGrpSpPr>
          <p:grpSpPr>
            <a:xfrm>
              <a:off x="7638450" y="-4122"/>
              <a:ext cx="1960669" cy="6873390"/>
              <a:chOff x="6373627" y="2077784"/>
              <a:chExt cx="751094" cy="2633062"/>
            </a:xfrm>
            <a:grpFill/>
            <a:effectLst>
              <a:outerShdw blurRad="63500" dist="139700" dir="10800000" sx="101000" sy="101000" algn="r" rotWithShape="0">
                <a:prstClr val="black">
                  <a:alpha val="17000"/>
                </a:prstClr>
              </a:outerShdw>
            </a:effectLst>
          </p:grpSpPr>
          <p:sp>
            <p:nvSpPr>
              <p:cNvPr id="25" name="Freeform: Shape 15">
                <a:extLst>
                  <a:ext uri="{FF2B5EF4-FFF2-40B4-BE49-F238E27FC236}">
                    <a16:creationId xmlns:a16="http://schemas.microsoft.com/office/drawing/2014/main" id="{49475246-34FE-422D-8757-63DF1CBE3EE8}"/>
                  </a:ext>
                </a:extLst>
              </p:cNvPr>
              <p:cNvSpPr/>
              <p:nvPr/>
            </p:nvSpPr>
            <p:spPr>
              <a:xfrm>
                <a:off x="6373627" y="2077784"/>
                <a:ext cx="751094" cy="1459229"/>
              </a:xfrm>
              <a:custGeom>
                <a:avLst/>
                <a:gdLst>
                  <a:gd name="connsiteX0" fmla="*/ 519329 w 751094"/>
                  <a:gd name="connsiteY0" fmla="*/ 1903476 h 1903475"/>
                  <a:gd name="connsiteX1" fmla="*/ 254058 w 751094"/>
                  <a:gd name="connsiteY1" fmla="*/ 1903476 h 1903475"/>
                  <a:gd name="connsiteX2" fmla="*/ 254058 w 751094"/>
                  <a:gd name="connsiteY2" fmla="*/ 1790033 h 1903475"/>
                  <a:gd name="connsiteX3" fmla="*/ 269298 w 751094"/>
                  <a:gd name="connsiteY3" fmla="*/ 1735169 h 1903475"/>
                  <a:gd name="connsiteX4" fmla="*/ 304445 w 751094"/>
                  <a:gd name="connsiteY4" fmla="*/ 1689640 h 1903475"/>
                  <a:gd name="connsiteX5" fmla="*/ 347879 w 751094"/>
                  <a:gd name="connsiteY5" fmla="*/ 1648301 h 1903475"/>
                  <a:gd name="connsiteX6" fmla="*/ 389122 w 751094"/>
                  <a:gd name="connsiteY6" fmla="*/ 1608011 h 1903475"/>
                  <a:gd name="connsiteX7" fmla="*/ 419602 w 751094"/>
                  <a:gd name="connsiteY7" fmla="*/ 1566386 h 1903475"/>
                  <a:gd name="connsiteX8" fmla="*/ 430461 w 751094"/>
                  <a:gd name="connsiteY8" fmla="*/ 1523429 h 1903475"/>
                  <a:gd name="connsiteX9" fmla="*/ 425412 w 751094"/>
                  <a:gd name="connsiteY9" fmla="*/ 1493044 h 1903475"/>
                  <a:gd name="connsiteX10" fmla="*/ 411125 w 751094"/>
                  <a:gd name="connsiteY10" fmla="*/ 1468469 h 1903475"/>
                  <a:gd name="connsiteX11" fmla="*/ 388170 w 751094"/>
                  <a:gd name="connsiteY11" fmla="*/ 1451515 h 1903475"/>
                  <a:gd name="connsiteX12" fmla="*/ 357499 w 751094"/>
                  <a:gd name="connsiteY12" fmla="*/ 1445133 h 1903475"/>
                  <a:gd name="connsiteX13" fmla="*/ 320637 w 751094"/>
                  <a:gd name="connsiteY13" fmla="*/ 1452848 h 1903475"/>
                  <a:gd name="connsiteX14" fmla="*/ 299682 w 751094"/>
                  <a:gd name="connsiteY14" fmla="*/ 1472946 h 1903475"/>
                  <a:gd name="connsiteX15" fmla="*/ 288919 w 751094"/>
                  <a:gd name="connsiteY15" fmla="*/ 1503521 h 1903475"/>
                  <a:gd name="connsiteX16" fmla="*/ 285871 w 751094"/>
                  <a:gd name="connsiteY16" fmla="*/ 1542669 h 1903475"/>
                  <a:gd name="connsiteX17" fmla="*/ 285871 w 751094"/>
                  <a:gd name="connsiteY17" fmla="*/ 1560862 h 1903475"/>
                  <a:gd name="connsiteX18" fmla="*/ 287014 w 751094"/>
                  <a:gd name="connsiteY18" fmla="*/ 1576769 h 1903475"/>
                  <a:gd name="connsiteX19" fmla="*/ 289681 w 751094"/>
                  <a:gd name="connsiteY19" fmla="*/ 1595819 h 1903475"/>
                  <a:gd name="connsiteX20" fmla="*/ 5550 w 751094"/>
                  <a:gd name="connsiteY20" fmla="*/ 1595819 h 1903475"/>
                  <a:gd name="connsiteX21" fmla="*/ 4122 w 751094"/>
                  <a:gd name="connsiteY21" fmla="*/ 1580864 h 1903475"/>
                  <a:gd name="connsiteX22" fmla="*/ 1455 w 751094"/>
                  <a:gd name="connsiteY22" fmla="*/ 1555433 h 1903475"/>
                  <a:gd name="connsiteX23" fmla="*/ 26 w 751094"/>
                  <a:gd name="connsiteY23" fmla="*/ 1528191 h 1903475"/>
                  <a:gd name="connsiteX24" fmla="*/ 29744 w 751094"/>
                  <a:gd name="connsiteY24" fmla="*/ 1401032 h 1903475"/>
                  <a:gd name="connsiteX25" fmla="*/ 111659 w 751094"/>
                  <a:gd name="connsiteY25" fmla="*/ 1305020 h 1903475"/>
                  <a:gd name="connsiteX26" fmla="*/ 234436 w 751094"/>
                  <a:gd name="connsiteY26" fmla="*/ 1245394 h 1903475"/>
                  <a:gd name="connsiteX27" fmla="*/ 370739 w 751094"/>
                  <a:gd name="connsiteY27" fmla="*/ 1225010 h 1903475"/>
                  <a:gd name="connsiteX28" fmla="*/ 370739 w 751094"/>
                  <a:gd name="connsiteY28" fmla="*/ 0 h 1903475"/>
                  <a:gd name="connsiteX29" fmla="*/ 403886 w 751094"/>
                  <a:gd name="connsiteY29" fmla="*/ 0 h 1903475"/>
                  <a:gd name="connsiteX30" fmla="*/ 403886 w 751094"/>
                  <a:gd name="connsiteY30" fmla="*/ 1257300 h 1903475"/>
                  <a:gd name="connsiteX31" fmla="*/ 387312 w 751094"/>
                  <a:gd name="connsiteY31" fmla="*/ 1257300 h 1903475"/>
                  <a:gd name="connsiteX32" fmla="*/ 243771 w 751094"/>
                  <a:gd name="connsiteY32" fmla="*/ 1276350 h 1903475"/>
                  <a:gd name="connsiteX33" fmla="*/ 131947 w 751094"/>
                  <a:gd name="connsiteY33" fmla="*/ 1331119 h 1903475"/>
                  <a:gd name="connsiteX34" fmla="*/ 59271 w 751094"/>
                  <a:gd name="connsiteY34" fmla="*/ 1416177 h 1903475"/>
                  <a:gd name="connsiteX35" fmla="*/ 33363 w 751094"/>
                  <a:gd name="connsiteY35" fmla="*/ 1527905 h 1903475"/>
                  <a:gd name="connsiteX36" fmla="*/ 34602 w 751094"/>
                  <a:gd name="connsiteY36" fmla="*/ 1551623 h 1903475"/>
                  <a:gd name="connsiteX37" fmla="*/ 35745 w 751094"/>
                  <a:gd name="connsiteY37" fmla="*/ 1562386 h 1903475"/>
                  <a:gd name="connsiteX38" fmla="*/ 252915 w 751094"/>
                  <a:gd name="connsiteY38" fmla="*/ 1562386 h 1903475"/>
                  <a:gd name="connsiteX39" fmla="*/ 252915 w 751094"/>
                  <a:gd name="connsiteY39" fmla="*/ 1542479 h 1903475"/>
                  <a:gd name="connsiteX40" fmla="*/ 256439 w 751094"/>
                  <a:gd name="connsiteY40" fmla="*/ 1497997 h 1903475"/>
                  <a:gd name="connsiteX41" fmla="*/ 271584 w 751094"/>
                  <a:gd name="connsiteY41" fmla="*/ 1455611 h 1903475"/>
                  <a:gd name="connsiteX42" fmla="*/ 304350 w 751094"/>
                  <a:gd name="connsiteY42" fmla="*/ 1423988 h 1903475"/>
                  <a:gd name="connsiteX43" fmla="*/ 357690 w 751094"/>
                  <a:gd name="connsiteY43" fmla="*/ 1411796 h 1903475"/>
                  <a:gd name="connsiteX44" fmla="*/ 402648 w 751094"/>
                  <a:gd name="connsiteY44" fmla="*/ 1421321 h 1903475"/>
                  <a:gd name="connsiteX45" fmla="*/ 456940 w 751094"/>
                  <a:gd name="connsiteY45" fmla="*/ 1481900 h 1903475"/>
                  <a:gd name="connsiteX46" fmla="*/ 463798 w 751094"/>
                  <a:gd name="connsiteY46" fmla="*/ 1523143 h 1903475"/>
                  <a:gd name="connsiteX47" fmla="*/ 448749 w 751094"/>
                  <a:gd name="connsiteY47" fmla="*/ 1582293 h 1903475"/>
                  <a:gd name="connsiteX48" fmla="*/ 413601 w 751094"/>
                  <a:gd name="connsiteY48" fmla="*/ 1629918 h 1903475"/>
                  <a:gd name="connsiteX49" fmla="*/ 369977 w 751094"/>
                  <a:gd name="connsiteY49" fmla="*/ 1672590 h 1903475"/>
                  <a:gd name="connsiteX50" fmla="*/ 328448 w 751094"/>
                  <a:gd name="connsiteY50" fmla="*/ 1712119 h 1903475"/>
                  <a:gd name="connsiteX51" fmla="*/ 297968 w 751094"/>
                  <a:gd name="connsiteY51" fmla="*/ 1751457 h 1903475"/>
                  <a:gd name="connsiteX52" fmla="*/ 287395 w 751094"/>
                  <a:gd name="connsiteY52" fmla="*/ 1789557 h 1903475"/>
                  <a:gd name="connsiteX53" fmla="*/ 287395 w 751094"/>
                  <a:gd name="connsiteY53" fmla="*/ 1869853 h 1903475"/>
                  <a:gd name="connsiteX54" fmla="*/ 486372 w 751094"/>
                  <a:gd name="connsiteY54" fmla="*/ 1869853 h 1903475"/>
                  <a:gd name="connsiteX55" fmla="*/ 486372 w 751094"/>
                  <a:gd name="connsiteY55" fmla="*/ 1828705 h 1903475"/>
                  <a:gd name="connsiteX56" fmla="*/ 508470 w 751094"/>
                  <a:gd name="connsiteY56" fmla="*/ 1781842 h 1903475"/>
                  <a:gd name="connsiteX57" fmla="*/ 553524 w 751094"/>
                  <a:gd name="connsiteY57" fmla="*/ 1743742 h 1903475"/>
                  <a:gd name="connsiteX58" fmla="*/ 608959 w 751094"/>
                  <a:gd name="connsiteY58" fmla="*/ 1702403 h 1903475"/>
                  <a:gd name="connsiteX59" fmla="*/ 662394 w 751094"/>
                  <a:gd name="connsiteY59" fmla="*/ 1653159 h 1903475"/>
                  <a:gd name="connsiteX60" fmla="*/ 702876 w 751094"/>
                  <a:gd name="connsiteY60" fmla="*/ 1592390 h 1903475"/>
                  <a:gd name="connsiteX61" fmla="*/ 718497 w 751094"/>
                  <a:gd name="connsiteY61" fmla="*/ 1517333 h 1903475"/>
                  <a:gd name="connsiteX62" fmla="*/ 694970 w 751094"/>
                  <a:gd name="connsiteY62" fmla="*/ 1410272 h 1903475"/>
                  <a:gd name="connsiteX63" fmla="*/ 628295 w 751094"/>
                  <a:gd name="connsiteY63" fmla="*/ 1328452 h 1903475"/>
                  <a:gd name="connsiteX64" fmla="*/ 523520 w 751094"/>
                  <a:gd name="connsiteY64" fmla="*/ 1275493 h 1903475"/>
                  <a:gd name="connsiteX65" fmla="*/ 533045 w 751094"/>
                  <a:gd name="connsiteY65" fmla="*/ 1243870 h 1903475"/>
                  <a:gd name="connsiteX66" fmla="*/ 648202 w 751094"/>
                  <a:gd name="connsiteY66" fmla="*/ 1302449 h 1903475"/>
                  <a:gd name="connsiteX67" fmla="*/ 723735 w 751094"/>
                  <a:gd name="connsiteY67" fmla="*/ 1395698 h 1903475"/>
                  <a:gd name="connsiteX68" fmla="*/ 751072 w 751094"/>
                  <a:gd name="connsiteY68" fmla="*/ 1518095 h 1903475"/>
                  <a:gd name="connsiteX69" fmla="*/ 732022 w 751094"/>
                  <a:gd name="connsiteY69" fmla="*/ 1607534 h 1903475"/>
                  <a:gd name="connsiteX70" fmla="*/ 686302 w 751094"/>
                  <a:gd name="connsiteY70" fmla="*/ 1676114 h 1903475"/>
                  <a:gd name="connsiteX71" fmla="*/ 628200 w 751094"/>
                  <a:gd name="connsiteY71" fmla="*/ 1729645 h 1903475"/>
                  <a:gd name="connsiteX72" fmla="*/ 572288 w 751094"/>
                  <a:gd name="connsiteY72" fmla="*/ 1771269 h 1903475"/>
                  <a:gd name="connsiteX73" fmla="*/ 531140 w 751094"/>
                  <a:gd name="connsiteY73" fmla="*/ 1805750 h 1903475"/>
                  <a:gd name="connsiteX74" fmla="*/ 518757 w 751094"/>
                  <a:gd name="connsiteY74" fmla="*/ 1829181 h 1903475"/>
                  <a:gd name="connsiteX0" fmla="*/ 519329 w 751094"/>
                  <a:gd name="connsiteY0" fmla="*/ 1903476 h 1903476"/>
                  <a:gd name="connsiteX1" fmla="*/ 254058 w 751094"/>
                  <a:gd name="connsiteY1" fmla="*/ 1903476 h 1903476"/>
                  <a:gd name="connsiteX2" fmla="*/ 254058 w 751094"/>
                  <a:gd name="connsiteY2" fmla="*/ 1790033 h 1903476"/>
                  <a:gd name="connsiteX3" fmla="*/ 269298 w 751094"/>
                  <a:gd name="connsiteY3" fmla="*/ 1735169 h 1903476"/>
                  <a:gd name="connsiteX4" fmla="*/ 304445 w 751094"/>
                  <a:gd name="connsiteY4" fmla="*/ 1689640 h 1903476"/>
                  <a:gd name="connsiteX5" fmla="*/ 347879 w 751094"/>
                  <a:gd name="connsiteY5" fmla="*/ 1648301 h 1903476"/>
                  <a:gd name="connsiteX6" fmla="*/ 389122 w 751094"/>
                  <a:gd name="connsiteY6" fmla="*/ 1608011 h 1903476"/>
                  <a:gd name="connsiteX7" fmla="*/ 419602 w 751094"/>
                  <a:gd name="connsiteY7" fmla="*/ 1566386 h 1903476"/>
                  <a:gd name="connsiteX8" fmla="*/ 430461 w 751094"/>
                  <a:gd name="connsiteY8" fmla="*/ 1523429 h 1903476"/>
                  <a:gd name="connsiteX9" fmla="*/ 425412 w 751094"/>
                  <a:gd name="connsiteY9" fmla="*/ 1493044 h 1903476"/>
                  <a:gd name="connsiteX10" fmla="*/ 411125 w 751094"/>
                  <a:gd name="connsiteY10" fmla="*/ 1468469 h 1903476"/>
                  <a:gd name="connsiteX11" fmla="*/ 388170 w 751094"/>
                  <a:gd name="connsiteY11" fmla="*/ 1451515 h 1903476"/>
                  <a:gd name="connsiteX12" fmla="*/ 357499 w 751094"/>
                  <a:gd name="connsiteY12" fmla="*/ 1445133 h 1903476"/>
                  <a:gd name="connsiteX13" fmla="*/ 320637 w 751094"/>
                  <a:gd name="connsiteY13" fmla="*/ 1452848 h 1903476"/>
                  <a:gd name="connsiteX14" fmla="*/ 299682 w 751094"/>
                  <a:gd name="connsiteY14" fmla="*/ 1472946 h 1903476"/>
                  <a:gd name="connsiteX15" fmla="*/ 288919 w 751094"/>
                  <a:gd name="connsiteY15" fmla="*/ 1503521 h 1903476"/>
                  <a:gd name="connsiteX16" fmla="*/ 285871 w 751094"/>
                  <a:gd name="connsiteY16" fmla="*/ 1542669 h 1903476"/>
                  <a:gd name="connsiteX17" fmla="*/ 285871 w 751094"/>
                  <a:gd name="connsiteY17" fmla="*/ 1560862 h 1903476"/>
                  <a:gd name="connsiteX18" fmla="*/ 287014 w 751094"/>
                  <a:gd name="connsiteY18" fmla="*/ 1576769 h 1903476"/>
                  <a:gd name="connsiteX19" fmla="*/ 289681 w 751094"/>
                  <a:gd name="connsiteY19" fmla="*/ 1595819 h 1903476"/>
                  <a:gd name="connsiteX20" fmla="*/ 5550 w 751094"/>
                  <a:gd name="connsiteY20" fmla="*/ 1595819 h 1903476"/>
                  <a:gd name="connsiteX21" fmla="*/ 4122 w 751094"/>
                  <a:gd name="connsiteY21" fmla="*/ 1580864 h 1903476"/>
                  <a:gd name="connsiteX22" fmla="*/ 1455 w 751094"/>
                  <a:gd name="connsiteY22" fmla="*/ 1555433 h 1903476"/>
                  <a:gd name="connsiteX23" fmla="*/ 26 w 751094"/>
                  <a:gd name="connsiteY23" fmla="*/ 1528191 h 1903476"/>
                  <a:gd name="connsiteX24" fmla="*/ 29744 w 751094"/>
                  <a:gd name="connsiteY24" fmla="*/ 1401032 h 1903476"/>
                  <a:gd name="connsiteX25" fmla="*/ 111659 w 751094"/>
                  <a:gd name="connsiteY25" fmla="*/ 1305020 h 1903476"/>
                  <a:gd name="connsiteX26" fmla="*/ 234436 w 751094"/>
                  <a:gd name="connsiteY26" fmla="*/ 1245394 h 1903476"/>
                  <a:gd name="connsiteX27" fmla="*/ 370739 w 751094"/>
                  <a:gd name="connsiteY27" fmla="*/ 1225010 h 1903476"/>
                  <a:gd name="connsiteX28" fmla="*/ 370739 w 751094"/>
                  <a:gd name="connsiteY28" fmla="*/ 440598 h 1903476"/>
                  <a:gd name="connsiteX29" fmla="*/ 403886 w 751094"/>
                  <a:gd name="connsiteY29" fmla="*/ 0 h 1903476"/>
                  <a:gd name="connsiteX30" fmla="*/ 403886 w 751094"/>
                  <a:gd name="connsiteY30" fmla="*/ 1257300 h 1903476"/>
                  <a:gd name="connsiteX31" fmla="*/ 387312 w 751094"/>
                  <a:gd name="connsiteY31" fmla="*/ 1257300 h 1903476"/>
                  <a:gd name="connsiteX32" fmla="*/ 243771 w 751094"/>
                  <a:gd name="connsiteY32" fmla="*/ 1276350 h 1903476"/>
                  <a:gd name="connsiteX33" fmla="*/ 131947 w 751094"/>
                  <a:gd name="connsiteY33" fmla="*/ 1331119 h 1903476"/>
                  <a:gd name="connsiteX34" fmla="*/ 59271 w 751094"/>
                  <a:gd name="connsiteY34" fmla="*/ 1416177 h 1903476"/>
                  <a:gd name="connsiteX35" fmla="*/ 33363 w 751094"/>
                  <a:gd name="connsiteY35" fmla="*/ 1527905 h 1903476"/>
                  <a:gd name="connsiteX36" fmla="*/ 34602 w 751094"/>
                  <a:gd name="connsiteY36" fmla="*/ 1551623 h 1903476"/>
                  <a:gd name="connsiteX37" fmla="*/ 35745 w 751094"/>
                  <a:gd name="connsiteY37" fmla="*/ 1562386 h 1903476"/>
                  <a:gd name="connsiteX38" fmla="*/ 252915 w 751094"/>
                  <a:gd name="connsiteY38" fmla="*/ 1562386 h 1903476"/>
                  <a:gd name="connsiteX39" fmla="*/ 252915 w 751094"/>
                  <a:gd name="connsiteY39" fmla="*/ 1542479 h 1903476"/>
                  <a:gd name="connsiteX40" fmla="*/ 256439 w 751094"/>
                  <a:gd name="connsiteY40" fmla="*/ 1497997 h 1903476"/>
                  <a:gd name="connsiteX41" fmla="*/ 271584 w 751094"/>
                  <a:gd name="connsiteY41" fmla="*/ 1455611 h 1903476"/>
                  <a:gd name="connsiteX42" fmla="*/ 304350 w 751094"/>
                  <a:gd name="connsiteY42" fmla="*/ 1423988 h 1903476"/>
                  <a:gd name="connsiteX43" fmla="*/ 357690 w 751094"/>
                  <a:gd name="connsiteY43" fmla="*/ 1411796 h 1903476"/>
                  <a:gd name="connsiteX44" fmla="*/ 402648 w 751094"/>
                  <a:gd name="connsiteY44" fmla="*/ 1421321 h 1903476"/>
                  <a:gd name="connsiteX45" fmla="*/ 456940 w 751094"/>
                  <a:gd name="connsiteY45" fmla="*/ 1481900 h 1903476"/>
                  <a:gd name="connsiteX46" fmla="*/ 463798 w 751094"/>
                  <a:gd name="connsiteY46" fmla="*/ 1523143 h 1903476"/>
                  <a:gd name="connsiteX47" fmla="*/ 448749 w 751094"/>
                  <a:gd name="connsiteY47" fmla="*/ 1582293 h 1903476"/>
                  <a:gd name="connsiteX48" fmla="*/ 413601 w 751094"/>
                  <a:gd name="connsiteY48" fmla="*/ 1629918 h 1903476"/>
                  <a:gd name="connsiteX49" fmla="*/ 369977 w 751094"/>
                  <a:gd name="connsiteY49" fmla="*/ 1672590 h 1903476"/>
                  <a:gd name="connsiteX50" fmla="*/ 328448 w 751094"/>
                  <a:gd name="connsiteY50" fmla="*/ 1712119 h 1903476"/>
                  <a:gd name="connsiteX51" fmla="*/ 297968 w 751094"/>
                  <a:gd name="connsiteY51" fmla="*/ 1751457 h 1903476"/>
                  <a:gd name="connsiteX52" fmla="*/ 287395 w 751094"/>
                  <a:gd name="connsiteY52" fmla="*/ 1789557 h 1903476"/>
                  <a:gd name="connsiteX53" fmla="*/ 287395 w 751094"/>
                  <a:gd name="connsiteY53" fmla="*/ 1869853 h 1903476"/>
                  <a:gd name="connsiteX54" fmla="*/ 486372 w 751094"/>
                  <a:gd name="connsiteY54" fmla="*/ 1869853 h 1903476"/>
                  <a:gd name="connsiteX55" fmla="*/ 486372 w 751094"/>
                  <a:gd name="connsiteY55" fmla="*/ 1828705 h 1903476"/>
                  <a:gd name="connsiteX56" fmla="*/ 508470 w 751094"/>
                  <a:gd name="connsiteY56" fmla="*/ 1781842 h 1903476"/>
                  <a:gd name="connsiteX57" fmla="*/ 553524 w 751094"/>
                  <a:gd name="connsiteY57" fmla="*/ 1743742 h 1903476"/>
                  <a:gd name="connsiteX58" fmla="*/ 608959 w 751094"/>
                  <a:gd name="connsiteY58" fmla="*/ 1702403 h 1903476"/>
                  <a:gd name="connsiteX59" fmla="*/ 662394 w 751094"/>
                  <a:gd name="connsiteY59" fmla="*/ 1653159 h 1903476"/>
                  <a:gd name="connsiteX60" fmla="*/ 702876 w 751094"/>
                  <a:gd name="connsiteY60" fmla="*/ 1592390 h 1903476"/>
                  <a:gd name="connsiteX61" fmla="*/ 718497 w 751094"/>
                  <a:gd name="connsiteY61" fmla="*/ 1517333 h 1903476"/>
                  <a:gd name="connsiteX62" fmla="*/ 694970 w 751094"/>
                  <a:gd name="connsiteY62" fmla="*/ 1410272 h 1903476"/>
                  <a:gd name="connsiteX63" fmla="*/ 628295 w 751094"/>
                  <a:gd name="connsiteY63" fmla="*/ 1328452 h 1903476"/>
                  <a:gd name="connsiteX64" fmla="*/ 523520 w 751094"/>
                  <a:gd name="connsiteY64" fmla="*/ 1275493 h 1903476"/>
                  <a:gd name="connsiteX65" fmla="*/ 533045 w 751094"/>
                  <a:gd name="connsiteY65" fmla="*/ 1243870 h 1903476"/>
                  <a:gd name="connsiteX66" fmla="*/ 648202 w 751094"/>
                  <a:gd name="connsiteY66" fmla="*/ 1302449 h 1903476"/>
                  <a:gd name="connsiteX67" fmla="*/ 723735 w 751094"/>
                  <a:gd name="connsiteY67" fmla="*/ 1395698 h 1903476"/>
                  <a:gd name="connsiteX68" fmla="*/ 751072 w 751094"/>
                  <a:gd name="connsiteY68" fmla="*/ 1518095 h 1903476"/>
                  <a:gd name="connsiteX69" fmla="*/ 732022 w 751094"/>
                  <a:gd name="connsiteY69" fmla="*/ 1607534 h 1903476"/>
                  <a:gd name="connsiteX70" fmla="*/ 686302 w 751094"/>
                  <a:gd name="connsiteY70" fmla="*/ 1676114 h 1903476"/>
                  <a:gd name="connsiteX71" fmla="*/ 628200 w 751094"/>
                  <a:gd name="connsiteY71" fmla="*/ 1729645 h 1903476"/>
                  <a:gd name="connsiteX72" fmla="*/ 572288 w 751094"/>
                  <a:gd name="connsiteY72" fmla="*/ 1771269 h 1903476"/>
                  <a:gd name="connsiteX73" fmla="*/ 531140 w 751094"/>
                  <a:gd name="connsiteY73" fmla="*/ 1805750 h 1903476"/>
                  <a:gd name="connsiteX74" fmla="*/ 518757 w 751094"/>
                  <a:gd name="connsiteY74" fmla="*/ 1829181 h 1903476"/>
                  <a:gd name="connsiteX75" fmla="*/ 519329 w 751094"/>
                  <a:gd name="connsiteY75" fmla="*/ 1903476 h 1903476"/>
                  <a:gd name="connsiteX0" fmla="*/ 519329 w 751094"/>
                  <a:gd name="connsiteY0" fmla="*/ 1462878 h 1462878"/>
                  <a:gd name="connsiteX1" fmla="*/ 254058 w 751094"/>
                  <a:gd name="connsiteY1" fmla="*/ 1462878 h 1462878"/>
                  <a:gd name="connsiteX2" fmla="*/ 254058 w 751094"/>
                  <a:gd name="connsiteY2" fmla="*/ 1349435 h 1462878"/>
                  <a:gd name="connsiteX3" fmla="*/ 269298 w 751094"/>
                  <a:gd name="connsiteY3" fmla="*/ 1294571 h 1462878"/>
                  <a:gd name="connsiteX4" fmla="*/ 304445 w 751094"/>
                  <a:gd name="connsiteY4" fmla="*/ 1249042 h 1462878"/>
                  <a:gd name="connsiteX5" fmla="*/ 347879 w 751094"/>
                  <a:gd name="connsiteY5" fmla="*/ 1207703 h 1462878"/>
                  <a:gd name="connsiteX6" fmla="*/ 389122 w 751094"/>
                  <a:gd name="connsiteY6" fmla="*/ 1167413 h 1462878"/>
                  <a:gd name="connsiteX7" fmla="*/ 419602 w 751094"/>
                  <a:gd name="connsiteY7" fmla="*/ 1125788 h 1462878"/>
                  <a:gd name="connsiteX8" fmla="*/ 430461 w 751094"/>
                  <a:gd name="connsiteY8" fmla="*/ 1082831 h 1462878"/>
                  <a:gd name="connsiteX9" fmla="*/ 425412 w 751094"/>
                  <a:gd name="connsiteY9" fmla="*/ 1052446 h 1462878"/>
                  <a:gd name="connsiteX10" fmla="*/ 411125 w 751094"/>
                  <a:gd name="connsiteY10" fmla="*/ 1027871 h 1462878"/>
                  <a:gd name="connsiteX11" fmla="*/ 388170 w 751094"/>
                  <a:gd name="connsiteY11" fmla="*/ 1010917 h 1462878"/>
                  <a:gd name="connsiteX12" fmla="*/ 357499 w 751094"/>
                  <a:gd name="connsiteY12" fmla="*/ 1004535 h 1462878"/>
                  <a:gd name="connsiteX13" fmla="*/ 320637 w 751094"/>
                  <a:gd name="connsiteY13" fmla="*/ 1012250 h 1462878"/>
                  <a:gd name="connsiteX14" fmla="*/ 299682 w 751094"/>
                  <a:gd name="connsiteY14" fmla="*/ 1032348 h 1462878"/>
                  <a:gd name="connsiteX15" fmla="*/ 288919 w 751094"/>
                  <a:gd name="connsiteY15" fmla="*/ 1062923 h 1462878"/>
                  <a:gd name="connsiteX16" fmla="*/ 285871 w 751094"/>
                  <a:gd name="connsiteY16" fmla="*/ 1102071 h 1462878"/>
                  <a:gd name="connsiteX17" fmla="*/ 285871 w 751094"/>
                  <a:gd name="connsiteY17" fmla="*/ 1120264 h 1462878"/>
                  <a:gd name="connsiteX18" fmla="*/ 287014 w 751094"/>
                  <a:gd name="connsiteY18" fmla="*/ 1136171 h 1462878"/>
                  <a:gd name="connsiteX19" fmla="*/ 289681 w 751094"/>
                  <a:gd name="connsiteY19" fmla="*/ 1155221 h 1462878"/>
                  <a:gd name="connsiteX20" fmla="*/ 5550 w 751094"/>
                  <a:gd name="connsiteY20" fmla="*/ 1155221 h 1462878"/>
                  <a:gd name="connsiteX21" fmla="*/ 4122 w 751094"/>
                  <a:gd name="connsiteY21" fmla="*/ 1140266 h 1462878"/>
                  <a:gd name="connsiteX22" fmla="*/ 1455 w 751094"/>
                  <a:gd name="connsiteY22" fmla="*/ 1114835 h 1462878"/>
                  <a:gd name="connsiteX23" fmla="*/ 26 w 751094"/>
                  <a:gd name="connsiteY23" fmla="*/ 1087593 h 1462878"/>
                  <a:gd name="connsiteX24" fmla="*/ 29744 w 751094"/>
                  <a:gd name="connsiteY24" fmla="*/ 960434 h 1462878"/>
                  <a:gd name="connsiteX25" fmla="*/ 111659 w 751094"/>
                  <a:gd name="connsiteY25" fmla="*/ 864422 h 1462878"/>
                  <a:gd name="connsiteX26" fmla="*/ 234436 w 751094"/>
                  <a:gd name="connsiteY26" fmla="*/ 804796 h 1462878"/>
                  <a:gd name="connsiteX27" fmla="*/ 370739 w 751094"/>
                  <a:gd name="connsiteY27" fmla="*/ 784412 h 1462878"/>
                  <a:gd name="connsiteX28" fmla="*/ 370739 w 751094"/>
                  <a:gd name="connsiteY28" fmla="*/ 0 h 1462878"/>
                  <a:gd name="connsiteX29" fmla="*/ 402974 w 751094"/>
                  <a:gd name="connsiteY29" fmla="*/ 5473 h 1462878"/>
                  <a:gd name="connsiteX30" fmla="*/ 403886 w 751094"/>
                  <a:gd name="connsiteY30" fmla="*/ 816702 h 1462878"/>
                  <a:gd name="connsiteX31" fmla="*/ 387312 w 751094"/>
                  <a:gd name="connsiteY31" fmla="*/ 816702 h 1462878"/>
                  <a:gd name="connsiteX32" fmla="*/ 243771 w 751094"/>
                  <a:gd name="connsiteY32" fmla="*/ 835752 h 1462878"/>
                  <a:gd name="connsiteX33" fmla="*/ 131947 w 751094"/>
                  <a:gd name="connsiteY33" fmla="*/ 890521 h 1462878"/>
                  <a:gd name="connsiteX34" fmla="*/ 59271 w 751094"/>
                  <a:gd name="connsiteY34" fmla="*/ 975579 h 1462878"/>
                  <a:gd name="connsiteX35" fmla="*/ 33363 w 751094"/>
                  <a:gd name="connsiteY35" fmla="*/ 1087307 h 1462878"/>
                  <a:gd name="connsiteX36" fmla="*/ 34602 w 751094"/>
                  <a:gd name="connsiteY36" fmla="*/ 1111025 h 1462878"/>
                  <a:gd name="connsiteX37" fmla="*/ 35745 w 751094"/>
                  <a:gd name="connsiteY37" fmla="*/ 1121788 h 1462878"/>
                  <a:gd name="connsiteX38" fmla="*/ 252915 w 751094"/>
                  <a:gd name="connsiteY38" fmla="*/ 1121788 h 1462878"/>
                  <a:gd name="connsiteX39" fmla="*/ 252915 w 751094"/>
                  <a:gd name="connsiteY39" fmla="*/ 1101881 h 1462878"/>
                  <a:gd name="connsiteX40" fmla="*/ 256439 w 751094"/>
                  <a:gd name="connsiteY40" fmla="*/ 1057399 h 1462878"/>
                  <a:gd name="connsiteX41" fmla="*/ 271584 w 751094"/>
                  <a:gd name="connsiteY41" fmla="*/ 1015013 h 1462878"/>
                  <a:gd name="connsiteX42" fmla="*/ 304350 w 751094"/>
                  <a:gd name="connsiteY42" fmla="*/ 983390 h 1462878"/>
                  <a:gd name="connsiteX43" fmla="*/ 357690 w 751094"/>
                  <a:gd name="connsiteY43" fmla="*/ 971198 h 1462878"/>
                  <a:gd name="connsiteX44" fmla="*/ 402648 w 751094"/>
                  <a:gd name="connsiteY44" fmla="*/ 980723 h 1462878"/>
                  <a:gd name="connsiteX45" fmla="*/ 456940 w 751094"/>
                  <a:gd name="connsiteY45" fmla="*/ 1041302 h 1462878"/>
                  <a:gd name="connsiteX46" fmla="*/ 463798 w 751094"/>
                  <a:gd name="connsiteY46" fmla="*/ 1082545 h 1462878"/>
                  <a:gd name="connsiteX47" fmla="*/ 448749 w 751094"/>
                  <a:gd name="connsiteY47" fmla="*/ 1141695 h 1462878"/>
                  <a:gd name="connsiteX48" fmla="*/ 413601 w 751094"/>
                  <a:gd name="connsiteY48" fmla="*/ 1189320 h 1462878"/>
                  <a:gd name="connsiteX49" fmla="*/ 369977 w 751094"/>
                  <a:gd name="connsiteY49" fmla="*/ 1231992 h 1462878"/>
                  <a:gd name="connsiteX50" fmla="*/ 328448 w 751094"/>
                  <a:gd name="connsiteY50" fmla="*/ 1271521 h 1462878"/>
                  <a:gd name="connsiteX51" fmla="*/ 297968 w 751094"/>
                  <a:gd name="connsiteY51" fmla="*/ 1310859 h 1462878"/>
                  <a:gd name="connsiteX52" fmla="*/ 287395 w 751094"/>
                  <a:gd name="connsiteY52" fmla="*/ 1348959 h 1462878"/>
                  <a:gd name="connsiteX53" fmla="*/ 287395 w 751094"/>
                  <a:gd name="connsiteY53" fmla="*/ 1429255 h 1462878"/>
                  <a:gd name="connsiteX54" fmla="*/ 486372 w 751094"/>
                  <a:gd name="connsiteY54" fmla="*/ 1429255 h 1462878"/>
                  <a:gd name="connsiteX55" fmla="*/ 486372 w 751094"/>
                  <a:gd name="connsiteY55" fmla="*/ 1388107 h 1462878"/>
                  <a:gd name="connsiteX56" fmla="*/ 508470 w 751094"/>
                  <a:gd name="connsiteY56" fmla="*/ 1341244 h 1462878"/>
                  <a:gd name="connsiteX57" fmla="*/ 553524 w 751094"/>
                  <a:gd name="connsiteY57" fmla="*/ 1303144 h 1462878"/>
                  <a:gd name="connsiteX58" fmla="*/ 608959 w 751094"/>
                  <a:gd name="connsiteY58" fmla="*/ 1261805 h 1462878"/>
                  <a:gd name="connsiteX59" fmla="*/ 662394 w 751094"/>
                  <a:gd name="connsiteY59" fmla="*/ 1212561 h 1462878"/>
                  <a:gd name="connsiteX60" fmla="*/ 702876 w 751094"/>
                  <a:gd name="connsiteY60" fmla="*/ 1151792 h 1462878"/>
                  <a:gd name="connsiteX61" fmla="*/ 718497 w 751094"/>
                  <a:gd name="connsiteY61" fmla="*/ 1076735 h 1462878"/>
                  <a:gd name="connsiteX62" fmla="*/ 694970 w 751094"/>
                  <a:gd name="connsiteY62" fmla="*/ 969674 h 1462878"/>
                  <a:gd name="connsiteX63" fmla="*/ 628295 w 751094"/>
                  <a:gd name="connsiteY63" fmla="*/ 887854 h 1462878"/>
                  <a:gd name="connsiteX64" fmla="*/ 523520 w 751094"/>
                  <a:gd name="connsiteY64" fmla="*/ 834895 h 1462878"/>
                  <a:gd name="connsiteX65" fmla="*/ 533045 w 751094"/>
                  <a:gd name="connsiteY65" fmla="*/ 803272 h 1462878"/>
                  <a:gd name="connsiteX66" fmla="*/ 648202 w 751094"/>
                  <a:gd name="connsiteY66" fmla="*/ 861851 h 1462878"/>
                  <a:gd name="connsiteX67" fmla="*/ 723735 w 751094"/>
                  <a:gd name="connsiteY67" fmla="*/ 955100 h 1462878"/>
                  <a:gd name="connsiteX68" fmla="*/ 751072 w 751094"/>
                  <a:gd name="connsiteY68" fmla="*/ 1077497 h 1462878"/>
                  <a:gd name="connsiteX69" fmla="*/ 732022 w 751094"/>
                  <a:gd name="connsiteY69" fmla="*/ 1166936 h 1462878"/>
                  <a:gd name="connsiteX70" fmla="*/ 686302 w 751094"/>
                  <a:gd name="connsiteY70" fmla="*/ 1235516 h 1462878"/>
                  <a:gd name="connsiteX71" fmla="*/ 628200 w 751094"/>
                  <a:gd name="connsiteY71" fmla="*/ 1289047 h 1462878"/>
                  <a:gd name="connsiteX72" fmla="*/ 572288 w 751094"/>
                  <a:gd name="connsiteY72" fmla="*/ 1330671 h 1462878"/>
                  <a:gd name="connsiteX73" fmla="*/ 531140 w 751094"/>
                  <a:gd name="connsiteY73" fmla="*/ 1365152 h 1462878"/>
                  <a:gd name="connsiteX74" fmla="*/ 518757 w 751094"/>
                  <a:gd name="connsiteY74" fmla="*/ 1388583 h 1462878"/>
                  <a:gd name="connsiteX75" fmla="*/ 519329 w 751094"/>
                  <a:gd name="connsiteY75" fmla="*/ 1462878 h 1462878"/>
                  <a:gd name="connsiteX0" fmla="*/ 519329 w 751094"/>
                  <a:gd name="connsiteY0" fmla="*/ 1459229 h 1459229"/>
                  <a:gd name="connsiteX1" fmla="*/ 254058 w 751094"/>
                  <a:gd name="connsiteY1" fmla="*/ 1459229 h 1459229"/>
                  <a:gd name="connsiteX2" fmla="*/ 254058 w 751094"/>
                  <a:gd name="connsiteY2" fmla="*/ 1345786 h 1459229"/>
                  <a:gd name="connsiteX3" fmla="*/ 269298 w 751094"/>
                  <a:gd name="connsiteY3" fmla="*/ 1290922 h 1459229"/>
                  <a:gd name="connsiteX4" fmla="*/ 304445 w 751094"/>
                  <a:gd name="connsiteY4" fmla="*/ 1245393 h 1459229"/>
                  <a:gd name="connsiteX5" fmla="*/ 347879 w 751094"/>
                  <a:gd name="connsiteY5" fmla="*/ 1204054 h 1459229"/>
                  <a:gd name="connsiteX6" fmla="*/ 389122 w 751094"/>
                  <a:gd name="connsiteY6" fmla="*/ 1163764 h 1459229"/>
                  <a:gd name="connsiteX7" fmla="*/ 419602 w 751094"/>
                  <a:gd name="connsiteY7" fmla="*/ 1122139 h 1459229"/>
                  <a:gd name="connsiteX8" fmla="*/ 430461 w 751094"/>
                  <a:gd name="connsiteY8" fmla="*/ 1079182 h 1459229"/>
                  <a:gd name="connsiteX9" fmla="*/ 425412 w 751094"/>
                  <a:gd name="connsiteY9" fmla="*/ 1048797 h 1459229"/>
                  <a:gd name="connsiteX10" fmla="*/ 411125 w 751094"/>
                  <a:gd name="connsiteY10" fmla="*/ 1024222 h 1459229"/>
                  <a:gd name="connsiteX11" fmla="*/ 388170 w 751094"/>
                  <a:gd name="connsiteY11" fmla="*/ 1007268 h 1459229"/>
                  <a:gd name="connsiteX12" fmla="*/ 357499 w 751094"/>
                  <a:gd name="connsiteY12" fmla="*/ 1000886 h 1459229"/>
                  <a:gd name="connsiteX13" fmla="*/ 320637 w 751094"/>
                  <a:gd name="connsiteY13" fmla="*/ 1008601 h 1459229"/>
                  <a:gd name="connsiteX14" fmla="*/ 299682 w 751094"/>
                  <a:gd name="connsiteY14" fmla="*/ 1028699 h 1459229"/>
                  <a:gd name="connsiteX15" fmla="*/ 288919 w 751094"/>
                  <a:gd name="connsiteY15" fmla="*/ 1059274 h 1459229"/>
                  <a:gd name="connsiteX16" fmla="*/ 285871 w 751094"/>
                  <a:gd name="connsiteY16" fmla="*/ 1098422 h 1459229"/>
                  <a:gd name="connsiteX17" fmla="*/ 285871 w 751094"/>
                  <a:gd name="connsiteY17" fmla="*/ 1116615 h 1459229"/>
                  <a:gd name="connsiteX18" fmla="*/ 287014 w 751094"/>
                  <a:gd name="connsiteY18" fmla="*/ 1132522 h 1459229"/>
                  <a:gd name="connsiteX19" fmla="*/ 289681 w 751094"/>
                  <a:gd name="connsiteY19" fmla="*/ 1151572 h 1459229"/>
                  <a:gd name="connsiteX20" fmla="*/ 5550 w 751094"/>
                  <a:gd name="connsiteY20" fmla="*/ 1151572 h 1459229"/>
                  <a:gd name="connsiteX21" fmla="*/ 4122 w 751094"/>
                  <a:gd name="connsiteY21" fmla="*/ 1136617 h 1459229"/>
                  <a:gd name="connsiteX22" fmla="*/ 1455 w 751094"/>
                  <a:gd name="connsiteY22" fmla="*/ 1111186 h 1459229"/>
                  <a:gd name="connsiteX23" fmla="*/ 26 w 751094"/>
                  <a:gd name="connsiteY23" fmla="*/ 1083944 h 1459229"/>
                  <a:gd name="connsiteX24" fmla="*/ 29744 w 751094"/>
                  <a:gd name="connsiteY24" fmla="*/ 956785 h 1459229"/>
                  <a:gd name="connsiteX25" fmla="*/ 111659 w 751094"/>
                  <a:gd name="connsiteY25" fmla="*/ 860773 h 1459229"/>
                  <a:gd name="connsiteX26" fmla="*/ 234436 w 751094"/>
                  <a:gd name="connsiteY26" fmla="*/ 801147 h 1459229"/>
                  <a:gd name="connsiteX27" fmla="*/ 370739 w 751094"/>
                  <a:gd name="connsiteY27" fmla="*/ 780763 h 1459229"/>
                  <a:gd name="connsiteX28" fmla="*/ 371651 w 751094"/>
                  <a:gd name="connsiteY28" fmla="*/ 0 h 1459229"/>
                  <a:gd name="connsiteX29" fmla="*/ 402974 w 751094"/>
                  <a:gd name="connsiteY29" fmla="*/ 1824 h 1459229"/>
                  <a:gd name="connsiteX30" fmla="*/ 403886 w 751094"/>
                  <a:gd name="connsiteY30" fmla="*/ 813053 h 1459229"/>
                  <a:gd name="connsiteX31" fmla="*/ 387312 w 751094"/>
                  <a:gd name="connsiteY31" fmla="*/ 813053 h 1459229"/>
                  <a:gd name="connsiteX32" fmla="*/ 243771 w 751094"/>
                  <a:gd name="connsiteY32" fmla="*/ 832103 h 1459229"/>
                  <a:gd name="connsiteX33" fmla="*/ 131947 w 751094"/>
                  <a:gd name="connsiteY33" fmla="*/ 886872 h 1459229"/>
                  <a:gd name="connsiteX34" fmla="*/ 59271 w 751094"/>
                  <a:gd name="connsiteY34" fmla="*/ 971930 h 1459229"/>
                  <a:gd name="connsiteX35" fmla="*/ 33363 w 751094"/>
                  <a:gd name="connsiteY35" fmla="*/ 1083658 h 1459229"/>
                  <a:gd name="connsiteX36" fmla="*/ 34602 w 751094"/>
                  <a:gd name="connsiteY36" fmla="*/ 1107376 h 1459229"/>
                  <a:gd name="connsiteX37" fmla="*/ 35745 w 751094"/>
                  <a:gd name="connsiteY37" fmla="*/ 1118139 h 1459229"/>
                  <a:gd name="connsiteX38" fmla="*/ 252915 w 751094"/>
                  <a:gd name="connsiteY38" fmla="*/ 1118139 h 1459229"/>
                  <a:gd name="connsiteX39" fmla="*/ 252915 w 751094"/>
                  <a:gd name="connsiteY39" fmla="*/ 1098232 h 1459229"/>
                  <a:gd name="connsiteX40" fmla="*/ 256439 w 751094"/>
                  <a:gd name="connsiteY40" fmla="*/ 1053750 h 1459229"/>
                  <a:gd name="connsiteX41" fmla="*/ 271584 w 751094"/>
                  <a:gd name="connsiteY41" fmla="*/ 1011364 h 1459229"/>
                  <a:gd name="connsiteX42" fmla="*/ 304350 w 751094"/>
                  <a:gd name="connsiteY42" fmla="*/ 979741 h 1459229"/>
                  <a:gd name="connsiteX43" fmla="*/ 357690 w 751094"/>
                  <a:gd name="connsiteY43" fmla="*/ 967549 h 1459229"/>
                  <a:gd name="connsiteX44" fmla="*/ 402648 w 751094"/>
                  <a:gd name="connsiteY44" fmla="*/ 977074 h 1459229"/>
                  <a:gd name="connsiteX45" fmla="*/ 456940 w 751094"/>
                  <a:gd name="connsiteY45" fmla="*/ 1037653 h 1459229"/>
                  <a:gd name="connsiteX46" fmla="*/ 463798 w 751094"/>
                  <a:gd name="connsiteY46" fmla="*/ 1078896 h 1459229"/>
                  <a:gd name="connsiteX47" fmla="*/ 448749 w 751094"/>
                  <a:gd name="connsiteY47" fmla="*/ 1138046 h 1459229"/>
                  <a:gd name="connsiteX48" fmla="*/ 413601 w 751094"/>
                  <a:gd name="connsiteY48" fmla="*/ 1185671 h 1459229"/>
                  <a:gd name="connsiteX49" fmla="*/ 369977 w 751094"/>
                  <a:gd name="connsiteY49" fmla="*/ 1228343 h 1459229"/>
                  <a:gd name="connsiteX50" fmla="*/ 328448 w 751094"/>
                  <a:gd name="connsiteY50" fmla="*/ 1267872 h 1459229"/>
                  <a:gd name="connsiteX51" fmla="*/ 297968 w 751094"/>
                  <a:gd name="connsiteY51" fmla="*/ 1307210 h 1459229"/>
                  <a:gd name="connsiteX52" fmla="*/ 287395 w 751094"/>
                  <a:gd name="connsiteY52" fmla="*/ 1345310 h 1459229"/>
                  <a:gd name="connsiteX53" fmla="*/ 287395 w 751094"/>
                  <a:gd name="connsiteY53" fmla="*/ 1425606 h 1459229"/>
                  <a:gd name="connsiteX54" fmla="*/ 486372 w 751094"/>
                  <a:gd name="connsiteY54" fmla="*/ 1425606 h 1459229"/>
                  <a:gd name="connsiteX55" fmla="*/ 486372 w 751094"/>
                  <a:gd name="connsiteY55" fmla="*/ 1384458 h 1459229"/>
                  <a:gd name="connsiteX56" fmla="*/ 508470 w 751094"/>
                  <a:gd name="connsiteY56" fmla="*/ 1337595 h 1459229"/>
                  <a:gd name="connsiteX57" fmla="*/ 553524 w 751094"/>
                  <a:gd name="connsiteY57" fmla="*/ 1299495 h 1459229"/>
                  <a:gd name="connsiteX58" fmla="*/ 608959 w 751094"/>
                  <a:gd name="connsiteY58" fmla="*/ 1258156 h 1459229"/>
                  <a:gd name="connsiteX59" fmla="*/ 662394 w 751094"/>
                  <a:gd name="connsiteY59" fmla="*/ 1208912 h 1459229"/>
                  <a:gd name="connsiteX60" fmla="*/ 702876 w 751094"/>
                  <a:gd name="connsiteY60" fmla="*/ 1148143 h 1459229"/>
                  <a:gd name="connsiteX61" fmla="*/ 718497 w 751094"/>
                  <a:gd name="connsiteY61" fmla="*/ 1073086 h 1459229"/>
                  <a:gd name="connsiteX62" fmla="*/ 694970 w 751094"/>
                  <a:gd name="connsiteY62" fmla="*/ 966025 h 1459229"/>
                  <a:gd name="connsiteX63" fmla="*/ 628295 w 751094"/>
                  <a:gd name="connsiteY63" fmla="*/ 884205 h 1459229"/>
                  <a:gd name="connsiteX64" fmla="*/ 523520 w 751094"/>
                  <a:gd name="connsiteY64" fmla="*/ 831246 h 1459229"/>
                  <a:gd name="connsiteX65" fmla="*/ 533045 w 751094"/>
                  <a:gd name="connsiteY65" fmla="*/ 799623 h 1459229"/>
                  <a:gd name="connsiteX66" fmla="*/ 648202 w 751094"/>
                  <a:gd name="connsiteY66" fmla="*/ 858202 h 1459229"/>
                  <a:gd name="connsiteX67" fmla="*/ 723735 w 751094"/>
                  <a:gd name="connsiteY67" fmla="*/ 951451 h 1459229"/>
                  <a:gd name="connsiteX68" fmla="*/ 751072 w 751094"/>
                  <a:gd name="connsiteY68" fmla="*/ 1073848 h 1459229"/>
                  <a:gd name="connsiteX69" fmla="*/ 732022 w 751094"/>
                  <a:gd name="connsiteY69" fmla="*/ 1163287 h 1459229"/>
                  <a:gd name="connsiteX70" fmla="*/ 686302 w 751094"/>
                  <a:gd name="connsiteY70" fmla="*/ 1231867 h 1459229"/>
                  <a:gd name="connsiteX71" fmla="*/ 628200 w 751094"/>
                  <a:gd name="connsiteY71" fmla="*/ 1285398 h 1459229"/>
                  <a:gd name="connsiteX72" fmla="*/ 572288 w 751094"/>
                  <a:gd name="connsiteY72" fmla="*/ 1327022 h 1459229"/>
                  <a:gd name="connsiteX73" fmla="*/ 531140 w 751094"/>
                  <a:gd name="connsiteY73" fmla="*/ 1361503 h 1459229"/>
                  <a:gd name="connsiteX74" fmla="*/ 518757 w 751094"/>
                  <a:gd name="connsiteY74" fmla="*/ 1384934 h 1459229"/>
                  <a:gd name="connsiteX75" fmla="*/ 519329 w 751094"/>
                  <a:gd name="connsiteY75" fmla="*/ 1459229 h 14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51094" h="1459229">
                    <a:moveTo>
                      <a:pt x="519329" y="1459229"/>
                    </a:moveTo>
                    <a:lnTo>
                      <a:pt x="254058" y="1459229"/>
                    </a:lnTo>
                    <a:lnTo>
                      <a:pt x="254058" y="1345786"/>
                    </a:lnTo>
                    <a:cubicBezTo>
                      <a:pt x="254086" y="1326460"/>
                      <a:pt x="259354" y="1307496"/>
                      <a:pt x="269298" y="1290922"/>
                    </a:cubicBezTo>
                    <a:cubicBezTo>
                      <a:pt x="279194" y="1274425"/>
                      <a:pt x="290996" y="1259147"/>
                      <a:pt x="304445" y="1245393"/>
                    </a:cubicBezTo>
                    <a:cubicBezTo>
                      <a:pt x="318066" y="1231391"/>
                      <a:pt x="333020" y="1217485"/>
                      <a:pt x="347879" y="1204054"/>
                    </a:cubicBezTo>
                    <a:cubicBezTo>
                      <a:pt x="362300" y="1191329"/>
                      <a:pt x="376063" y="1177880"/>
                      <a:pt x="389122" y="1163764"/>
                    </a:cubicBezTo>
                    <a:cubicBezTo>
                      <a:pt x="400905" y="1151152"/>
                      <a:pt x="411134" y="1137179"/>
                      <a:pt x="419602" y="1122139"/>
                    </a:cubicBezTo>
                    <a:cubicBezTo>
                      <a:pt x="426927" y="1109023"/>
                      <a:pt x="430670" y="1094202"/>
                      <a:pt x="430461" y="1079182"/>
                    </a:cubicBezTo>
                    <a:cubicBezTo>
                      <a:pt x="430470" y="1068847"/>
                      <a:pt x="428765" y="1058579"/>
                      <a:pt x="425412" y="1048797"/>
                    </a:cubicBezTo>
                    <a:cubicBezTo>
                      <a:pt x="422355" y="1039729"/>
                      <a:pt x="417497" y="1031366"/>
                      <a:pt x="411125" y="1024222"/>
                    </a:cubicBezTo>
                    <a:cubicBezTo>
                      <a:pt x="404676" y="1017107"/>
                      <a:pt x="396866" y="1011345"/>
                      <a:pt x="388170" y="1007268"/>
                    </a:cubicBezTo>
                    <a:cubicBezTo>
                      <a:pt x="378568" y="1002829"/>
                      <a:pt x="368072" y="1000638"/>
                      <a:pt x="357499" y="1000886"/>
                    </a:cubicBezTo>
                    <a:cubicBezTo>
                      <a:pt x="344755" y="1000257"/>
                      <a:pt x="332058" y="1002915"/>
                      <a:pt x="320637" y="1008601"/>
                    </a:cubicBezTo>
                    <a:cubicBezTo>
                      <a:pt x="312036" y="1013383"/>
                      <a:pt x="304816" y="1020308"/>
                      <a:pt x="299682" y="1028699"/>
                    </a:cubicBezTo>
                    <a:cubicBezTo>
                      <a:pt x="294206" y="1038129"/>
                      <a:pt x="290557" y="1048502"/>
                      <a:pt x="288919" y="1059274"/>
                    </a:cubicBezTo>
                    <a:cubicBezTo>
                      <a:pt x="286890" y="1072228"/>
                      <a:pt x="285871" y="1085316"/>
                      <a:pt x="285871" y="1098422"/>
                    </a:cubicBezTo>
                    <a:lnTo>
                      <a:pt x="285871" y="1116615"/>
                    </a:lnTo>
                    <a:cubicBezTo>
                      <a:pt x="285881" y="1121939"/>
                      <a:pt x="286262" y="1127254"/>
                      <a:pt x="287014" y="1132522"/>
                    </a:cubicBezTo>
                    <a:lnTo>
                      <a:pt x="289681" y="1151572"/>
                    </a:lnTo>
                    <a:lnTo>
                      <a:pt x="5550" y="1151572"/>
                    </a:lnTo>
                    <a:lnTo>
                      <a:pt x="4122" y="1136617"/>
                    </a:lnTo>
                    <a:cubicBezTo>
                      <a:pt x="3169" y="1127854"/>
                      <a:pt x="2312" y="1119377"/>
                      <a:pt x="1455" y="1111186"/>
                    </a:cubicBezTo>
                    <a:cubicBezTo>
                      <a:pt x="483" y="1102137"/>
                      <a:pt x="7" y="1093040"/>
                      <a:pt x="26" y="1083944"/>
                    </a:cubicBezTo>
                    <a:cubicBezTo>
                      <a:pt x="-584" y="1039767"/>
                      <a:pt x="9618" y="996114"/>
                      <a:pt x="29744" y="956785"/>
                    </a:cubicBezTo>
                    <a:cubicBezTo>
                      <a:pt x="49661" y="919152"/>
                      <a:pt x="77626" y="886365"/>
                      <a:pt x="111659" y="860773"/>
                    </a:cubicBezTo>
                    <a:cubicBezTo>
                      <a:pt x="148597" y="833569"/>
                      <a:pt x="190212" y="813361"/>
                      <a:pt x="234436" y="801147"/>
                    </a:cubicBezTo>
                    <a:cubicBezTo>
                      <a:pt x="278794" y="788486"/>
                      <a:pt x="324619" y="781635"/>
                      <a:pt x="370739" y="780763"/>
                    </a:cubicBezTo>
                    <a:lnTo>
                      <a:pt x="371651" y="0"/>
                    </a:lnTo>
                    <a:lnTo>
                      <a:pt x="402974" y="1824"/>
                    </a:lnTo>
                    <a:lnTo>
                      <a:pt x="403886" y="813053"/>
                    </a:lnTo>
                    <a:lnTo>
                      <a:pt x="387312" y="813053"/>
                    </a:lnTo>
                    <a:cubicBezTo>
                      <a:pt x="338811" y="812618"/>
                      <a:pt x="290481" y="819031"/>
                      <a:pt x="243771" y="832103"/>
                    </a:cubicBezTo>
                    <a:cubicBezTo>
                      <a:pt x="203480" y="843430"/>
                      <a:pt x="165589" y="861988"/>
                      <a:pt x="131947" y="886872"/>
                    </a:cubicBezTo>
                    <a:cubicBezTo>
                      <a:pt x="101734" y="909503"/>
                      <a:pt x="76912" y="938554"/>
                      <a:pt x="59271" y="971930"/>
                    </a:cubicBezTo>
                    <a:cubicBezTo>
                      <a:pt x="41688" y="1006515"/>
                      <a:pt x="32792" y="1044863"/>
                      <a:pt x="33363" y="1083658"/>
                    </a:cubicBezTo>
                    <a:cubicBezTo>
                      <a:pt x="33335" y="1091583"/>
                      <a:pt x="33744" y="1099498"/>
                      <a:pt x="34602" y="1107376"/>
                    </a:cubicBezTo>
                    <a:lnTo>
                      <a:pt x="35745" y="1118139"/>
                    </a:lnTo>
                    <a:lnTo>
                      <a:pt x="252915" y="1118139"/>
                    </a:lnTo>
                    <a:lnTo>
                      <a:pt x="252915" y="1098232"/>
                    </a:lnTo>
                    <a:cubicBezTo>
                      <a:pt x="252886" y="1083334"/>
                      <a:pt x="254067" y="1068456"/>
                      <a:pt x="256439" y="1053750"/>
                    </a:cubicBezTo>
                    <a:cubicBezTo>
                      <a:pt x="258715" y="1038776"/>
                      <a:pt x="263859" y="1024384"/>
                      <a:pt x="271584" y="1011364"/>
                    </a:cubicBezTo>
                    <a:cubicBezTo>
                      <a:pt x="279613" y="998190"/>
                      <a:pt x="290900" y="987303"/>
                      <a:pt x="304350" y="979741"/>
                    </a:cubicBezTo>
                    <a:cubicBezTo>
                      <a:pt x="320752" y="971054"/>
                      <a:pt x="339145" y="966853"/>
                      <a:pt x="357690" y="967549"/>
                    </a:cubicBezTo>
                    <a:cubicBezTo>
                      <a:pt x="373206" y="967291"/>
                      <a:pt x="388570" y="970549"/>
                      <a:pt x="402648" y="977074"/>
                    </a:cubicBezTo>
                    <a:cubicBezTo>
                      <a:pt x="428232" y="989037"/>
                      <a:pt x="447834" y="1010916"/>
                      <a:pt x="456940" y="1037653"/>
                    </a:cubicBezTo>
                    <a:cubicBezTo>
                      <a:pt x="461512" y="1050921"/>
                      <a:pt x="463827" y="1064865"/>
                      <a:pt x="463798" y="1078896"/>
                    </a:cubicBezTo>
                    <a:cubicBezTo>
                      <a:pt x="463970" y="1099584"/>
                      <a:pt x="458788" y="1119958"/>
                      <a:pt x="448749" y="1138046"/>
                    </a:cubicBezTo>
                    <a:cubicBezTo>
                      <a:pt x="438957" y="1155248"/>
                      <a:pt x="427155" y="1171241"/>
                      <a:pt x="413601" y="1185671"/>
                    </a:cubicBezTo>
                    <a:cubicBezTo>
                      <a:pt x="399800" y="1200625"/>
                      <a:pt x="385236" y="1214875"/>
                      <a:pt x="369977" y="1228343"/>
                    </a:cubicBezTo>
                    <a:cubicBezTo>
                      <a:pt x="355404" y="1241202"/>
                      <a:pt x="341402" y="1254442"/>
                      <a:pt x="328448" y="1267872"/>
                    </a:cubicBezTo>
                    <a:cubicBezTo>
                      <a:pt x="316808" y="1279768"/>
                      <a:pt x="306588" y="1292970"/>
                      <a:pt x="297968" y="1307210"/>
                    </a:cubicBezTo>
                    <a:cubicBezTo>
                      <a:pt x="291005" y="1318697"/>
                      <a:pt x="287348" y="1331880"/>
                      <a:pt x="287395" y="1345310"/>
                    </a:cubicBezTo>
                    <a:lnTo>
                      <a:pt x="287395" y="1425606"/>
                    </a:lnTo>
                    <a:lnTo>
                      <a:pt x="486372" y="1425606"/>
                    </a:lnTo>
                    <a:lnTo>
                      <a:pt x="486372" y="1384458"/>
                    </a:lnTo>
                    <a:cubicBezTo>
                      <a:pt x="487115" y="1366494"/>
                      <a:pt x="495088" y="1349596"/>
                      <a:pt x="508470" y="1337595"/>
                    </a:cubicBezTo>
                    <a:cubicBezTo>
                      <a:pt x="522510" y="1323774"/>
                      <a:pt x="537569" y="1311039"/>
                      <a:pt x="553524" y="1299495"/>
                    </a:cubicBezTo>
                    <a:cubicBezTo>
                      <a:pt x="570669" y="1286922"/>
                      <a:pt x="589147" y="1273206"/>
                      <a:pt x="608959" y="1258156"/>
                    </a:cubicBezTo>
                    <a:cubicBezTo>
                      <a:pt x="628314" y="1243507"/>
                      <a:pt x="646211" y="1227010"/>
                      <a:pt x="662394" y="1208912"/>
                    </a:cubicBezTo>
                    <a:cubicBezTo>
                      <a:pt x="678701" y="1190681"/>
                      <a:pt x="692331" y="1170212"/>
                      <a:pt x="702876" y="1148143"/>
                    </a:cubicBezTo>
                    <a:cubicBezTo>
                      <a:pt x="713677" y="1124625"/>
                      <a:pt x="719020" y="1098965"/>
                      <a:pt x="718497" y="1073086"/>
                    </a:cubicBezTo>
                    <a:cubicBezTo>
                      <a:pt x="718992" y="1036062"/>
                      <a:pt x="710943" y="999429"/>
                      <a:pt x="694970" y="966025"/>
                    </a:cubicBezTo>
                    <a:cubicBezTo>
                      <a:pt x="679254" y="934040"/>
                      <a:pt x="656451" y="906055"/>
                      <a:pt x="628295" y="884205"/>
                    </a:cubicBezTo>
                    <a:cubicBezTo>
                      <a:pt x="597005" y="860128"/>
                      <a:pt x="561458" y="842162"/>
                      <a:pt x="523520" y="831246"/>
                    </a:cubicBezTo>
                    <a:lnTo>
                      <a:pt x="533045" y="799623"/>
                    </a:lnTo>
                    <a:cubicBezTo>
                      <a:pt x="574736" y="811816"/>
                      <a:pt x="613798" y="831682"/>
                      <a:pt x="648202" y="858202"/>
                    </a:cubicBezTo>
                    <a:cubicBezTo>
                      <a:pt x="680111" y="883174"/>
                      <a:pt x="705933" y="915056"/>
                      <a:pt x="723735" y="951451"/>
                    </a:cubicBezTo>
                    <a:cubicBezTo>
                      <a:pt x="742223" y="989580"/>
                      <a:pt x="751586" y="1031480"/>
                      <a:pt x="751072" y="1073848"/>
                    </a:cubicBezTo>
                    <a:cubicBezTo>
                      <a:pt x="751529" y="1104718"/>
                      <a:pt x="745014" y="1135284"/>
                      <a:pt x="732022" y="1163287"/>
                    </a:cubicBezTo>
                    <a:cubicBezTo>
                      <a:pt x="720078" y="1188176"/>
                      <a:pt x="704685" y="1211265"/>
                      <a:pt x="686302" y="1231867"/>
                    </a:cubicBezTo>
                    <a:cubicBezTo>
                      <a:pt x="668700" y="1251546"/>
                      <a:pt x="649250" y="1269472"/>
                      <a:pt x="628200" y="1285398"/>
                    </a:cubicBezTo>
                    <a:cubicBezTo>
                      <a:pt x="608264" y="1300447"/>
                      <a:pt x="589623" y="1314325"/>
                      <a:pt x="572288" y="1327022"/>
                    </a:cubicBezTo>
                    <a:cubicBezTo>
                      <a:pt x="557705" y="1337442"/>
                      <a:pt x="543951" y="1348977"/>
                      <a:pt x="531140" y="1361503"/>
                    </a:cubicBezTo>
                    <a:cubicBezTo>
                      <a:pt x="524063" y="1367361"/>
                      <a:pt x="519605" y="1375790"/>
                      <a:pt x="518757" y="1384934"/>
                    </a:cubicBezTo>
                    <a:cubicBezTo>
                      <a:pt x="518948" y="1409699"/>
                      <a:pt x="519138" y="1434464"/>
                      <a:pt x="519329" y="1459229"/>
                    </a:cubicBezTo>
                    <a:close/>
                  </a:path>
                </a:pathLst>
              </a:custGeom>
              <a:grpFill/>
              <a:ln w="9525" cap="flat">
                <a:solidFill>
                  <a:schemeClr val="tx1"/>
                </a:solidFill>
                <a:prstDash val="solid"/>
                <a:miter/>
              </a:ln>
            </p:spPr>
            <p:txBody>
              <a:bodyPr rtlCol="0" anchor="ctr"/>
              <a:lstStyle/>
              <a:p>
                <a:endParaRPr lang="en-US" dirty="0"/>
              </a:p>
            </p:txBody>
          </p:sp>
          <p:sp>
            <p:nvSpPr>
              <p:cNvPr id="26" name="Freeform: Shape 16">
                <a:extLst>
                  <a:ext uri="{FF2B5EF4-FFF2-40B4-BE49-F238E27FC236}">
                    <a16:creationId xmlns:a16="http://schemas.microsoft.com/office/drawing/2014/main" id="{532F8A34-0E85-4D26-9AB9-08F7E212CF37}"/>
                  </a:ext>
                </a:extLst>
              </p:cNvPr>
              <p:cNvSpPr/>
              <p:nvPr/>
            </p:nvSpPr>
            <p:spPr>
              <a:xfrm>
                <a:off x="6628448" y="3589399"/>
                <a:ext cx="267748" cy="1121447"/>
              </a:xfrm>
              <a:custGeom>
                <a:avLst/>
                <a:gdLst>
                  <a:gd name="connsiteX0" fmla="*/ 149066 w 267747"/>
                  <a:gd name="connsiteY0" fmla="*/ 1562957 h 1562957"/>
                  <a:gd name="connsiteX1" fmla="*/ 115919 w 267747"/>
                  <a:gd name="connsiteY1" fmla="*/ 1562957 h 1562957"/>
                  <a:gd name="connsiteX2" fmla="*/ 115919 w 267747"/>
                  <a:gd name="connsiteY2" fmla="*/ 252127 h 1562957"/>
                  <a:gd name="connsiteX3" fmla="*/ 0 w 267747"/>
                  <a:gd name="connsiteY3" fmla="*/ 252127 h 1562957"/>
                  <a:gd name="connsiteX4" fmla="*/ 0 w 267747"/>
                  <a:gd name="connsiteY4" fmla="*/ 0 h 1562957"/>
                  <a:gd name="connsiteX5" fmla="*/ 267748 w 267747"/>
                  <a:gd name="connsiteY5" fmla="*/ 0 h 1562957"/>
                  <a:gd name="connsiteX6" fmla="*/ 267748 w 267747"/>
                  <a:gd name="connsiteY6" fmla="*/ 235553 h 1562957"/>
                  <a:gd name="connsiteX7" fmla="*/ 234601 w 267747"/>
                  <a:gd name="connsiteY7" fmla="*/ 235553 h 1562957"/>
                  <a:gd name="connsiteX8" fmla="*/ 234601 w 267747"/>
                  <a:gd name="connsiteY8" fmla="*/ 33052 h 1562957"/>
                  <a:gd name="connsiteX9" fmla="*/ 33052 w 267747"/>
                  <a:gd name="connsiteY9" fmla="*/ 33052 h 1562957"/>
                  <a:gd name="connsiteX10" fmla="*/ 33052 w 267747"/>
                  <a:gd name="connsiteY10" fmla="*/ 219075 h 1562957"/>
                  <a:gd name="connsiteX11" fmla="*/ 149066 w 267747"/>
                  <a:gd name="connsiteY11" fmla="*/ 219075 h 1562957"/>
                  <a:gd name="connsiteX12" fmla="*/ 149066 w 267747"/>
                  <a:gd name="connsiteY12" fmla="*/ 1562957 h 1562957"/>
                  <a:gd name="connsiteX0" fmla="*/ 149066 w 267748"/>
                  <a:gd name="connsiteY0" fmla="*/ 1562957 h 1562957"/>
                  <a:gd name="connsiteX1" fmla="*/ 115919 w 267748"/>
                  <a:gd name="connsiteY1" fmla="*/ 1121447 h 1562957"/>
                  <a:gd name="connsiteX2" fmla="*/ 115919 w 267748"/>
                  <a:gd name="connsiteY2" fmla="*/ 252127 h 1562957"/>
                  <a:gd name="connsiteX3" fmla="*/ 0 w 267748"/>
                  <a:gd name="connsiteY3" fmla="*/ 252127 h 1562957"/>
                  <a:gd name="connsiteX4" fmla="*/ 0 w 267748"/>
                  <a:gd name="connsiteY4" fmla="*/ 0 h 1562957"/>
                  <a:gd name="connsiteX5" fmla="*/ 267748 w 267748"/>
                  <a:gd name="connsiteY5" fmla="*/ 0 h 1562957"/>
                  <a:gd name="connsiteX6" fmla="*/ 267748 w 267748"/>
                  <a:gd name="connsiteY6" fmla="*/ 235553 h 1562957"/>
                  <a:gd name="connsiteX7" fmla="*/ 234601 w 267748"/>
                  <a:gd name="connsiteY7" fmla="*/ 235553 h 1562957"/>
                  <a:gd name="connsiteX8" fmla="*/ 234601 w 267748"/>
                  <a:gd name="connsiteY8" fmla="*/ 33052 h 1562957"/>
                  <a:gd name="connsiteX9" fmla="*/ 33052 w 267748"/>
                  <a:gd name="connsiteY9" fmla="*/ 33052 h 1562957"/>
                  <a:gd name="connsiteX10" fmla="*/ 33052 w 267748"/>
                  <a:gd name="connsiteY10" fmla="*/ 219075 h 1562957"/>
                  <a:gd name="connsiteX11" fmla="*/ 149066 w 267748"/>
                  <a:gd name="connsiteY11" fmla="*/ 219075 h 1562957"/>
                  <a:gd name="connsiteX12" fmla="*/ 149066 w 267748"/>
                  <a:gd name="connsiteY12" fmla="*/ 1562957 h 1562957"/>
                  <a:gd name="connsiteX0" fmla="*/ 145417 w 267748"/>
                  <a:gd name="connsiteY0" fmla="*/ 1136042 h 1136042"/>
                  <a:gd name="connsiteX1" fmla="*/ 115919 w 267748"/>
                  <a:gd name="connsiteY1" fmla="*/ 1121447 h 1136042"/>
                  <a:gd name="connsiteX2" fmla="*/ 115919 w 267748"/>
                  <a:gd name="connsiteY2" fmla="*/ 252127 h 1136042"/>
                  <a:gd name="connsiteX3" fmla="*/ 0 w 267748"/>
                  <a:gd name="connsiteY3" fmla="*/ 252127 h 1136042"/>
                  <a:gd name="connsiteX4" fmla="*/ 0 w 267748"/>
                  <a:gd name="connsiteY4" fmla="*/ 0 h 1136042"/>
                  <a:gd name="connsiteX5" fmla="*/ 267748 w 267748"/>
                  <a:gd name="connsiteY5" fmla="*/ 0 h 1136042"/>
                  <a:gd name="connsiteX6" fmla="*/ 267748 w 267748"/>
                  <a:gd name="connsiteY6" fmla="*/ 235553 h 1136042"/>
                  <a:gd name="connsiteX7" fmla="*/ 234601 w 267748"/>
                  <a:gd name="connsiteY7" fmla="*/ 235553 h 1136042"/>
                  <a:gd name="connsiteX8" fmla="*/ 234601 w 267748"/>
                  <a:gd name="connsiteY8" fmla="*/ 33052 h 1136042"/>
                  <a:gd name="connsiteX9" fmla="*/ 33052 w 267748"/>
                  <a:gd name="connsiteY9" fmla="*/ 33052 h 1136042"/>
                  <a:gd name="connsiteX10" fmla="*/ 33052 w 267748"/>
                  <a:gd name="connsiteY10" fmla="*/ 219075 h 1136042"/>
                  <a:gd name="connsiteX11" fmla="*/ 149066 w 267748"/>
                  <a:gd name="connsiteY11" fmla="*/ 219075 h 1136042"/>
                  <a:gd name="connsiteX12" fmla="*/ 145417 w 267748"/>
                  <a:gd name="connsiteY12" fmla="*/ 1136042 h 1136042"/>
                  <a:gd name="connsiteX0" fmla="*/ 145417 w 267748"/>
                  <a:gd name="connsiteY0" fmla="*/ 1114149 h 1121447"/>
                  <a:gd name="connsiteX1" fmla="*/ 115919 w 267748"/>
                  <a:gd name="connsiteY1" fmla="*/ 1121447 h 1121447"/>
                  <a:gd name="connsiteX2" fmla="*/ 115919 w 267748"/>
                  <a:gd name="connsiteY2" fmla="*/ 252127 h 1121447"/>
                  <a:gd name="connsiteX3" fmla="*/ 0 w 267748"/>
                  <a:gd name="connsiteY3" fmla="*/ 252127 h 1121447"/>
                  <a:gd name="connsiteX4" fmla="*/ 0 w 267748"/>
                  <a:gd name="connsiteY4" fmla="*/ 0 h 1121447"/>
                  <a:gd name="connsiteX5" fmla="*/ 267748 w 267748"/>
                  <a:gd name="connsiteY5" fmla="*/ 0 h 1121447"/>
                  <a:gd name="connsiteX6" fmla="*/ 267748 w 267748"/>
                  <a:gd name="connsiteY6" fmla="*/ 235553 h 1121447"/>
                  <a:gd name="connsiteX7" fmla="*/ 234601 w 267748"/>
                  <a:gd name="connsiteY7" fmla="*/ 235553 h 1121447"/>
                  <a:gd name="connsiteX8" fmla="*/ 234601 w 267748"/>
                  <a:gd name="connsiteY8" fmla="*/ 33052 h 1121447"/>
                  <a:gd name="connsiteX9" fmla="*/ 33052 w 267748"/>
                  <a:gd name="connsiteY9" fmla="*/ 33052 h 1121447"/>
                  <a:gd name="connsiteX10" fmla="*/ 33052 w 267748"/>
                  <a:gd name="connsiteY10" fmla="*/ 219075 h 1121447"/>
                  <a:gd name="connsiteX11" fmla="*/ 149066 w 267748"/>
                  <a:gd name="connsiteY11" fmla="*/ 219075 h 1121447"/>
                  <a:gd name="connsiteX12" fmla="*/ 145417 w 267748"/>
                  <a:gd name="connsiteY12" fmla="*/ 1114149 h 112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48" h="1121447">
                    <a:moveTo>
                      <a:pt x="145417" y="1114149"/>
                    </a:moveTo>
                    <a:lnTo>
                      <a:pt x="115919" y="1121447"/>
                    </a:lnTo>
                    <a:lnTo>
                      <a:pt x="115919" y="252127"/>
                    </a:lnTo>
                    <a:lnTo>
                      <a:pt x="0" y="252127"/>
                    </a:lnTo>
                    <a:lnTo>
                      <a:pt x="0" y="0"/>
                    </a:lnTo>
                    <a:lnTo>
                      <a:pt x="267748" y="0"/>
                    </a:lnTo>
                    <a:lnTo>
                      <a:pt x="267748" y="235553"/>
                    </a:lnTo>
                    <a:lnTo>
                      <a:pt x="234601" y="235553"/>
                    </a:lnTo>
                    <a:lnTo>
                      <a:pt x="234601" y="33052"/>
                    </a:lnTo>
                    <a:lnTo>
                      <a:pt x="33052" y="33052"/>
                    </a:lnTo>
                    <a:lnTo>
                      <a:pt x="33052" y="219075"/>
                    </a:lnTo>
                    <a:lnTo>
                      <a:pt x="149066" y="219075"/>
                    </a:lnTo>
                    <a:cubicBezTo>
                      <a:pt x="147850" y="524731"/>
                      <a:pt x="146633" y="808493"/>
                      <a:pt x="145417" y="1114149"/>
                    </a:cubicBezTo>
                    <a:close/>
                  </a:path>
                </a:pathLst>
              </a:custGeom>
              <a:grpFill/>
              <a:ln w="9525" cap="flat">
                <a:solidFill>
                  <a:schemeClr val="tx1"/>
                </a:solidFill>
                <a:prstDash val="solid"/>
                <a:miter/>
              </a:ln>
            </p:spPr>
            <p:txBody>
              <a:bodyPr rtlCol="0" anchor="ctr"/>
              <a:lstStyle/>
              <a:p>
                <a:endParaRPr lang="en-US"/>
              </a:p>
            </p:txBody>
          </p:sp>
        </p:grpSp>
        <p:sp>
          <p:nvSpPr>
            <p:cNvPr id="13" name="Freeform: Shape 3">
              <a:extLst>
                <a:ext uri="{FF2B5EF4-FFF2-40B4-BE49-F238E27FC236}">
                  <a16:creationId xmlns:a16="http://schemas.microsoft.com/office/drawing/2014/main" id="{6034A800-CFDE-4769-B096-F2AD5CC77EE8}"/>
                </a:ext>
              </a:extLst>
            </p:cNvPr>
            <p:cNvSpPr/>
            <p:nvPr/>
          </p:nvSpPr>
          <p:spPr>
            <a:xfrm>
              <a:off x="7094928" y="4005180"/>
              <a:ext cx="907640" cy="830760"/>
            </a:xfrm>
            <a:custGeom>
              <a:avLst/>
              <a:gdLst>
                <a:gd name="connsiteX0" fmla="*/ 128324 w 347699"/>
                <a:gd name="connsiteY0" fmla="*/ 318249 h 318248"/>
                <a:gd name="connsiteX1" fmla="*/ 128324 w 347699"/>
                <a:gd name="connsiteY1" fmla="*/ 269862 h 318248"/>
                <a:gd name="connsiteX2" fmla="*/ 133753 w 347699"/>
                <a:gd name="connsiteY2" fmla="*/ 250336 h 318248"/>
                <a:gd name="connsiteX3" fmla="*/ 149279 w 347699"/>
                <a:gd name="connsiteY3" fmla="*/ 230333 h 318248"/>
                <a:gd name="connsiteX4" fmla="*/ 170234 w 347699"/>
                <a:gd name="connsiteY4" fmla="*/ 210331 h 318248"/>
                <a:gd name="connsiteX5" fmla="*/ 192237 w 347699"/>
                <a:gd name="connsiteY5" fmla="*/ 188804 h 318248"/>
                <a:gd name="connsiteX6" fmla="*/ 209858 w 347699"/>
                <a:gd name="connsiteY6" fmla="*/ 164706 h 318248"/>
                <a:gd name="connsiteX7" fmla="*/ 217383 w 347699"/>
                <a:gd name="connsiteY7" fmla="*/ 135178 h 318248"/>
                <a:gd name="connsiteX8" fmla="*/ 213954 w 347699"/>
                <a:gd name="connsiteY8" fmla="*/ 114604 h 318248"/>
                <a:gd name="connsiteX9" fmla="*/ 203572 w 347699"/>
                <a:gd name="connsiteY9" fmla="*/ 96793 h 318248"/>
                <a:gd name="connsiteX10" fmla="*/ 186903 w 347699"/>
                <a:gd name="connsiteY10" fmla="*/ 84410 h 318248"/>
                <a:gd name="connsiteX11" fmla="*/ 164519 w 347699"/>
                <a:gd name="connsiteY11" fmla="*/ 79648 h 318248"/>
                <a:gd name="connsiteX12" fmla="*/ 137944 w 347699"/>
                <a:gd name="connsiteY12" fmla="*/ 85744 h 318248"/>
                <a:gd name="connsiteX13" fmla="*/ 121561 w 347699"/>
                <a:gd name="connsiteY13" fmla="*/ 101460 h 318248"/>
                <a:gd name="connsiteX14" fmla="*/ 114037 w 347699"/>
                <a:gd name="connsiteY14" fmla="*/ 122605 h 318248"/>
                <a:gd name="connsiteX15" fmla="*/ 112322 w 347699"/>
                <a:gd name="connsiteY15" fmla="*/ 144894 h 318248"/>
                <a:gd name="connsiteX16" fmla="*/ 112322 w 347699"/>
                <a:gd name="connsiteY16" fmla="*/ 155657 h 318248"/>
                <a:gd name="connsiteX17" fmla="*/ 1261 w 347699"/>
                <a:gd name="connsiteY17" fmla="*/ 155657 h 318248"/>
                <a:gd name="connsiteX18" fmla="*/ 594 w 347699"/>
                <a:gd name="connsiteY18" fmla="*/ 149656 h 318248"/>
                <a:gd name="connsiteX19" fmla="*/ 22 w 347699"/>
                <a:gd name="connsiteY19" fmla="*/ 137560 h 318248"/>
                <a:gd name="connsiteX20" fmla="*/ 13167 w 347699"/>
                <a:gd name="connsiteY20" fmla="*/ 80410 h 318248"/>
                <a:gd name="connsiteX21" fmla="*/ 50029 w 347699"/>
                <a:gd name="connsiteY21" fmla="*/ 37261 h 318248"/>
                <a:gd name="connsiteX22" fmla="*/ 107179 w 347699"/>
                <a:gd name="connsiteY22" fmla="*/ 9544 h 318248"/>
                <a:gd name="connsiteX23" fmla="*/ 179854 w 347699"/>
                <a:gd name="connsiteY23" fmla="*/ 19 h 318248"/>
                <a:gd name="connsiteX24" fmla="*/ 249101 w 347699"/>
                <a:gd name="connsiteY24" fmla="*/ 9544 h 318248"/>
                <a:gd name="connsiteX25" fmla="*/ 302060 w 347699"/>
                <a:gd name="connsiteY25" fmla="*/ 36785 h 318248"/>
                <a:gd name="connsiteX26" fmla="*/ 335779 w 347699"/>
                <a:gd name="connsiteY26" fmla="*/ 78314 h 318248"/>
                <a:gd name="connsiteX27" fmla="*/ 347685 w 347699"/>
                <a:gd name="connsiteY27" fmla="*/ 132702 h 318248"/>
                <a:gd name="connsiteX28" fmla="*/ 339779 w 347699"/>
                <a:gd name="connsiteY28" fmla="*/ 170802 h 318248"/>
                <a:gd name="connsiteX29" fmla="*/ 319205 w 347699"/>
                <a:gd name="connsiteY29" fmla="*/ 201663 h 318248"/>
                <a:gd name="connsiteX30" fmla="*/ 292154 w 347699"/>
                <a:gd name="connsiteY30" fmla="*/ 226618 h 318248"/>
                <a:gd name="connsiteX31" fmla="*/ 263579 w 347699"/>
                <a:gd name="connsiteY31" fmla="*/ 247478 h 318248"/>
                <a:gd name="connsiteX32" fmla="*/ 240910 w 347699"/>
                <a:gd name="connsiteY32" fmla="*/ 266528 h 318248"/>
                <a:gd name="connsiteX33" fmla="*/ 229956 w 347699"/>
                <a:gd name="connsiteY33" fmla="*/ 289674 h 318248"/>
                <a:gd name="connsiteX34" fmla="*/ 229956 w 347699"/>
                <a:gd name="connsiteY34" fmla="*/ 318249 h 31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7699" h="318248">
                  <a:moveTo>
                    <a:pt x="128324" y="318249"/>
                  </a:moveTo>
                  <a:lnTo>
                    <a:pt x="128324" y="269862"/>
                  </a:lnTo>
                  <a:cubicBezTo>
                    <a:pt x="128276" y="262975"/>
                    <a:pt x="130153" y="256213"/>
                    <a:pt x="133753" y="250336"/>
                  </a:cubicBezTo>
                  <a:cubicBezTo>
                    <a:pt x="138078" y="243049"/>
                    <a:pt x="143297" y="236334"/>
                    <a:pt x="149279" y="230333"/>
                  </a:cubicBezTo>
                  <a:cubicBezTo>
                    <a:pt x="155756" y="223475"/>
                    <a:pt x="162900" y="216808"/>
                    <a:pt x="170234" y="210331"/>
                  </a:cubicBezTo>
                  <a:cubicBezTo>
                    <a:pt x="177568" y="203854"/>
                    <a:pt x="185379" y="196234"/>
                    <a:pt x="192237" y="188804"/>
                  </a:cubicBezTo>
                  <a:cubicBezTo>
                    <a:pt x="199076" y="181527"/>
                    <a:pt x="204991" y="173431"/>
                    <a:pt x="209858" y="164706"/>
                  </a:cubicBezTo>
                  <a:cubicBezTo>
                    <a:pt x="214859" y="155676"/>
                    <a:pt x="217450" y="145504"/>
                    <a:pt x="217383" y="135178"/>
                  </a:cubicBezTo>
                  <a:cubicBezTo>
                    <a:pt x="217402" y="128178"/>
                    <a:pt x="216240" y="121224"/>
                    <a:pt x="213954" y="114604"/>
                  </a:cubicBezTo>
                  <a:cubicBezTo>
                    <a:pt x="211715" y="108032"/>
                    <a:pt x="208191" y="101974"/>
                    <a:pt x="203572" y="96793"/>
                  </a:cubicBezTo>
                  <a:cubicBezTo>
                    <a:pt x="198885" y="91602"/>
                    <a:pt x="193218" y="87401"/>
                    <a:pt x="186903" y="84410"/>
                  </a:cubicBezTo>
                  <a:cubicBezTo>
                    <a:pt x="179892" y="81162"/>
                    <a:pt x="172244" y="79533"/>
                    <a:pt x="164519" y="79648"/>
                  </a:cubicBezTo>
                  <a:cubicBezTo>
                    <a:pt x="155280" y="79276"/>
                    <a:pt x="146107" y="81381"/>
                    <a:pt x="137944" y="85744"/>
                  </a:cubicBezTo>
                  <a:cubicBezTo>
                    <a:pt x="131220" y="89487"/>
                    <a:pt x="125581" y="94897"/>
                    <a:pt x="121561" y="101460"/>
                  </a:cubicBezTo>
                  <a:cubicBezTo>
                    <a:pt x="117751" y="107975"/>
                    <a:pt x="115199" y="115147"/>
                    <a:pt x="114037" y="122605"/>
                  </a:cubicBezTo>
                  <a:cubicBezTo>
                    <a:pt x="112884" y="129978"/>
                    <a:pt x="112312" y="137426"/>
                    <a:pt x="112322" y="144894"/>
                  </a:cubicBezTo>
                  <a:lnTo>
                    <a:pt x="112322" y="155657"/>
                  </a:lnTo>
                  <a:lnTo>
                    <a:pt x="1261" y="155657"/>
                  </a:lnTo>
                  <a:cubicBezTo>
                    <a:pt x="1261" y="153657"/>
                    <a:pt x="1261" y="151657"/>
                    <a:pt x="594" y="149656"/>
                  </a:cubicBezTo>
                  <a:cubicBezTo>
                    <a:pt x="594" y="145846"/>
                    <a:pt x="22" y="141751"/>
                    <a:pt x="22" y="137560"/>
                  </a:cubicBezTo>
                  <a:cubicBezTo>
                    <a:pt x="-359" y="117719"/>
                    <a:pt x="4156" y="98088"/>
                    <a:pt x="13167" y="80410"/>
                  </a:cubicBezTo>
                  <a:cubicBezTo>
                    <a:pt x="22149" y="63503"/>
                    <a:pt x="34731" y="48777"/>
                    <a:pt x="50029" y="37261"/>
                  </a:cubicBezTo>
                  <a:cubicBezTo>
                    <a:pt x="67212" y="24593"/>
                    <a:pt x="86586" y="15192"/>
                    <a:pt x="107179" y="9544"/>
                  </a:cubicBezTo>
                  <a:cubicBezTo>
                    <a:pt x="130829" y="2933"/>
                    <a:pt x="155299" y="-277"/>
                    <a:pt x="179854" y="19"/>
                  </a:cubicBezTo>
                  <a:cubicBezTo>
                    <a:pt x="203276" y="-219"/>
                    <a:pt x="226613" y="2990"/>
                    <a:pt x="249101" y="9544"/>
                  </a:cubicBezTo>
                  <a:cubicBezTo>
                    <a:pt x="268303" y="15240"/>
                    <a:pt x="286268" y="24479"/>
                    <a:pt x="302060" y="36785"/>
                  </a:cubicBezTo>
                  <a:cubicBezTo>
                    <a:pt x="316271" y="47929"/>
                    <a:pt x="327797" y="62122"/>
                    <a:pt x="335779" y="78314"/>
                  </a:cubicBezTo>
                  <a:cubicBezTo>
                    <a:pt x="343856" y="95297"/>
                    <a:pt x="347932" y="113900"/>
                    <a:pt x="347685" y="132702"/>
                  </a:cubicBezTo>
                  <a:cubicBezTo>
                    <a:pt x="347923" y="145837"/>
                    <a:pt x="345227" y="158848"/>
                    <a:pt x="339779" y="170802"/>
                  </a:cubicBezTo>
                  <a:cubicBezTo>
                    <a:pt x="334426" y="182022"/>
                    <a:pt x="327501" y="192414"/>
                    <a:pt x="319205" y="201663"/>
                  </a:cubicBezTo>
                  <a:cubicBezTo>
                    <a:pt x="311014" y="210835"/>
                    <a:pt x="301955" y="219189"/>
                    <a:pt x="292154" y="226618"/>
                  </a:cubicBezTo>
                  <a:cubicBezTo>
                    <a:pt x="282153" y="234238"/>
                    <a:pt x="273104" y="241192"/>
                    <a:pt x="263579" y="247478"/>
                  </a:cubicBezTo>
                  <a:cubicBezTo>
                    <a:pt x="255559" y="253250"/>
                    <a:pt x="247977" y="259623"/>
                    <a:pt x="240910" y="266528"/>
                  </a:cubicBezTo>
                  <a:cubicBezTo>
                    <a:pt x="234271" y="272434"/>
                    <a:pt x="230318" y="280797"/>
                    <a:pt x="229956" y="289674"/>
                  </a:cubicBezTo>
                  <a:lnTo>
                    <a:pt x="229956" y="318249"/>
                  </a:lnTo>
                  <a:close/>
                </a:path>
              </a:pathLst>
            </a:custGeom>
            <a:grpFill/>
            <a:ln w="9525" cap="flat">
              <a:solidFill>
                <a:schemeClr val="tx1"/>
              </a:solidFill>
              <a:prstDash val="solid"/>
              <a:miter/>
            </a:ln>
          </p:spPr>
          <p:txBody>
            <a:bodyPr rtlCol="0" anchor="ctr"/>
            <a:lstStyle/>
            <a:p>
              <a:endParaRPr lang="en-US"/>
            </a:p>
          </p:txBody>
        </p:sp>
        <p:sp>
          <p:nvSpPr>
            <p:cNvPr id="14" name="Freeform: Shape 4">
              <a:extLst>
                <a:ext uri="{FF2B5EF4-FFF2-40B4-BE49-F238E27FC236}">
                  <a16:creationId xmlns:a16="http://schemas.microsoft.com/office/drawing/2014/main" id="{CADAF708-0987-40A9-88B5-641763A9F81D}"/>
                </a:ext>
              </a:extLst>
            </p:cNvPr>
            <p:cNvSpPr/>
            <p:nvPr/>
          </p:nvSpPr>
          <p:spPr>
            <a:xfrm>
              <a:off x="7430654" y="4969960"/>
              <a:ext cx="269278" cy="248890"/>
            </a:xfrm>
            <a:custGeom>
              <a:avLst/>
              <a:gdLst>
                <a:gd name="connsiteX0" fmla="*/ 0 w 103155"/>
                <a:gd name="connsiteY0" fmla="*/ 0 h 95345"/>
                <a:gd name="connsiteX1" fmla="*/ 103156 w 103155"/>
                <a:gd name="connsiteY1" fmla="*/ 0 h 95345"/>
                <a:gd name="connsiteX2" fmla="*/ 103156 w 103155"/>
                <a:gd name="connsiteY2" fmla="*/ 95345 h 95345"/>
                <a:gd name="connsiteX3" fmla="*/ 0 w 103155"/>
                <a:gd name="connsiteY3" fmla="*/ 95345 h 95345"/>
              </a:gdLst>
              <a:ahLst/>
              <a:cxnLst>
                <a:cxn ang="0">
                  <a:pos x="connsiteX0" y="connsiteY0"/>
                </a:cxn>
                <a:cxn ang="0">
                  <a:pos x="connsiteX1" y="connsiteY1"/>
                </a:cxn>
                <a:cxn ang="0">
                  <a:pos x="connsiteX2" y="connsiteY2"/>
                </a:cxn>
                <a:cxn ang="0">
                  <a:pos x="connsiteX3" y="connsiteY3"/>
                </a:cxn>
              </a:cxnLst>
              <a:rect l="l" t="t" r="r" b="b"/>
              <a:pathLst>
                <a:path w="103155" h="95345">
                  <a:moveTo>
                    <a:pt x="0" y="0"/>
                  </a:moveTo>
                  <a:lnTo>
                    <a:pt x="103156" y="0"/>
                  </a:lnTo>
                  <a:lnTo>
                    <a:pt x="103156" y="95345"/>
                  </a:lnTo>
                  <a:lnTo>
                    <a:pt x="0" y="95345"/>
                  </a:lnTo>
                  <a:close/>
                </a:path>
              </a:pathLst>
            </a:custGeom>
            <a:grpFill/>
            <a:ln w="9525" cap="flat">
              <a:solidFill>
                <a:schemeClr val="tx1"/>
              </a:solidFill>
              <a:prstDash val="solid"/>
              <a:miter/>
            </a:ln>
          </p:spPr>
          <p:txBody>
            <a:bodyPr rtlCol="0" anchor="ctr"/>
            <a:lstStyle/>
            <a:p>
              <a:endParaRPr lang="en-US"/>
            </a:p>
          </p:txBody>
        </p:sp>
        <p:sp>
          <p:nvSpPr>
            <p:cNvPr id="15" name="Freeform: Shape 5">
              <a:extLst>
                <a:ext uri="{FF2B5EF4-FFF2-40B4-BE49-F238E27FC236}">
                  <a16:creationId xmlns:a16="http://schemas.microsoft.com/office/drawing/2014/main" id="{5F5B5513-6B2D-4209-A5A6-F1F86A1EF0AA}"/>
                </a:ext>
              </a:extLst>
            </p:cNvPr>
            <p:cNvSpPr/>
            <p:nvPr/>
          </p:nvSpPr>
          <p:spPr>
            <a:xfrm>
              <a:off x="8908532" y="640569"/>
              <a:ext cx="907140" cy="831243"/>
            </a:xfrm>
            <a:custGeom>
              <a:avLst/>
              <a:gdLst>
                <a:gd name="connsiteX0" fmla="*/ 128322 w 347508"/>
                <a:gd name="connsiteY0" fmla="*/ 318339 h 318433"/>
                <a:gd name="connsiteX1" fmla="*/ 128322 w 347508"/>
                <a:gd name="connsiteY1" fmla="*/ 269952 h 318433"/>
                <a:gd name="connsiteX2" fmla="*/ 133751 w 347508"/>
                <a:gd name="connsiteY2" fmla="*/ 250902 h 318433"/>
                <a:gd name="connsiteX3" fmla="*/ 149277 w 347508"/>
                <a:gd name="connsiteY3" fmla="*/ 230328 h 318433"/>
                <a:gd name="connsiteX4" fmla="*/ 170327 w 347508"/>
                <a:gd name="connsiteY4" fmla="*/ 210325 h 318433"/>
                <a:gd name="connsiteX5" fmla="*/ 192235 w 347508"/>
                <a:gd name="connsiteY5" fmla="*/ 188799 h 318433"/>
                <a:gd name="connsiteX6" fmla="*/ 209951 w 347508"/>
                <a:gd name="connsiteY6" fmla="*/ 164700 h 318433"/>
                <a:gd name="connsiteX7" fmla="*/ 217381 w 347508"/>
                <a:gd name="connsiteY7" fmla="*/ 135268 h 318433"/>
                <a:gd name="connsiteX8" fmla="*/ 213952 w 347508"/>
                <a:gd name="connsiteY8" fmla="*/ 114599 h 318433"/>
                <a:gd name="connsiteX9" fmla="*/ 203569 w 347508"/>
                <a:gd name="connsiteY9" fmla="*/ 96978 h 318433"/>
                <a:gd name="connsiteX10" fmla="*/ 186996 w 347508"/>
                <a:gd name="connsiteY10" fmla="*/ 84690 h 318433"/>
                <a:gd name="connsiteX11" fmla="*/ 164517 w 347508"/>
                <a:gd name="connsiteY11" fmla="*/ 79833 h 318433"/>
                <a:gd name="connsiteX12" fmla="*/ 137942 w 347508"/>
                <a:gd name="connsiteY12" fmla="*/ 85929 h 318433"/>
                <a:gd name="connsiteX13" fmla="*/ 121654 w 347508"/>
                <a:gd name="connsiteY13" fmla="*/ 101550 h 318433"/>
                <a:gd name="connsiteX14" fmla="*/ 114130 w 347508"/>
                <a:gd name="connsiteY14" fmla="*/ 122695 h 318433"/>
                <a:gd name="connsiteX15" fmla="*/ 112320 w 347508"/>
                <a:gd name="connsiteY15" fmla="*/ 145079 h 318433"/>
                <a:gd name="connsiteX16" fmla="*/ 112320 w 347508"/>
                <a:gd name="connsiteY16" fmla="*/ 155842 h 318433"/>
                <a:gd name="connsiteX17" fmla="*/ 1354 w 347508"/>
                <a:gd name="connsiteY17" fmla="*/ 155842 h 318433"/>
                <a:gd name="connsiteX18" fmla="*/ 687 w 347508"/>
                <a:gd name="connsiteY18" fmla="*/ 149746 h 318433"/>
                <a:gd name="connsiteX19" fmla="*/ 20 w 347508"/>
                <a:gd name="connsiteY19" fmla="*/ 137649 h 318433"/>
                <a:gd name="connsiteX20" fmla="*/ 13260 w 347508"/>
                <a:gd name="connsiteY20" fmla="*/ 80499 h 318433"/>
                <a:gd name="connsiteX21" fmla="*/ 50122 w 347508"/>
                <a:gd name="connsiteY21" fmla="*/ 37256 h 318433"/>
                <a:gd name="connsiteX22" fmla="*/ 107272 w 347508"/>
                <a:gd name="connsiteY22" fmla="*/ 9538 h 318433"/>
                <a:gd name="connsiteX23" fmla="*/ 180043 w 347508"/>
                <a:gd name="connsiteY23" fmla="*/ 13 h 318433"/>
                <a:gd name="connsiteX24" fmla="*/ 249289 w 347508"/>
                <a:gd name="connsiteY24" fmla="*/ 9538 h 318433"/>
                <a:gd name="connsiteX25" fmla="*/ 302153 w 347508"/>
                <a:gd name="connsiteY25" fmla="*/ 36399 h 318433"/>
                <a:gd name="connsiteX26" fmla="*/ 335491 w 347508"/>
                <a:gd name="connsiteY26" fmla="*/ 77928 h 318433"/>
                <a:gd name="connsiteX27" fmla="*/ 347492 w 347508"/>
                <a:gd name="connsiteY27" fmla="*/ 132315 h 318433"/>
                <a:gd name="connsiteX28" fmla="*/ 339491 w 347508"/>
                <a:gd name="connsiteY28" fmla="*/ 170415 h 318433"/>
                <a:gd name="connsiteX29" fmla="*/ 318917 w 347508"/>
                <a:gd name="connsiteY29" fmla="*/ 201753 h 318433"/>
                <a:gd name="connsiteX30" fmla="*/ 291866 w 347508"/>
                <a:gd name="connsiteY30" fmla="*/ 226708 h 318433"/>
                <a:gd name="connsiteX31" fmla="*/ 263863 w 347508"/>
                <a:gd name="connsiteY31" fmla="*/ 247568 h 318433"/>
                <a:gd name="connsiteX32" fmla="*/ 241193 w 347508"/>
                <a:gd name="connsiteY32" fmla="*/ 266618 h 318433"/>
                <a:gd name="connsiteX33" fmla="*/ 230239 w 347508"/>
                <a:gd name="connsiteY33" fmla="*/ 289859 h 318433"/>
                <a:gd name="connsiteX34" fmla="*/ 230239 w 347508"/>
                <a:gd name="connsiteY34" fmla="*/ 318434 h 31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7508" h="318433">
                  <a:moveTo>
                    <a:pt x="128322" y="318339"/>
                  </a:moveTo>
                  <a:lnTo>
                    <a:pt x="128322" y="269952"/>
                  </a:lnTo>
                  <a:cubicBezTo>
                    <a:pt x="128417" y="263234"/>
                    <a:pt x="130293" y="256662"/>
                    <a:pt x="133751" y="250902"/>
                  </a:cubicBezTo>
                  <a:cubicBezTo>
                    <a:pt x="138094" y="243454"/>
                    <a:pt x="143305" y="236548"/>
                    <a:pt x="149277" y="230328"/>
                  </a:cubicBezTo>
                  <a:cubicBezTo>
                    <a:pt x="155849" y="223565"/>
                    <a:pt x="162898" y="216802"/>
                    <a:pt x="170327" y="210325"/>
                  </a:cubicBezTo>
                  <a:cubicBezTo>
                    <a:pt x="178004" y="203539"/>
                    <a:pt x="185310" y="196353"/>
                    <a:pt x="192235" y="188799"/>
                  </a:cubicBezTo>
                  <a:cubicBezTo>
                    <a:pt x="199102" y="181521"/>
                    <a:pt x="205055" y="173428"/>
                    <a:pt x="209951" y="164700"/>
                  </a:cubicBezTo>
                  <a:cubicBezTo>
                    <a:pt x="214933" y="155696"/>
                    <a:pt x="217485" y="145556"/>
                    <a:pt x="217381" y="135268"/>
                  </a:cubicBezTo>
                  <a:cubicBezTo>
                    <a:pt x="217400" y="128236"/>
                    <a:pt x="216238" y="121249"/>
                    <a:pt x="213952" y="114599"/>
                  </a:cubicBezTo>
                  <a:cubicBezTo>
                    <a:pt x="211685" y="108098"/>
                    <a:pt x="208160" y="102110"/>
                    <a:pt x="203569" y="96978"/>
                  </a:cubicBezTo>
                  <a:cubicBezTo>
                    <a:pt x="198893" y="91843"/>
                    <a:pt x="193263" y="87669"/>
                    <a:pt x="186996" y="84690"/>
                  </a:cubicBezTo>
                  <a:cubicBezTo>
                    <a:pt x="179976" y="81377"/>
                    <a:pt x="172280" y="79715"/>
                    <a:pt x="164517" y="79833"/>
                  </a:cubicBezTo>
                  <a:cubicBezTo>
                    <a:pt x="155278" y="79511"/>
                    <a:pt x="146114" y="81612"/>
                    <a:pt x="137942" y="85929"/>
                  </a:cubicBezTo>
                  <a:cubicBezTo>
                    <a:pt x="131256" y="89649"/>
                    <a:pt x="125655" y="95029"/>
                    <a:pt x="121654" y="101550"/>
                  </a:cubicBezTo>
                  <a:cubicBezTo>
                    <a:pt x="117816" y="108051"/>
                    <a:pt x="115263" y="115230"/>
                    <a:pt x="114130" y="122695"/>
                  </a:cubicBezTo>
                  <a:cubicBezTo>
                    <a:pt x="112901" y="130092"/>
                    <a:pt x="112291" y="137580"/>
                    <a:pt x="112320" y="145079"/>
                  </a:cubicBezTo>
                  <a:lnTo>
                    <a:pt x="112320" y="155842"/>
                  </a:lnTo>
                  <a:lnTo>
                    <a:pt x="1354" y="155842"/>
                  </a:lnTo>
                  <a:cubicBezTo>
                    <a:pt x="1354" y="153747"/>
                    <a:pt x="877" y="151746"/>
                    <a:pt x="687" y="149746"/>
                  </a:cubicBezTo>
                  <a:cubicBezTo>
                    <a:pt x="687" y="145936"/>
                    <a:pt x="20" y="141840"/>
                    <a:pt x="20" y="137649"/>
                  </a:cubicBezTo>
                  <a:cubicBezTo>
                    <a:pt x="-342" y="117799"/>
                    <a:pt x="4202" y="98166"/>
                    <a:pt x="13260" y="80499"/>
                  </a:cubicBezTo>
                  <a:cubicBezTo>
                    <a:pt x="22213" y="63545"/>
                    <a:pt x="34796" y="48778"/>
                    <a:pt x="50122" y="37256"/>
                  </a:cubicBezTo>
                  <a:cubicBezTo>
                    <a:pt x="67362" y="24671"/>
                    <a:pt x="86717" y="15283"/>
                    <a:pt x="107272" y="9538"/>
                  </a:cubicBezTo>
                  <a:cubicBezTo>
                    <a:pt x="130960" y="2973"/>
                    <a:pt x="155459" y="-233"/>
                    <a:pt x="180043" y="13"/>
                  </a:cubicBezTo>
                  <a:cubicBezTo>
                    <a:pt x="203465" y="-214"/>
                    <a:pt x="226801" y="2995"/>
                    <a:pt x="249289" y="9538"/>
                  </a:cubicBezTo>
                  <a:cubicBezTo>
                    <a:pt x="268425" y="15135"/>
                    <a:pt x="286351" y="24243"/>
                    <a:pt x="302153" y="36399"/>
                  </a:cubicBezTo>
                  <a:cubicBezTo>
                    <a:pt x="316250" y="47552"/>
                    <a:pt x="327652" y="61749"/>
                    <a:pt x="335491" y="77928"/>
                  </a:cubicBezTo>
                  <a:cubicBezTo>
                    <a:pt x="343606" y="94899"/>
                    <a:pt x="347711" y="113506"/>
                    <a:pt x="347492" y="132315"/>
                  </a:cubicBezTo>
                  <a:cubicBezTo>
                    <a:pt x="347749" y="145457"/>
                    <a:pt x="345006" y="158485"/>
                    <a:pt x="339491" y="170415"/>
                  </a:cubicBezTo>
                  <a:cubicBezTo>
                    <a:pt x="334167" y="181792"/>
                    <a:pt x="327242" y="192346"/>
                    <a:pt x="318917" y="201753"/>
                  </a:cubicBezTo>
                  <a:cubicBezTo>
                    <a:pt x="310726" y="210924"/>
                    <a:pt x="301667" y="219283"/>
                    <a:pt x="291866" y="226708"/>
                  </a:cubicBezTo>
                  <a:lnTo>
                    <a:pt x="263863" y="247568"/>
                  </a:lnTo>
                  <a:cubicBezTo>
                    <a:pt x="255862" y="253372"/>
                    <a:pt x="248289" y="259738"/>
                    <a:pt x="241193" y="266618"/>
                  </a:cubicBezTo>
                  <a:cubicBezTo>
                    <a:pt x="234564" y="272578"/>
                    <a:pt x="230620" y="280954"/>
                    <a:pt x="230239" y="289859"/>
                  </a:cubicBezTo>
                  <a:lnTo>
                    <a:pt x="230239" y="318434"/>
                  </a:lnTo>
                  <a:close/>
                </a:path>
              </a:pathLst>
            </a:custGeom>
            <a:grpFill/>
            <a:ln w="9525" cap="flat">
              <a:solidFill>
                <a:schemeClr val="tx1"/>
              </a:solidFill>
              <a:prstDash val="solid"/>
              <a:miter/>
            </a:ln>
          </p:spPr>
          <p:txBody>
            <a:bodyPr rtlCol="0" anchor="ctr"/>
            <a:lstStyle/>
            <a:p>
              <a:endParaRPr lang="en-US"/>
            </a:p>
          </p:txBody>
        </p:sp>
        <p:sp>
          <p:nvSpPr>
            <p:cNvPr id="16" name="Freeform: Shape 6">
              <a:extLst>
                <a:ext uri="{FF2B5EF4-FFF2-40B4-BE49-F238E27FC236}">
                  <a16:creationId xmlns:a16="http://schemas.microsoft.com/office/drawing/2014/main" id="{AF0C0128-6720-4B8B-A0C5-5736E5ADC3AF}"/>
                </a:ext>
              </a:extLst>
            </p:cNvPr>
            <p:cNvSpPr/>
            <p:nvPr/>
          </p:nvSpPr>
          <p:spPr>
            <a:xfrm>
              <a:off x="9244499" y="1605583"/>
              <a:ext cx="269278" cy="248890"/>
            </a:xfrm>
            <a:custGeom>
              <a:avLst/>
              <a:gdLst>
                <a:gd name="connsiteX0" fmla="*/ 0 w 103155"/>
                <a:gd name="connsiteY0" fmla="*/ 0 h 95345"/>
                <a:gd name="connsiteX1" fmla="*/ 103156 w 103155"/>
                <a:gd name="connsiteY1" fmla="*/ 0 h 95345"/>
                <a:gd name="connsiteX2" fmla="*/ 103156 w 103155"/>
                <a:gd name="connsiteY2" fmla="*/ 95345 h 95345"/>
                <a:gd name="connsiteX3" fmla="*/ 0 w 103155"/>
                <a:gd name="connsiteY3" fmla="*/ 95345 h 95345"/>
              </a:gdLst>
              <a:ahLst/>
              <a:cxnLst>
                <a:cxn ang="0">
                  <a:pos x="connsiteX0" y="connsiteY0"/>
                </a:cxn>
                <a:cxn ang="0">
                  <a:pos x="connsiteX1" y="connsiteY1"/>
                </a:cxn>
                <a:cxn ang="0">
                  <a:pos x="connsiteX2" y="connsiteY2"/>
                </a:cxn>
                <a:cxn ang="0">
                  <a:pos x="connsiteX3" y="connsiteY3"/>
                </a:cxn>
              </a:cxnLst>
              <a:rect l="l" t="t" r="r" b="b"/>
              <a:pathLst>
                <a:path w="103155" h="95345">
                  <a:moveTo>
                    <a:pt x="0" y="0"/>
                  </a:moveTo>
                  <a:lnTo>
                    <a:pt x="103156" y="0"/>
                  </a:lnTo>
                  <a:lnTo>
                    <a:pt x="103156" y="95345"/>
                  </a:lnTo>
                  <a:lnTo>
                    <a:pt x="0" y="95345"/>
                  </a:lnTo>
                  <a:close/>
                </a:path>
              </a:pathLst>
            </a:custGeom>
            <a:grpFill/>
            <a:ln w="9525" cap="flat">
              <a:solidFill>
                <a:schemeClr val="tx1"/>
              </a:solidFill>
              <a:prstDash val="solid"/>
              <a:miter/>
            </a:ln>
          </p:spPr>
          <p:txBody>
            <a:bodyPr rtlCol="0" anchor="ctr"/>
            <a:lstStyle/>
            <a:p>
              <a:endParaRPr lang="en-US"/>
            </a:p>
          </p:txBody>
        </p:sp>
        <p:sp>
          <p:nvSpPr>
            <p:cNvPr id="17" name="Freeform: Shape 7">
              <a:extLst>
                <a:ext uri="{FF2B5EF4-FFF2-40B4-BE49-F238E27FC236}">
                  <a16:creationId xmlns:a16="http://schemas.microsoft.com/office/drawing/2014/main" id="{F322948A-515D-481D-A182-45AF7722087A}"/>
                </a:ext>
              </a:extLst>
            </p:cNvPr>
            <p:cNvSpPr/>
            <p:nvPr/>
          </p:nvSpPr>
          <p:spPr>
            <a:xfrm>
              <a:off x="7527576" y="1264427"/>
              <a:ext cx="495619" cy="454286"/>
            </a:xfrm>
            <a:custGeom>
              <a:avLst/>
              <a:gdLst>
                <a:gd name="connsiteX0" fmla="*/ 69647 w 189862"/>
                <a:gd name="connsiteY0" fmla="*/ 174029 h 174028"/>
                <a:gd name="connsiteX1" fmla="*/ 69647 w 189862"/>
                <a:gd name="connsiteY1" fmla="*/ 147549 h 174028"/>
                <a:gd name="connsiteX2" fmla="*/ 72599 w 189862"/>
                <a:gd name="connsiteY2" fmla="*/ 136881 h 174028"/>
                <a:gd name="connsiteX3" fmla="*/ 81077 w 189862"/>
                <a:gd name="connsiteY3" fmla="*/ 125928 h 174028"/>
                <a:gd name="connsiteX4" fmla="*/ 92602 w 189862"/>
                <a:gd name="connsiteY4" fmla="*/ 114974 h 174028"/>
                <a:gd name="connsiteX5" fmla="*/ 104699 w 189862"/>
                <a:gd name="connsiteY5" fmla="*/ 103163 h 174028"/>
                <a:gd name="connsiteX6" fmla="*/ 114224 w 189862"/>
                <a:gd name="connsiteY6" fmla="*/ 90018 h 174028"/>
                <a:gd name="connsiteX7" fmla="*/ 118320 w 189862"/>
                <a:gd name="connsiteY7" fmla="*/ 73826 h 174028"/>
                <a:gd name="connsiteX8" fmla="*/ 116510 w 189862"/>
                <a:gd name="connsiteY8" fmla="*/ 62491 h 174028"/>
                <a:gd name="connsiteX9" fmla="*/ 110795 w 189862"/>
                <a:gd name="connsiteY9" fmla="*/ 52966 h 174028"/>
                <a:gd name="connsiteX10" fmla="*/ 101270 w 189862"/>
                <a:gd name="connsiteY10" fmla="*/ 46203 h 174028"/>
                <a:gd name="connsiteX11" fmla="*/ 88983 w 189862"/>
                <a:gd name="connsiteY11" fmla="*/ 43536 h 174028"/>
                <a:gd name="connsiteX12" fmla="*/ 74409 w 189862"/>
                <a:gd name="connsiteY12" fmla="*/ 46870 h 174028"/>
                <a:gd name="connsiteX13" fmla="*/ 65456 w 189862"/>
                <a:gd name="connsiteY13" fmla="*/ 55538 h 174028"/>
                <a:gd name="connsiteX14" fmla="*/ 61360 w 189862"/>
                <a:gd name="connsiteY14" fmla="*/ 67063 h 174028"/>
                <a:gd name="connsiteX15" fmla="*/ 60408 w 189862"/>
                <a:gd name="connsiteY15" fmla="*/ 79350 h 174028"/>
                <a:gd name="connsiteX16" fmla="*/ 60408 w 189862"/>
                <a:gd name="connsiteY16" fmla="*/ 85256 h 174028"/>
                <a:gd name="connsiteX17" fmla="*/ 114 w 189862"/>
                <a:gd name="connsiteY17" fmla="*/ 85256 h 174028"/>
                <a:gd name="connsiteX18" fmla="*/ 114 w 189862"/>
                <a:gd name="connsiteY18" fmla="*/ 81922 h 174028"/>
                <a:gd name="connsiteX19" fmla="*/ 114 w 189862"/>
                <a:gd name="connsiteY19" fmla="*/ 75255 h 174028"/>
                <a:gd name="connsiteX20" fmla="*/ 7353 w 189862"/>
                <a:gd name="connsiteY20" fmla="*/ 44203 h 174028"/>
                <a:gd name="connsiteX21" fmla="*/ 27546 w 189862"/>
                <a:gd name="connsiteY21" fmla="*/ 20581 h 174028"/>
                <a:gd name="connsiteX22" fmla="*/ 58693 w 189862"/>
                <a:gd name="connsiteY22" fmla="*/ 5341 h 174028"/>
                <a:gd name="connsiteX23" fmla="*/ 98508 w 189862"/>
                <a:gd name="connsiteY23" fmla="*/ 7 h 174028"/>
                <a:gd name="connsiteX24" fmla="*/ 136608 w 189862"/>
                <a:gd name="connsiteY24" fmla="*/ 5246 h 174028"/>
                <a:gd name="connsiteX25" fmla="*/ 164897 w 189862"/>
                <a:gd name="connsiteY25" fmla="*/ 19914 h 174028"/>
                <a:gd name="connsiteX26" fmla="*/ 183375 w 189862"/>
                <a:gd name="connsiteY26" fmla="*/ 42679 h 174028"/>
                <a:gd name="connsiteX27" fmla="*/ 189852 w 189862"/>
                <a:gd name="connsiteY27" fmla="*/ 72492 h 174028"/>
                <a:gd name="connsiteX28" fmla="*/ 185566 w 189862"/>
                <a:gd name="connsiteY28" fmla="*/ 93447 h 174028"/>
                <a:gd name="connsiteX29" fmla="*/ 174422 w 189862"/>
                <a:gd name="connsiteY29" fmla="*/ 110212 h 174028"/>
                <a:gd name="connsiteX30" fmla="*/ 159658 w 189862"/>
                <a:gd name="connsiteY30" fmla="*/ 123832 h 174028"/>
                <a:gd name="connsiteX31" fmla="*/ 144228 w 189862"/>
                <a:gd name="connsiteY31" fmla="*/ 135262 h 174028"/>
                <a:gd name="connsiteX32" fmla="*/ 131845 w 189862"/>
                <a:gd name="connsiteY32" fmla="*/ 145740 h 174028"/>
                <a:gd name="connsiteX33" fmla="*/ 125844 w 189862"/>
                <a:gd name="connsiteY33" fmla="*/ 158408 h 174028"/>
                <a:gd name="connsiteX34" fmla="*/ 125844 w 189862"/>
                <a:gd name="connsiteY34" fmla="*/ 174029 h 17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862" h="174028">
                  <a:moveTo>
                    <a:pt x="69647" y="174029"/>
                  </a:moveTo>
                  <a:lnTo>
                    <a:pt x="69647" y="147549"/>
                  </a:lnTo>
                  <a:cubicBezTo>
                    <a:pt x="69637" y="143790"/>
                    <a:pt x="70656" y="140099"/>
                    <a:pt x="72599" y="136881"/>
                  </a:cubicBezTo>
                  <a:cubicBezTo>
                    <a:pt x="74981" y="132908"/>
                    <a:pt x="77829" y="129230"/>
                    <a:pt x="81077" y="125928"/>
                  </a:cubicBezTo>
                  <a:cubicBezTo>
                    <a:pt x="84696" y="122213"/>
                    <a:pt x="88602" y="118498"/>
                    <a:pt x="92602" y="114974"/>
                  </a:cubicBezTo>
                  <a:cubicBezTo>
                    <a:pt x="96603" y="111450"/>
                    <a:pt x="100889" y="107259"/>
                    <a:pt x="104699" y="103163"/>
                  </a:cubicBezTo>
                  <a:cubicBezTo>
                    <a:pt x="108337" y="99133"/>
                    <a:pt x="111528" y="94727"/>
                    <a:pt x="114224" y="90018"/>
                  </a:cubicBezTo>
                  <a:cubicBezTo>
                    <a:pt x="116967" y="85065"/>
                    <a:pt x="118377" y="79487"/>
                    <a:pt x="118320" y="73826"/>
                  </a:cubicBezTo>
                  <a:cubicBezTo>
                    <a:pt x="118348" y="69974"/>
                    <a:pt x="117738" y="66143"/>
                    <a:pt x="116510" y="62491"/>
                  </a:cubicBezTo>
                  <a:cubicBezTo>
                    <a:pt x="115214" y="58989"/>
                    <a:pt x="113271" y="55759"/>
                    <a:pt x="110795" y="52966"/>
                  </a:cubicBezTo>
                  <a:cubicBezTo>
                    <a:pt x="108109" y="50096"/>
                    <a:pt x="104870" y="47796"/>
                    <a:pt x="101270" y="46203"/>
                  </a:cubicBezTo>
                  <a:cubicBezTo>
                    <a:pt x="97441" y="44362"/>
                    <a:pt x="93231" y="43448"/>
                    <a:pt x="88983" y="43536"/>
                  </a:cubicBezTo>
                  <a:cubicBezTo>
                    <a:pt x="83915" y="43362"/>
                    <a:pt x="78895" y="44511"/>
                    <a:pt x="74409" y="46870"/>
                  </a:cubicBezTo>
                  <a:cubicBezTo>
                    <a:pt x="70723" y="48939"/>
                    <a:pt x="67646" y="51925"/>
                    <a:pt x="65456" y="55538"/>
                  </a:cubicBezTo>
                  <a:cubicBezTo>
                    <a:pt x="63360" y="59079"/>
                    <a:pt x="61970" y="62993"/>
                    <a:pt x="61360" y="67063"/>
                  </a:cubicBezTo>
                  <a:cubicBezTo>
                    <a:pt x="60703" y="71126"/>
                    <a:pt x="60388" y="75236"/>
                    <a:pt x="60408" y="79350"/>
                  </a:cubicBezTo>
                  <a:lnTo>
                    <a:pt x="60408" y="85256"/>
                  </a:lnTo>
                  <a:lnTo>
                    <a:pt x="114" y="85256"/>
                  </a:lnTo>
                  <a:lnTo>
                    <a:pt x="114" y="81922"/>
                  </a:lnTo>
                  <a:cubicBezTo>
                    <a:pt x="-38" y="79702"/>
                    <a:pt x="-38" y="77475"/>
                    <a:pt x="114" y="75255"/>
                  </a:cubicBezTo>
                  <a:cubicBezTo>
                    <a:pt x="-67" y="64466"/>
                    <a:pt x="2419" y="53800"/>
                    <a:pt x="7353" y="44203"/>
                  </a:cubicBezTo>
                  <a:cubicBezTo>
                    <a:pt x="12220" y="34907"/>
                    <a:pt x="19117" y="26831"/>
                    <a:pt x="27546" y="20581"/>
                  </a:cubicBezTo>
                  <a:cubicBezTo>
                    <a:pt x="36919" y="13653"/>
                    <a:pt x="47473" y="8489"/>
                    <a:pt x="58693" y="5341"/>
                  </a:cubicBezTo>
                  <a:cubicBezTo>
                    <a:pt x="71647" y="1688"/>
                    <a:pt x="85049" y="-107"/>
                    <a:pt x="98508" y="7"/>
                  </a:cubicBezTo>
                  <a:cubicBezTo>
                    <a:pt x="111395" y="-128"/>
                    <a:pt x="124235" y="1637"/>
                    <a:pt x="136608" y="5246"/>
                  </a:cubicBezTo>
                  <a:cubicBezTo>
                    <a:pt x="146847" y="8387"/>
                    <a:pt x="156429" y="13357"/>
                    <a:pt x="164897" y="19914"/>
                  </a:cubicBezTo>
                  <a:cubicBezTo>
                    <a:pt x="172669" y="26038"/>
                    <a:pt x="178984" y="33814"/>
                    <a:pt x="183375" y="42679"/>
                  </a:cubicBezTo>
                  <a:cubicBezTo>
                    <a:pt x="187757" y="51999"/>
                    <a:pt x="189976" y="62193"/>
                    <a:pt x="189852" y="72492"/>
                  </a:cubicBezTo>
                  <a:cubicBezTo>
                    <a:pt x="190005" y="79710"/>
                    <a:pt x="188538" y="86869"/>
                    <a:pt x="185566" y="93447"/>
                  </a:cubicBezTo>
                  <a:cubicBezTo>
                    <a:pt x="182632" y="99515"/>
                    <a:pt x="178879" y="105155"/>
                    <a:pt x="174422" y="110212"/>
                  </a:cubicBezTo>
                  <a:cubicBezTo>
                    <a:pt x="169945" y="115214"/>
                    <a:pt x="165002" y="119776"/>
                    <a:pt x="159658" y="123832"/>
                  </a:cubicBezTo>
                  <a:cubicBezTo>
                    <a:pt x="154133" y="128023"/>
                    <a:pt x="148990" y="131833"/>
                    <a:pt x="144228" y="135262"/>
                  </a:cubicBezTo>
                  <a:cubicBezTo>
                    <a:pt x="139856" y="138457"/>
                    <a:pt x="135722" y="141958"/>
                    <a:pt x="131845" y="145740"/>
                  </a:cubicBezTo>
                  <a:cubicBezTo>
                    <a:pt x="128178" y="148951"/>
                    <a:pt x="126006" y="153537"/>
                    <a:pt x="125844" y="158408"/>
                  </a:cubicBezTo>
                  <a:lnTo>
                    <a:pt x="125844" y="174029"/>
                  </a:lnTo>
                  <a:close/>
                </a:path>
              </a:pathLst>
            </a:custGeom>
            <a:grpFill/>
            <a:ln w="9525" cap="flat">
              <a:solidFill>
                <a:schemeClr val="tx1"/>
              </a:solidFill>
              <a:prstDash val="solid"/>
              <a:miter/>
            </a:ln>
          </p:spPr>
          <p:txBody>
            <a:bodyPr rtlCol="0" anchor="ctr"/>
            <a:lstStyle/>
            <a:p>
              <a:endParaRPr lang="en-US"/>
            </a:p>
          </p:txBody>
        </p:sp>
        <p:sp>
          <p:nvSpPr>
            <p:cNvPr id="18" name="Freeform: Shape 8">
              <a:extLst>
                <a:ext uri="{FF2B5EF4-FFF2-40B4-BE49-F238E27FC236}">
                  <a16:creationId xmlns:a16="http://schemas.microsoft.com/office/drawing/2014/main" id="{39BA7861-7001-4EB9-A3D9-0B7627BCEC04}"/>
                </a:ext>
              </a:extLst>
            </p:cNvPr>
            <p:cNvSpPr/>
            <p:nvPr/>
          </p:nvSpPr>
          <p:spPr>
            <a:xfrm>
              <a:off x="7710127" y="1792313"/>
              <a:ext cx="147692" cy="136256"/>
            </a:xfrm>
            <a:custGeom>
              <a:avLst/>
              <a:gdLst>
                <a:gd name="connsiteX0" fmla="*/ 0 w 56578"/>
                <a:gd name="connsiteY0" fmla="*/ 0 h 52197"/>
                <a:gd name="connsiteX1" fmla="*/ 56579 w 56578"/>
                <a:gd name="connsiteY1" fmla="*/ 0 h 52197"/>
                <a:gd name="connsiteX2" fmla="*/ 56579 w 56578"/>
                <a:gd name="connsiteY2" fmla="*/ 52197 h 52197"/>
                <a:gd name="connsiteX3" fmla="*/ 0 w 56578"/>
                <a:gd name="connsiteY3" fmla="*/ 52197 h 52197"/>
              </a:gdLst>
              <a:ahLst/>
              <a:cxnLst>
                <a:cxn ang="0">
                  <a:pos x="connsiteX0" y="connsiteY0"/>
                </a:cxn>
                <a:cxn ang="0">
                  <a:pos x="connsiteX1" y="connsiteY1"/>
                </a:cxn>
                <a:cxn ang="0">
                  <a:pos x="connsiteX2" y="connsiteY2"/>
                </a:cxn>
                <a:cxn ang="0">
                  <a:pos x="connsiteX3" y="connsiteY3"/>
                </a:cxn>
              </a:cxnLst>
              <a:rect l="l" t="t" r="r" b="b"/>
              <a:pathLst>
                <a:path w="56578" h="52197">
                  <a:moveTo>
                    <a:pt x="0" y="0"/>
                  </a:moveTo>
                  <a:lnTo>
                    <a:pt x="56579" y="0"/>
                  </a:lnTo>
                  <a:lnTo>
                    <a:pt x="56579" y="52197"/>
                  </a:lnTo>
                  <a:lnTo>
                    <a:pt x="0" y="52197"/>
                  </a:lnTo>
                  <a:close/>
                </a:path>
              </a:pathLst>
            </a:custGeom>
            <a:grpFill/>
            <a:ln w="9525" cap="flat">
              <a:solidFill>
                <a:schemeClr val="tx1"/>
              </a:solidFill>
              <a:prstDash val="solid"/>
              <a:miter/>
            </a:ln>
          </p:spPr>
          <p:txBody>
            <a:bodyPr rtlCol="0" anchor="ctr"/>
            <a:lstStyle/>
            <a:p>
              <a:endParaRPr lang="en-US"/>
            </a:p>
          </p:txBody>
        </p:sp>
        <p:sp>
          <p:nvSpPr>
            <p:cNvPr id="19" name="Freeform: Shape 9">
              <a:extLst>
                <a:ext uri="{FF2B5EF4-FFF2-40B4-BE49-F238E27FC236}">
                  <a16:creationId xmlns:a16="http://schemas.microsoft.com/office/drawing/2014/main" id="{19580040-C971-4D07-93C1-A29B9C931C58}"/>
                </a:ext>
              </a:extLst>
            </p:cNvPr>
            <p:cNvSpPr/>
            <p:nvPr/>
          </p:nvSpPr>
          <p:spPr>
            <a:xfrm>
              <a:off x="8948322" y="4766531"/>
              <a:ext cx="1167227" cy="1069198"/>
            </a:xfrm>
            <a:custGeom>
              <a:avLst/>
              <a:gdLst>
                <a:gd name="connsiteX0" fmla="*/ 164800 w 447142"/>
                <a:gd name="connsiteY0" fmla="*/ 409590 h 409589"/>
                <a:gd name="connsiteX1" fmla="*/ 164800 w 447142"/>
                <a:gd name="connsiteY1" fmla="*/ 347296 h 409589"/>
                <a:gd name="connsiteX2" fmla="*/ 171753 w 447142"/>
                <a:gd name="connsiteY2" fmla="*/ 322150 h 409589"/>
                <a:gd name="connsiteX3" fmla="*/ 191756 w 447142"/>
                <a:gd name="connsiteY3" fmla="*/ 296433 h 409589"/>
                <a:gd name="connsiteX4" fmla="*/ 218712 w 447142"/>
                <a:gd name="connsiteY4" fmla="*/ 270715 h 409589"/>
                <a:gd name="connsiteX5" fmla="*/ 247287 w 447142"/>
                <a:gd name="connsiteY5" fmla="*/ 243093 h 409589"/>
                <a:gd name="connsiteX6" fmla="*/ 270051 w 447142"/>
                <a:gd name="connsiteY6" fmla="*/ 212041 h 409589"/>
                <a:gd name="connsiteX7" fmla="*/ 279576 w 447142"/>
                <a:gd name="connsiteY7" fmla="*/ 173941 h 409589"/>
                <a:gd name="connsiteX8" fmla="*/ 275195 w 447142"/>
                <a:gd name="connsiteY8" fmla="*/ 147462 h 409589"/>
                <a:gd name="connsiteX9" fmla="*/ 261765 w 447142"/>
                <a:gd name="connsiteY9" fmla="*/ 124507 h 409589"/>
                <a:gd name="connsiteX10" fmla="*/ 240333 w 447142"/>
                <a:gd name="connsiteY10" fmla="*/ 108600 h 409589"/>
                <a:gd name="connsiteX11" fmla="*/ 211758 w 447142"/>
                <a:gd name="connsiteY11" fmla="*/ 102409 h 409589"/>
                <a:gd name="connsiteX12" fmla="*/ 177564 w 447142"/>
                <a:gd name="connsiteY12" fmla="*/ 110219 h 409589"/>
                <a:gd name="connsiteX13" fmla="*/ 156513 w 447142"/>
                <a:gd name="connsiteY13" fmla="*/ 130507 h 409589"/>
                <a:gd name="connsiteX14" fmla="*/ 146988 w 447142"/>
                <a:gd name="connsiteY14" fmla="*/ 157654 h 409589"/>
                <a:gd name="connsiteX15" fmla="*/ 144702 w 447142"/>
                <a:gd name="connsiteY15" fmla="*/ 186229 h 409589"/>
                <a:gd name="connsiteX16" fmla="*/ 144702 w 447142"/>
                <a:gd name="connsiteY16" fmla="*/ 200040 h 409589"/>
                <a:gd name="connsiteX17" fmla="*/ 1637 w 447142"/>
                <a:gd name="connsiteY17" fmla="*/ 200040 h 409589"/>
                <a:gd name="connsiteX18" fmla="*/ 875 w 447142"/>
                <a:gd name="connsiteY18" fmla="*/ 192325 h 409589"/>
                <a:gd name="connsiteX19" fmla="*/ 18 w 447142"/>
                <a:gd name="connsiteY19" fmla="*/ 176704 h 409589"/>
                <a:gd name="connsiteX20" fmla="*/ 16972 w 447142"/>
                <a:gd name="connsiteY20" fmla="*/ 103742 h 409589"/>
                <a:gd name="connsiteX21" fmla="*/ 64597 w 447142"/>
                <a:gd name="connsiteY21" fmla="*/ 48211 h 409589"/>
                <a:gd name="connsiteX22" fmla="*/ 137654 w 447142"/>
                <a:gd name="connsiteY22" fmla="*/ 12588 h 409589"/>
                <a:gd name="connsiteX23" fmla="*/ 231189 w 447142"/>
                <a:gd name="connsiteY23" fmla="*/ 15 h 409589"/>
                <a:gd name="connsiteX24" fmla="*/ 320343 w 447142"/>
                <a:gd name="connsiteY24" fmla="*/ 12302 h 409589"/>
                <a:gd name="connsiteX25" fmla="*/ 388447 w 447142"/>
                <a:gd name="connsiteY25" fmla="*/ 46783 h 409589"/>
                <a:gd name="connsiteX26" fmla="*/ 431786 w 447142"/>
                <a:gd name="connsiteY26" fmla="*/ 100313 h 409589"/>
                <a:gd name="connsiteX27" fmla="*/ 447121 w 447142"/>
                <a:gd name="connsiteY27" fmla="*/ 170322 h 409589"/>
                <a:gd name="connsiteX28" fmla="*/ 436929 w 447142"/>
                <a:gd name="connsiteY28" fmla="*/ 219471 h 409589"/>
                <a:gd name="connsiteX29" fmla="*/ 410450 w 447142"/>
                <a:gd name="connsiteY29" fmla="*/ 259095 h 409589"/>
                <a:gd name="connsiteX30" fmla="*/ 375683 w 447142"/>
                <a:gd name="connsiteY30" fmla="*/ 291289 h 409589"/>
                <a:gd name="connsiteX31" fmla="*/ 339584 w 447142"/>
                <a:gd name="connsiteY31" fmla="*/ 318055 h 409589"/>
                <a:gd name="connsiteX32" fmla="*/ 310437 w 447142"/>
                <a:gd name="connsiteY32" fmla="*/ 342534 h 409589"/>
                <a:gd name="connsiteX33" fmla="*/ 296340 w 447142"/>
                <a:gd name="connsiteY33" fmla="*/ 372347 h 409589"/>
                <a:gd name="connsiteX34" fmla="*/ 296340 w 447142"/>
                <a:gd name="connsiteY34" fmla="*/ 409209 h 40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7142" h="409589">
                  <a:moveTo>
                    <a:pt x="164800" y="409590"/>
                  </a:moveTo>
                  <a:lnTo>
                    <a:pt x="164800" y="347296"/>
                  </a:lnTo>
                  <a:cubicBezTo>
                    <a:pt x="164800" y="338438"/>
                    <a:pt x="167200" y="329751"/>
                    <a:pt x="171753" y="322150"/>
                  </a:cubicBezTo>
                  <a:cubicBezTo>
                    <a:pt x="177392" y="312825"/>
                    <a:pt x="184107" y="304196"/>
                    <a:pt x="191756" y="296433"/>
                  </a:cubicBezTo>
                  <a:cubicBezTo>
                    <a:pt x="200138" y="287765"/>
                    <a:pt x="209282" y="279097"/>
                    <a:pt x="218712" y="270715"/>
                  </a:cubicBezTo>
                  <a:cubicBezTo>
                    <a:pt x="228141" y="262333"/>
                    <a:pt x="238238" y="252523"/>
                    <a:pt x="247287" y="243093"/>
                  </a:cubicBezTo>
                  <a:cubicBezTo>
                    <a:pt x="256078" y="233682"/>
                    <a:pt x="263717" y="223252"/>
                    <a:pt x="270051" y="212041"/>
                  </a:cubicBezTo>
                  <a:cubicBezTo>
                    <a:pt x="276471" y="200383"/>
                    <a:pt x="279757" y="187248"/>
                    <a:pt x="279576" y="173941"/>
                  </a:cubicBezTo>
                  <a:cubicBezTo>
                    <a:pt x="279567" y="164931"/>
                    <a:pt x="278090" y="155987"/>
                    <a:pt x="275195" y="147462"/>
                  </a:cubicBezTo>
                  <a:cubicBezTo>
                    <a:pt x="272309" y="138985"/>
                    <a:pt x="267737" y="131184"/>
                    <a:pt x="261765" y="124507"/>
                  </a:cubicBezTo>
                  <a:cubicBezTo>
                    <a:pt x="255745" y="117839"/>
                    <a:pt x="248458" y="112429"/>
                    <a:pt x="240333" y="108600"/>
                  </a:cubicBezTo>
                  <a:cubicBezTo>
                    <a:pt x="231399" y="104409"/>
                    <a:pt x="221626" y="102294"/>
                    <a:pt x="211758" y="102409"/>
                  </a:cubicBezTo>
                  <a:cubicBezTo>
                    <a:pt x="199871" y="101970"/>
                    <a:pt x="188079" y="104666"/>
                    <a:pt x="177564" y="110219"/>
                  </a:cubicBezTo>
                  <a:cubicBezTo>
                    <a:pt x="168934" y="115077"/>
                    <a:pt x="161685" y="122068"/>
                    <a:pt x="156513" y="130507"/>
                  </a:cubicBezTo>
                  <a:cubicBezTo>
                    <a:pt x="151627" y="138861"/>
                    <a:pt x="148388" y="148081"/>
                    <a:pt x="146988" y="157654"/>
                  </a:cubicBezTo>
                  <a:cubicBezTo>
                    <a:pt x="145464" y="167102"/>
                    <a:pt x="144702" y="176656"/>
                    <a:pt x="144702" y="186229"/>
                  </a:cubicBezTo>
                  <a:lnTo>
                    <a:pt x="144702" y="200040"/>
                  </a:lnTo>
                  <a:lnTo>
                    <a:pt x="1637" y="200040"/>
                  </a:lnTo>
                  <a:cubicBezTo>
                    <a:pt x="1637" y="197468"/>
                    <a:pt x="1065" y="194801"/>
                    <a:pt x="875" y="192325"/>
                  </a:cubicBezTo>
                  <a:cubicBezTo>
                    <a:pt x="294" y="187143"/>
                    <a:pt x="8" y="181923"/>
                    <a:pt x="18" y="176704"/>
                  </a:cubicBezTo>
                  <a:cubicBezTo>
                    <a:pt x="-364" y="151367"/>
                    <a:pt x="5456" y="126316"/>
                    <a:pt x="16972" y="103742"/>
                  </a:cubicBezTo>
                  <a:cubicBezTo>
                    <a:pt x="28564" y="81949"/>
                    <a:pt x="44823" y="62985"/>
                    <a:pt x="64597" y="48211"/>
                  </a:cubicBezTo>
                  <a:cubicBezTo>
                    <a:pt x="86581" y="31990"/>
                    <a:pt x="111336" y="19913"/>
                    <a:pt x="137654" y="12588"/>
                  </a:cubicBezTo>
                  <a:cubicBezTo>
                    <a:pt x="168077" y="3958"/>
                    <a:pt x="199566" y="-280"/>
                    <a:pt x="231189" y="15"/>
                  </a:cubicBezTo>
                  <a:cubicBezTo>
                    <a:pt x="261346" y="-280"/>
                    <a:pt x="291387" y="3853"/>
                    <a:pt x="320343" y="12302"/>
                  </a:cubicBezTo>
                  <a:cubicBezTo>
                    <a:pt x="344975" y="19503"/>
                    <a:pt x="368064" y="31190"/>
                    <a:pt x="388447" y="46783"/>
                  </a:cubicBezTo>
                  <a:cubicBezTo>
                    <a:pt x="406754" y="61118"/>
                    <a:pt x="421575" y="79425"/>
                    <a:pt x="431786" y="100313"/>
                  </a:cubicBezTo>
                  <a:cubicBezTo>
                    <a:pt x="442216" y="122154"/>
                    <a:pt x="447464" y="146119"/>
                    <a:pt x="447121" y="170322"/>
                  </a:cubicBezTo>
                  <a:cubicBezTo>
                    <a:pt x="447454" y="187257"/>
                    <a:pt x="443968" y="204059"/>
                    <a:pt x="436929" y="219471"/>
                  </a:cubicBezTo>
                  <a:cubicBezTo>
                    <a:pt x="430024" y="233863"/>
                    <a:pt x="421108" y="247208"/>
                    <a:pt x="410450" y="259095"/>
                  </a:cubicBezTo>
                  <a:cubicBezTo>
                    <a:pt x="399906" y="270896"/>
                    <a:pt x="388266" y="281679"/>
                    <a:pt x="375683" y="291289"/>
                  </a:cubicBezTo>
                  <a:cubicBezTo>
                    <a:pt x="362825" y="300814"/>
                    <a:pt x="350728" y="310339"/>
                    <a:pt x="339584" y="318055"/>
                  </a:cubicBezTo>
                  <a:cubicBezTo>
                    <a:pt x="329278" y="325484"/>
                    <a:pt x="319534" y="333666"/>
                    <a:pt x="310437" y="342534"/>
                  </a:cubicBezTo>
                  <a:cubicBezTo>
                    <a:pt x="301894" y="350154"/>
                    <a:pt x="296807" y="360908"/>
                    <a:pt x="296340" y="372347"/>
                  </a:cubicBezTo>
                  <a:lnTo>
                    <a:pt x="296340" y="409209"/>
                  </a:lnTo>
                  <a:close/>
                </a:path>
              </a:pathLst>
            </a:custGeom>
            <a:grpFill/>
            <a:ln w="9525" cap="flat">
              <a:solidFill>
                <a:schemeClr val="tx1"/>
              </a:solidFill>
              <a:prstDash val="solid"/>
              <a:miter/>
            </a:ln>
          </p:spPr>
          <p:txBody>
            <a:bodyPr rtlCol="0" anchor="ctr"/>
            <a:lstStyle/>
            <a:p>
              <a:endParaRPr lang="en-US"/>
            </a:p>
          </p:txBody>
        </p:sp>
        <p:sp>
          <p:nvSpPr>
            <p:cNvPr id="20" name="Freeform: Shape 10">
              <a:extLst>
                <a:ext uri="{FF2B5EF4-FFF2-40B4-BE49-F238E27FC236}">
                  <a16:creationId xmlns:a16="http://schemas.microsoft.com/office/drawing/2014/main" id="{FAAF5BBE-A1C7-4D44-80F6-A9A67D8D68F6}"/>
                </a:ext>
              </a:extLst>
            </p:cNvPr>
            <p:cNvSpPr/>
            <p:nvPr/>
          </p:nvSpPr>
          <p:spPr>
            <a:xfrm>
              <a:off x="9379761" y="6008290"/>
              <a:ext cx="346606" cy="320000"/>
            </a:xfrm>
            <a:custGeom>
              <a:avLst/>
              <a:gdLst>
                <a:gd name="connsiteX0" fmla="*/ 0 w 132778"/>
                <a:gd name="connsiteY0" fmla="*/ 0 h 122586"/>
                <a:gd name="connsiteX1" fmla="*/ 132778 w 132778"/>
                <a:gd name="connsiteY1" fmla="*/ 0 h 122586"/>
                <a:gd name="connsiteX2" fmla="*/ 132778 w 132778"/>
                <a:gd name="connsiteY2" fmla="*/ 122587 h 122586"/>
                <a:gd name="connsiteX3" fmla="*/ 0 w 132778"/>
                <a:gd name="connsiteY3" fmla="*/ 122587 h 122586"/>
              </a:gdLst>
              <a:ahLst/>
              <a:cxnLst>
                <a:cxn ang="0">
                  <a:pos x="connsiteX0" y="connsiteY0"/>
                </a:cxn>
                <a:cxn ang="0">
                  <a:pos x="connsiteX1" y="connsiteY1"/>
                </a:cxn>
                <a:cxn ang="0">
                  <a:pos x="connsiteX2" y="connsiteY2"/>
                </a:cxn>
                <a:cxn ang="0">
                  <a:pos x="connsiteX3" y="connsiteY3"/>
                </a:cxn>
              </a:cxnLst>
              <a:rect l="l" t="t" r="r" b="b"/>
              <a:pathLst>
                <a:path w="132778" h="122586">
                  <a:moveTo>
                    <a:pt x="0" y="0"/>
                  </a:moveTo>
                  <a:lnTo>
                    <a:pt x="132778" y="0"/>
                  </a:lnTo>
                  <a:lnTo>
                    <a:pt x="132778" y="122587"/>
                  </a:lnTo>
                  <a:lnTo>
                    <a:pt x="0" y="122587"/>
                  </a:lnTo>
                  <a:close/>
                </a:path>
              </a:pathLst>
            </a:custGeom>
            <a:grpFill/>
            <a:ln w="9525" cap="flat">
              <a:solidFill>
                <a:schemeClr val="tx1"/>
              </a:solidFill>
              <a:prstDash val="solid"/>
              <a:miter/>
            </a:ln>
          </p:spPr>
          <p:txBody>
            <a:bodyPr rtlCol="0" anchor="ctr"/>
            <a:lstStyle/>
            <a:p>
              <a:endParaRPr lang="en-US"/>
            </a:p>
          </p:txBody>
        </p:sp>
        <p:sp>
          <p:nvSpPr>
            <p:cNvPr id="21" name="Freeform: Shape 11">
              <a:extLst>
                <a:ext uri="{FF2B5EF4-FFF2-40B4-BE49-F238E27FC236}">
                  <a16:creationId xmlns:a16="http://schemas.microsoft.com/office/drawing/2014/main" id="{D8CBC03F-A900-4592-A3A4-5E35F979E806}"/>
                </a:ext>
              </a:extLst>
            </p:cNvPr>
            <p:cNvSpPr/>
            <p:nvPr/>
          </p:nvSpPr>
          <p:spPr>
            <a:xfrm>
              <a:off x="6725702" y="2536974"/>
              <a:ext cx="595828" cy="546040"/>
            </a:xfrm>
            <a:custGeom>
              <a:avLst/>
              <a:gdLst>
                <a:gd name="connsiteX0" fmla="*/ 83649 w 228250"/>
                <a:gd name="connsiteY0" fmla="*/ 208702 h 209177"/>
                <a:gd name="connsiteX1" fmla="*/ 83649 w 228250"/>
                <a:gd name="connsiteY1" fmla="*/ 176983 h 209177"/>
                <a:gd name="connsiteX2" fmla="*/ 87173 w 228250"/>
                <a:gd name="connsiteY2" fmla="*/ 164125 h 209177"/>
                <a:gd name="connsiteX3" fmla="*/ 97365 w 228250"/>
                <a:gd name="connsiteY3" fmla="*/ 150980 h 209177"/>
                <a:gd name="connsiteX4" fmla="*/ 111176 w 228250"/>
                <a:gd name="connsiteY4" fmla="*/ 137836 h 209177"/>
                <a:gd name="connsiteX5" fmla="*/ 125654 w 228250"/>
                <a:gd name="connsiteY5" fmla="*/ 123739 h 209177"/>
                <a:gd name="connsiteX6" fmla="*/ 137179 w 228250"/>
                <a:gd name="connsiteY6" fmla="*/ 107927 h 209177"/>
                <a:gd name="connsiteX7" fmla="*/ 142132 w 228250"/>
                <a:gd name="connsiteY7" fmla="*/ 88877 h 209177"/>
                <a:gd name="connsiteX8" fmla="*/ 139846 w 228250"/>
                <a:gd name="connsiteY8" fmla="*/ 75352 h 209177"/>
                <a:gd name="connsiteX9" fmla="*/ 133083 w 228250"/>
                <a:gd name="connsiteY9" fmla="*/ 63636 h 209177"/>
                <a:gd name="connsiteX10" fmla="*/ 122129 w 228250"/>
                <a:gd name="connsiteY10" fmla="*/ 55540 h 209177"/>
                <a:gd name="connsiteX11" fmla="*/ 107366 w 228250"/>
                <a:gd name="connsiteY11" fmla="*/ 52396 h 209177"/>
                <a:gd name="connsiteX12" fmla="*/ 89935 w 228250"/>
                <a:gd name="connsiteY12" fmla="*/ 56302 h 209177"/>
                <a:gd name="connsiteX13" fmla="*/ 79172 w 228250"/>
                <a:gd name="connsiteY13" fmla="*/ 66684 h 209177"/>
                <a:gd name="connsiteX14" fmla="*/ 74219 w 228250"/>
                <a:gd name="connsiteY14" fmla="*/ 80590 h 209177"/>
                <a:gd name="connsiteX15" fmla="*/ 73076 w 228250"/>
                <a:gd name="connsiteY15" fmla="*/ 95259 h 209177"/>
                <a:gd name="connsiteX16" fmla="*/ 73076 w 228250"/>
                <a:gd name="connsiteY16" fmla="*/ 102307 h 209177"/>
                <a:gd name="connsiteX17" fmla="*/ 114 w 228250"/>
                <a:gd name="connsiteY17" fmla="*/ 102307 h 209177"/>
                <a:gd name="connsiteX18" fmla="*/ 114 w 228250"/>
                <a:gd name="connsiteY18" fmla="*/ 98307 h 209177"/>
                <a:gd name="connsiteX19" fmla="*/ 114 w 228250"/>
                <a:gd name="connsiteY19" fmla="*/ 90401 h 209177"/>
                <a:gd name="connsiteX20" fmla="*/ 8782 w 228250"/>
                <a:gd name="connsiteY20" fmla="*/ 53158 h 209177"/>
                <a:gd name="connsiteX21" fmla="*/ 32975 w 228250"/>
                <a:gd name="connsiteY21" fmla="*/ 24583 h 209177"/>
                <a:gd name="connsiteX22" fmla="*/ 70314 w 228250"/>
                <a:gd name="connsiteY22" fmla="*/ 6391 h 209177"/>
                <a:gd name="connsiteX23" fmla="*/ 117939 w 228250"/>
                <a:gd name="connsiteY23" fmla="*/ 9 h 209177"/>
                <a:gd name="connsiteX24" fmla="*/ 163468 w 228250"/>
                <a:gd name="connsiteY24" fmla="*/ 6200 h 209177"/>
                <a:gd name="connsiteX25" fmla="*/ 198234 w 228250"/>
                <a:gd name="connsiteY25" fmla="*/ 23821 h 209177"/>
                <a:gd name="connsiteX26" fmla="*/ 220428 w 228250"/>
                <a:gd name="connsiteY26" fmla="*/ 51158 h 209177"/>
                <a:gd name="connsiteX27" fmla="*/ 228238 w 228250"/>
                <a:gd name="connsiteY27" fmla="*/ 86877 h 209177"/>
                <a:gd name="connsiteX28" fmla="*/ 222999 w 228250"/>
                <a:gd name="connsiteY28" fmla="*/ 112023 h 209177"/>
                <a:gd name="connsiteX29" fmla="*/ 209474 w 228250"/>
                <a:gd name="connsiteY29" fmla="*/ 132311 h 209177"/>
                <a:gd name="connsiteX30" fmla="*/ 191757 w 228250"/>
                <a:gd name="connsiteY30" fmla="*/ 148694 h 209177"/>
                <a:gd name="connsiteX31" fmla="*/ 173279 w 228250"/>
                <a:gd name="connsiteY31" fmla="*/ 162410 h 209177"/>
                <a:gd name="connsiteX32" fmla="*/ 158420 w 228250"/>
                <a:gd name="connsiteY32" fmla="*/ 174888 h 209177"/>
                <a:gd name="connsiteX33" fmla="*/ 151181 w 228250"/>
                <a:gd name="connsiteY33" fmla="*/ 190128 h 209177"/>
                <a:gd name="connsiteX34" fmla="*/ 151181 w 228250"/>
                <a:gd name="connsiteY34" fmla="*/ 209178 h 20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8250" h="209177">
                  <a:moveTo>
                    <a:pt x="83649" y="208702"/>
                  </a:moveTo>
                  <a:lnTo>
                    <a:pt x="83649" y="176983"/>
                  </a:lnTo>
                  <a:cubicBezTo>
                    <a:pt x="83639" y="172459"/>
                    <a:pt x="84858" y="168011"/>
                    <a:pt x="87173" y="164125"/>
                  </a:cubicBezTo>
                  <a:cubicBezTo>
                    <a:pt x="90040" y="159362"/>
                    <a:pt x="93459" y="154942"/>
                    <a:pt x="97365" y="150980"/>
                  </a:cubicBezTo>
                  <a:cubicBezTo>
                    <a:pt x="101651" y="146503"/>
                    <a:pt x="106318" y="142122"/>
                    <a:pt x="111176" y="137836"/>
                  </a:cubicBezTo>
                  <a:cubicBezTo>
                    <a:pt x="116033" y="133549"/>
                    <a:pt x="120701" y="128311"/>
                    <a:pt x="125654" y="123739"/>
                  </a:cubicBezTo>
                  <a:cubicBezTo>
                    <a:pt x="130073" y="118909"/>
                    <a:pt x="133941" y="113613"/>
                    <a:pt x="137179" y="107927"/>
                  </a:cubicBezTo>
                  <a:cubicBezTo>
                    <a:pt x="140427" y="102107"/>
                    <a:pt x="142132" y="95545"/>
                    <a:pt x="142132" y="88877"/>
                  </a:cubicBezTo>
                  <a:cubicBezTo>
                    <a:pt x="142151" y="84267"/>
                    <a:pt x="141370" y="79695"/>
                    <a:pt x="139846" y="75352"/>
                  </a:cubicBezTo>
                  <a:cubicBezTo>
                    <a:pt x="138398" y="71037"/>
                    <a:pt x="136093" y="67046"/>
                    <a:pt x="133083" y="63636"/>
                  </a:cubicBezTo>
                  <a:cubicBezTo>
                    <a:pt x="130007" y="60235"/>
                    <a:pt x="126282" y="57483"/>
                    <a:pt x="122129" y="55540"/>
                  </a:cubicBezTo>
                  <a:cubicBezTo>
                    <a:pt x="117510" y="53396"/>
                    <a:pt x="112462" y="52320"/>
                    <a:pt x="107366" y="52396"/>
                  </a:cubicBezTo>
                  <a:cubicBezTo>
                    <a:pt x="101317" y="52196"/>
                    <a:pt x="95317" y="53539"/>
                    <a:pt x="89935" y="56302"/>
                  </a:cubicBezTo>
                  <a:cubicBezTo>
                    <a:pt x="85515" y="58788"/>
                    <a:pt x="81810" y="62359"/>
                    <a:pt x="79172" y="66684"/>
                  </a:cubicBezTo>
                  <a:cubicBezTo>
                    <a:pt x="76695" y="70980"/>
                    <a:pt x="75009" y="75694"/>
                    <a:pt x="74219" y="80590"/>
                  </a:cubicBezTo>
                  <a:cubicBezTo>
                    <a:pt x="73457" y="85438"/>
                    <a:pt x="73066" y="90344"/>
                    <a:pt x="73076" y="95259"/>
                  </a:cubicBezTo>
                  <a:lnTo>
                    <a:pt x="73076" y="102307"/>
                  </a:lnTo>
                  <a:lnTo>
                    <a:pt x="114" y="102307"/>
                  </a:lnTo>
                  <a:cubicBezTo>
                    <a:pt x="114" y="100974"/>
                    <a:pt x="114" y="99640"/>
                    <a:pt x="114" y="98307"/>
                  </a:cubicBezTo>
                  <a:cubicBezTo>
                    <a:pt x="-38" y="95678"/>
                    <a:pt x="-38" y="93030"/>
                    <a:pt x="114" y="90401"/>
                  </a:cubicBezTo>
                  <a:cubicBezTo>
                    <a:pt x="-114" y="77466"/>
                    <a:pt x="2867" y="64664"/>
                    <a:pt x="8782" y="53158"/>
                  </a:cubicBezTo>
                  <a:cubicBezTo>
                    <a:pt x="14602" y="41938"/>
                    <a:pt x="22870" y="32165"/>
                    <a:pt x="32975" y="24583"/>
                  </a:cubicBezTo>
                  <a:cubicBezTo>
                    <a:pt x="44196" y="16277"/>
                    <a:pt x="56855" y="10115"/>
                    <a:pt x="70314" y="6391"/>
                  </a:cubicBezTo>
                  <a:cubicBezTo>
                    <a:pt x="85801" y="2000"/>
                    <a:pt x="101841" y="-153"/>
                    <a:pt x="117939" y="9"/>
                  </a:cubicBezTo>
                  <a:cubicBezTo>
                    <a:pt x="133331" y="-153"/>
                    <a:pt x="148676" y="1933"/>
                    <a:pt x="163468" y="6200"/>
                  </a:cubicBezTo>
                  <a:cubicBezTo>
                    <a:pt x="176041" y="9886"/>
                    <a:pt x="187823" y="15858"/>
                    <a:pt x="198234" y="23821"/>
                  </a:cubicBezTo>
                  <a:cubicBezTo>
                    <a:pt x="207578" y="31165"/>
                    <a:pt x="215160" y="40509"/>
                    <a:pt x="220428" y="51158"/>
                  </a:cubicBezTo>
                  <a:cubicBezTo>
                    <a:pt x="225704" y="62321"/>
                    <a:pt x="228371" y="74532"/>
                    <a:pt x="228238" y="86877"/>
                  </a:cubicBezTo>
                  <a:cubicBezTo>
                    <a:pt x="228419" y="95545"/>
                    <a:pt x="226628" y="104146"/>
                    <a:pt x="222999" y="112023"/>
                  </a:cubicBezTo>
                  <a:cubicBezTo>
                    <a:pt x="219466" y="119386"/>
                    <a:pt x="214913" y="126215"/>
                    <a:pt x="209474" y="132311"/>
                  </a:cubicBezTo>
                  <a:cubicBezTo>
                    <a:pt x="204111" y="138331"/>
                    <a:pt x="198177" y="143817"/>
                    <a:pt x="191757" y="148694"/>
                  </a:cubicBezTo>
                  <a:lnTo>
                    <a:pt x="173279" y="162410"/>
                  </a:lnTo>
                  <a:cubicBezTo>
                    <a:pt x="168011" y="166172"/>
                    <a:pt x="163039" y="170344"/>
                    <a:pt x="158420" y="174888"/>
                  </a:cubicBezTo>
                  <a:cubicBezTo>
                    <a:pt x="154038" y="178774"/>
                    <a:pt x="151428" y="184279"/>
                    <a:pt x="151181" y="190128"/>
                  </a:cubicBezTo>
                  <a:lnTo>
                    <a:pt x="151181" y="209178"/>
                  </a:lnTo>
                  <a:close/>
                </a:path>
              </a:pathLst>
            </a:custGeom>
            <a:grpFill/>
            <a:ln w="9525" cap="flat">
              <a:solidFill>
                <a:schemeClr val="tx1"/>
              </a:solidFill>
              <a:prstDash val="solid"/>
              <a:miter/>
            </a:ln>
          </p:spPr>
          <p:txBody>
            <a:bodyPr rtlCol="0" anchor="ctr"/>
            <a:lstStyle/>
            <a:p>
              <a:endParaRPr lang="en-US"/>
            </a:p>
          </p:txBody>
        </p:sp>
        <p:sp>
          <p:nvSpPr>
            <p:cNvPr id="22" name="Freeform: Shape 12">
              <a:extLst>
                <a:ext uri="{FF2B5EF4-FFF2-40B4-BE49-F238E27FC236}">
                  <a16:creationId xmlns:a16="http://schemas.microsoft.com/office/drawing/2014/main" id="{C1EA3A45-71CC-4A01-8EB3-BC43BD426B76}"/>
                </a:ext>
              </a:extLst>
            </p:cNvPr>
            <p:cNvSpPr/>
            <p:nvPr/>
          </p:nvSpPr>
          <p:spPr>
            <a:xfrm>
              <a:off x="6944560" y="3170538"/>
              <a:ext cx="177033" cy="163358"/>
            </a:xfrm>
            <a:custGeom>
              <a:avLst/>
              <a:gdLst>
                <a:gd name="connsiteX0" fmla="*/ 0 w 67818"/>
                <a:gd name="connsiteY0" fmla="*/ 0 h 62579"/>
                <a:gd name="connsiteX1" fmla="*/ 67818 w 67818"/>
                <a:gd name="connsiteY1" fmla="*/ 0 h 62579"/>
                <a:gd name="connsiteX2" fmla="*/ 67818 w 67818"/>
                <a:gd name="connsiteY2" fmla="*/ 62579 h 62579"/>
                <a:gd name="connsiteX3" fmla="*/ 0 w 67818"/>
                <a:gd name="connsiteY3" fmla="*/ 62579 h 62579"/>
              </a:gdLst>
              <a:ahLst/>
              <a:cxnLst>
                <a:cxn ang="0">
                  <a:pos x="connsiteX0" y="connsiteY0"/>
                </a:cxn>
                <a:cxn ang="0">
                  <a:pos x="connsiteX1" y="connsiteY1"/>
                </a:cxn>
                <a:cxn ang="0">
                  <a:pos x="connsiteX2" y="connsiteY2"/>
                </a:cxn>
                <a:cxn ang="0">
                  <a:pos x="connsiteX3" y="connsiteY3"/>
                </a:cxn>
              </a:cxnLst>
              <a:rect l="l" t="t" r="r" b="b"/>
              <a:pathLst>
                <a:path w="67818" h="62579">
                  <a:moveTo>
                    <a:pt x="0" y="0"/>
                  </a:moveTo>
                  <a:lnTo>
                    <a:pt x="67818" y="0"/>
                  </a:lnTo>
                  <a:lnTo>
                    <a:pt x="67818" y="62579"/>
                  </a:lnTo>
                  <a:lnTo>
                    <a:pt x="0" y="62579"/>
                  </a:lnTo>
                  <a:close/>
                </a:path>
              </a:pathLst>
            </a:custGeom>
            <a:grpFill/>
            <a:ln w="9525" cap="flat">
              <a:solidFill>
                <a:schemeClr val="tx1"/>
              </a:solidFill>
              <a:prstDash val="solid"/>
              <a:miter/>
            </a:ln>
          </p:spPr>
          <p:txBody>
            <a:bodyPr rtlCol="0" anchor="ctr"/>
            <a:lstStyle/>
            <a:p>
              <a:endParaRPr lang="en-US"/>
            </a:p>
          </p:txBody>
        </p:sp>
        <p:sp>
          <p:nvSpPr>
            <p:cNvPr id="23" name="Freeform: Shape 13">
              <a:extLst>
                <a:ext uri="{FF2B5EF4-FFF2-40B4-BE49-F238E27FC236}">
                  <a16:creationId xmlns:a16="http://schemas.microsoft.com/office/drawing/2014/main" id="{731A7068-0D33-4267-A95F-5E7AD96E6C56}"/>
                </a:ext>
              </a:extLst>
            </p:cNvPr>
            <p:cNvSpPr/>
            <p:nvPr/>
          </p:nvSpPr>
          <p:spPr>
            <a:xfrm>
              <a:off x="9450107" y="3429844"/>
              <a:ext cx="595538" cy="546292"/>
            </a:xfrm>
            <a:custGeom>
              <a:avLst/>
              <a:gdLst>
                <a:gd name="connsiteX0" fmla="*/ 83923 w 228139"/>
                <a:gd name="connsiteY0" fmla="*/ 208894 h 209274"/>
                <a:gd name="connsiteX1" fmla="*/ 83923 w 228139"/>
                <a:gd name="connsiteY1" fmla="*/ 177080 h 209274"/>
                <a:gd name="connsiteX2" fmla="*/ 87543 w 228139"/>
                <a:gd name="connsiteY2" fmla="*/ 164222 h 209274"/>
                <a:gd name="connsiteX3" fmla="*/ 97734 w 228139"/>
                <a:gd name="connsiteY3" fmla="*/ 151077 h 209274"/>
                <a:gd name="connsiteX4" fmla="*/ 111546 w 228139"/>
                <a:gd name="connsiteY4" fmla="*/ 137933 h 209274"/>
                <a:gd name="connsiteX5" fmla="*/ 125928 w 228139"/>
                <a:gd name="connsiteY5" fmla="*/ 123836 h 209274"/>
                <a:gd name="connsiteX6" fmla="*/ 137549 w 228139"/>
                <a:gd name="connsiteY6" fmla="*/ 108024 h 209274"/>
                <a:gd name="connsiteX7" fmla="*/ 142502 w 228139"/>
                <a:gd name="connsiteY7" fmla="*/ 88974 h 209274"/>
                <a:gd name="connsiteX8" fmla="*/ 140216 w 228139"/>
                <a:gd name="connsiteY8" fmla="*/ 75449 h 209274"/>
                <a:gd name="connsiteX9" fmla="*/ 133358 w 228139"/>
                <a:gd name="connsiteY9" fmla="*/ 63733 h 209274"/>
                <a:gd name="connsiteX10" fmla="*/ 122499 w 228139"/>
                <a:gd name="connsiteY10" fmla="*/ 55637 h 209274"/>
                <a:gd name="connsiteX11" fmla="*/ 107736 w 228139"/>
                <a:gd name="connsiteY11" fmla="*/ 52493 h 209274"/>
                <a:gd name="connsiteX12" fmla="*/ 90210 w 228139"/>
                <a:gd name="connsiteY12" fmla="*/ 56494 h 209274"/>
                <a:gd name="connsiteX13" fmla="*/ 79542 w 228139"/>
                <a:gd name="connsiteY13" fmla="*/ 66876 h 209274"/>
                <a:gd name="connsiteX14" fmla="*/ 74589 w 228139"/>
                <a:gd name="connsiteY14" fmla="*/ 80783 h 209274"/>
                <a:gd name="connsiteX15" fmla="*/ 73446 w 228139"/>
                <a:gd name="connsiteY15" fmla="*/ 95356 h 209274"/>
                <a:gd name="connsiteX16" fmla="*/ 73446 w 228139"/>
                <a:gd name="connsiteY16" fmla="*/ 102500 h 209274"/>
                <a:gd name="connsiteX17" fmla="*/ 484 w 228139"/>
                <a:gd name="connsiteY17" fmla="*/ 102500 h 209274"/>
                <a:gd name="connsiteX18" fmla="*/ 484 w 228139"/>
                <a:gd name="connsiteY18" fmla="*/ 98499 h 209274"/>
                <a:gd name="connsiteX19" fmla="*/ 8 w 228139"/>
                <a:gd name="connsiteY19" fmla="*/ 90593 h 209274"/>
                <a:gd name="connsiteX20" fmla="*/ 8676 w 228139"/>
                <a:gd name="connsiteY20" fmla="*/ 53255 h 209274"/>
                <a:gd name="connsiteX21" fmla="*/ 32964 w 228139"/>
                <a:gd name="connsiteY21" fmla="*/ 24680 h 209274"/>
                <a:gd name="connsiteX22" fmla="*/ 70207 w 228139"/>
                <a:gd name="connsiteY22" fmla="*/ 6392 h 209274"/>
                <a:gd name="connsiteX23" fmla="*/ 117832 w 228139"/>
                <a:gd name="connsiteY23" fmla="*/ 11 h 209274"/>
                <a:gd name="connsiteX24" fmla="*/ 163362 w 228139"/>
                <a:gd name="connsiteY24" fmla="*/ 6297 h 209274"/>
                <a:gd name="connsiteX25" fmla="*/ 198128 w 228139"/>
                <a:gd name="connsiteY25" fmla="*/ 23918 h 209274"/>
                <a:gd name="connsiteX26" fmla="*/ 220226 w 228139"/>
                <a:gd name="connsiteY26" fmla="*/ 51255 h 209274"/>
                <a:gd name="connsiteX27" fmla="*/ 228132 w 228139"/>
                <a:gd name="connsiteY27" fmla="*/ 86974 h 209274"/>
                <a:gd name="connsiteX28" fmla="*/ 222893 w 228139"/>
                <a:gd name="connsiteY28" fmla="*/ 112120 h 209274"/>
                <a:gd name="connsiteX29" fmla="*/ 209367 w 228139"/>
                <a:gd name="connsiteY29" fmla="*/ 132313 h 209274"/>
                <a:gd name="connsiteX30" fmla="*/ 191556 w 228139"/>
                <a:gd name="connsiteY30" fmla="*/ 148791 h 209274"/>
                <a:gd name="connsiteX31" fmla="*/ 173172 w 228139"/>
                <a:gd name="connsiteY31" fmla="*/ 162507 h 209274"/>
                <a:gd name="connsiteX32" fmla="*/ 158313 w 228139"/>
                <a:gd name="connsiteY32" fmla="*/ 174985 h 209274"/>
                <a:gd name="connsiteX33" fmla="*/ 151074 w 228139"/>
                <a:gd name="connsiteY33" fmla="*/ 190225 h 209274"/>
                <a:gd name="connsiteX34" fmla="*/ 151074 w 228139"/>
                <a:gd name="connsiteY34" fmla="*/ 209275 h 20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8139" h="209274">
                  <a:moveTo>
                    <a:pt x="83923" y="208894"/>
                  </a:moveTo>
                  <a:lnTo>
                    <a:pt x="83923" y="177080"/>
                  </a:lnTo>
                  <a:cubicBezTo>
                    <a:pt x="83895" y="172537"/>
                    <a:pt x="85152" y="168079"/>
                    <a:pt x="87543" y="164222"/>
                  </a:cubicBezTo>
                  <a:cubicBezTo>
                    <a:pt x="90438" y="159469"/>
                    <a:pt x="93858" y="155059"/>
                    <a:pt x="97734" y="151077"/>
                  </a:cubicBezTo>
                  <a:cubicBezTo>
                    <a:pt x="102021" y="146696"/>
                    <a:pt x="106688" y="142219"/>
                    <a:pt x="111546" y="137933"/>
                  </a:cubicBezTo>
                  <a:cubicBezTo>
                    <a:pt x="116575" y="133475"/>
                    <a:pt x="121376" y="128770"/>
                    <a:pt x="125928" y="123836"/>
                  </a:cubicBezTo>
                  <a:cubicBezTo>
                    <a:pt x="130405" y="119035"/>
                    <a:pt x="134301" y="113730"/>
                    <a:pt x="137549" y="108024"/>
                  </a:cubicBezTo>
                  <a:cubicBezTo>
                    <a:pt x="140778" y="102195"/>
                    <a:pt x="142483" y="95642"/>
                    <a:pt x="142502" y="88974"/>
                  </a:cubicBezTo>
                  <a:cubicBezTo>
                    <a:pt x="142502" y="84374"/>
                    <a:pt x="141730" y="79802"/>
                    <a:pt x="140216" y="75449"/>
                  </a:cubicBezTo>
                  <a:cubicBezTo>
                    <a:pt x="138749" y="71115"/>
                    <a:pt x="136415" y="67133"/>
                    <a:pt x="133358" y="63733"/>
                  </a:cubicBezTo>
                  <a:cubicBezTo>
                    <a:pt x="130291" y="60361"/>
                    <a:pt x="126605" y="57618"/>
                    <a:pt x="122499" y="55637"/>
                  </a:cubicBezTo>
                  <a:cubicBezTo>
                    <a:pt x="117880" y="53494"/>
                    <a:pt x="112832" y="52417"/>
                    <a:pt x="107736" y="52493"/>
                  </a:cubicBezTo>
                  <a:cubicBezTo>
                    <a:pt x="101640" y="52255"/>
                    <a:pt x="95601" y="53636"/>
                    <a:pt x="90210" y="56494"/>
                  </a:cubicBezTo>
                  <a:cubicBezTo>
                    <a:pt x="85838" y="59009"/>
                    <a:pt x="82171" y="62580"/>
                    <a:pt x="79542" y="66876"/>
                  </a:cubicBezTo>
                  <a:cubicBezTo>
                    <a:pt x="76998" y="71143"/>
                    <a:pt x="75322" y="75868"/>
                    <a:pt x="74589" y="80783"/>
                  </a:cubicBezTo>
                  <a:cubicBezTo>
                    <a:pt x="73827" y="85602"/>
                    <a:pt x="73436" y="90479"/>
                    <a:pt x="73446" y="95356"/>
                  </a:cubicBezTo>
                  <a:lnTo>
                    <a:pt x="73446" y="102500"/>
                  </a:lnTo>
                  <a:lnTo>
                    <a:pt x="484" y="102500"/>
                  </a:lnTo>
                  <a:cubicBezTo>
                    <a:pt x="484" y="101166"/>
                    <a:pt x="484" y="99833"/>
                    <a:pt x="484" y="98499"/>
                  </a:cubicBezTo>
                  <a:cubicBezTo>
                    <a:pt x="170" y="95880"/>
                    <a:pt x="17" y="93232"/>
                    <a:pt x="8" y="90593"/>
                  </a:cubicBezTo>
                  <a:cubicBezTo>
                    <a:pt x="-173" y="77630"/>
                    <a:pt x="2799" y="64809"/>
                    <a:pt x="8676" y="53255"/>
                  </a:cubicBezTo>
                  <a:cubicBezTo>
                    <a:pt x="14543" y="42044"/>
                    <a:pt x="22849" y="32281"/>
                    <a:pt x="32964" y="24680"/>
                  </a:cubicBezTo>
                  <a:cubicBezTo>
                    <a:pt x="44147" y="16346"/>
                    <a:pt x="56777" y="10145"/>
                    <a:pt x="70207" y="6392"/>
                  </a:cubicBezTo>
                  <a:cubicBezTo>
                    <a:pt x="85704" y="2058"/>
                    <a:pt x="101735" y="-94"/>
                    <a:pt x="117832" y="11"/>
                  </a:cubicBezTo>
                  <a:cubicBezTo>
                    <a:pt x="133234" y="-170"/>
                    <a:pt x="148579" y="1954"/>
                    <a:pt x="163362" y="6297"/>
                  </a:cubicBezTo>
                  <a:cubicBezTo>
                    <a:pt x="175954" y="9945"/>
                    <a:pt x="187746" y="15917"/>
                    <a:pt x="198128" y="23918"/>
                  </a:cubicBezTo>
                  <a:cubicBezTo>
                    <a:pt x="207462" y="31243"/>
                    <a:pt x="215016" y="40587"/>
                    <a:pt x="220226" y="51255"/>
                  </a:cubicBezTo>
                  <a:cubicBezTo>
                    <a:pt x="225588" y="62390"/>
                    <a:pt x="228293" y="74620"/>
                    <a:pt x="228132" y="86974"/>
                  </a:cubicBezTo>
                  <a:cubicBezTo>
                    <a:pt x="228275" y="95642"/>
                    <a:pt x="226484" y="104233"/>
                    <a:pt x="222893" y="112120"/>
                  </a:cubicBezTo>
                  <a:cubicBezTo>
                    <a:pt x="219350" y="119454"/>
                    <a:pt x="214797" y="126246"/>
                    <a:pt x="209367" y="132313"/>
                  </a:cubicBezTo>
                  <a:cubicBezTo>
                    <a:pt x="203995" y="138390"/>
                    <a:pt x="198032" y="143914"/>
                    <a:pt x="191556" y="148791"/>
                  </a:cubicBezTo>
                  <a:lnTo>
                    <a:pt x="173172" y="162507"/>
                  </a:lnTo>
                  <a:cubicBezTo>
                    <a:pt x="167886" y="166251"/>
                    <a:pt x="162914" y="170423"/>
                    <a:pt x="158313" y="174985"/>
                  </a:cubicBezTo>
                  <a:cubicBezTo>
                    <a:pt x="153932" y="178871"/>
                    <a:pt x="151322" y="184377"/>
                    <a:pt x="151074" y="190225"/>
                  </a:cubicBezTo>
                  <a:lnTo>
                    <a:pt x="151074" y="209275"/>
                  </a:lnTo>
                  <a:close/>
                </a:path>
              </a:pathLst>
            </a:custGeom>
            <a:grpFill/>
            <a:ln w="9525" cap="flat">
              <a:solidFill>
                <a:schemeClr val="tx1"/>
              </a:solidFill>
              <a:prstDash val="solid"/>
              <a:miter/>
            </a:ln>
          </p:spPr>
          <p:txBody>
            <a:bodyPr rtlCol="0" anchor="ctr"/>
            <a:lstStyle/>
            <a:p>
              <a:endParaRPr lang="en-US"/>
            </a:p>
          </p:txBody>
        </p:sp>
        <p:sp>
          <p:nvSpPr>
            <p:cNvPr id="24" name="Freeform: Shape 14">
              <a:extLst>
                <a:ext uri="{FF2B5EF4-FFF2-40B4-BE49-F238E27FC236}">
                  <a16:creationId xmlns:a16="http://schemas.microsoft.com/office/drawing/2014/main" id="{4F980DCD-F00E-43B8-8A31-5DE81248A7B6}"/>
                </a:ext>
              </a:extLst>
            </p:cNvPr>
            <p:cNvSpPr/>
            <p:nvPr/>
          </p:nvSpPr>
          <p:spPr>
            <a:xfrm>
              <a:off x="9669928" y="4063162"/>
              <a:ext cx="177030" cy="163358"/>
            </a:xfrm>
            <a:custGeom>
              <a:avLst/>
              <a:gdLst>
                <a:gd name="connsiteX0" fmla="*/ 0 w 67817"/>
                <a:gd name="connsiteY0" fmla="*/ 0 h 62579"/>
                <a:gd name="connsiteX1" fmla="*/ 67818 w 67817"/>
                <a:gd name="connsiteY1" fmla="*/ 0 h 62579"/>
                <a:gd name="connsiteX2" fmla="*/ 67818 w 67817"/>
                <a:gd name="connsiteY2" fmla="*/ 62579 h 62579"/>
                <a:gd name="connsiteX3" fmla="*/ 0 w 67817"/>
                <a:gd name="connsiteY3" fmla="*/ 62579 h 62579"/>
              </a:gdLst>
              <a:ahLst/>
              <a:cxnLst>
                <a:cxn ang="0">
                  <a:pos x="connsiteX0" y="connsiteY0"/>
                </a:cxn>
                <a:cxn ang="0">
                  <a:pos x="connsiteX1" y="connsiteY1"/>
                </a:cxn>
                <a:cxn ang="0">
                  <a:pos x="connsiteX2" y="connsiteY2"/>
                </a:cxn>
                <a:cxn ang="0">
                  <a:pos x="connsiteX3" y="connsiteY3"/>
                </a:cxn>
              </a:cxnLst>
              <a:rect l="l" t="t" r="r" b="b"/>
              <a:pathLst>
                <a:path w="67817" h="62579">
                  <a:moveTo>
                    <a:pt x="0" y="0"/>
                  </a:moveTo>
                  <a:lnTo>
                    <a:pt x="67818" y="0"/>
                  </a:lnTo>
                  <a:lnTo>
                    <a:pt x="67818" y="62579"/>
                  </a:lnTo>
                  <a:lnTo>
                    <a:pt x="0" y="62579"/>
                  </a:lnTo>
                  <a:close/>
                </a:path>
              </a:pathLst>
            </a:custGeom>
            <a:grpFill/>
            <a:ln w="9525" cap="flat">
              <a:solidFill>
                <a:schemeClr val="tx1"/>
              </a:solidFill>
              <a:prstDash val="solid"/>
              <a:miter/>
            </a:ln>
          </p:spPr>
          <p:txBody>
            <a:bodyPr rtlCol="0" anchor="ctr"/>
            <a:lstStyle/>
            <a:p>
              <a:endParaRPr lang="en-US"/>
            </a:p>
          </p:txBody>
        </p:sp>
      </p:grpSp>
    </p:spTree>
    <p:extLst>
      <p:ext uri="{BB962C8B-B14F-4D97-AF65-F5344CB8AC3E}">
        <p14:creationId xmlns:p14="http://schemas.microsoft.com/office/powerpoint/2010/main" val="236794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0"/>
            <a:ext cx="9677400" cy="1323439"/>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000" b="1" dirty="0" smtClean="0">
                <a:solidFill>
                  <a:schemeClr val="accent4"/>
                </a:solidFill>
              </a:rPr>
              <a:t>  Employees often have a negative </a:t>
            </a:r>
          </a:p>
          <a:p>
            <a:r>
              <a:rPr lang="en-US" sz="4000" b="1" dirty="0">
                <a:solidFill>
                  <a:schemeClr val="accent4"/>
                </a:solidFill>
              </a:rPr>
              <a:t> </a:t>
            </a:r>
            <a:r>
              <a:rPr lang="en-US" sz="4000" b="1" dirty="0" smtClean="0">
                <a:solidFill>
                  <a:schemeClr val="accent4"/>
                </a:solidFill>
              </a:rPr>
              <a:t> outlook on required training.</a:t>
            </a:r>
            <a:endParaRPr lang="en-US" dirty="0" smtClean="0">
              <a:solidFill>
                <a:schemeClr val="accent4"/>
              </a:solidFill>
            </a:endParaRPr>
          </a:p>
        </p:txBody>
      </p:sp>
      <p:sp>
        <p:nvSpPr>
          <p:cNvPr id="3" name="TextBox 2"/>
          <p:cNvSpPr txBox="1"/>
          <p:nvPr/>
        </p:nvSpPr>
        <p:spPr>
          <a:xfrm>
            <a:off x="4479471" y="3096414"/>
            <a:ext cx="7844790" cy="800219"/>
          </a:xfrm>
          <a:prstGeom prst="rect">
            <a:avLst/>
          </a:prstGeom>
          <a:noFill/>
        </p:spPr>
        <p:txBody>
          <a:bodyPr wrap="square" rtlCol="0">
            <a:spAutoFit/>
          </a:bodyPr>
          <a:lstStyle/>
          <a:p>
            <a:r>
              <a:rPr lang="en-US" sz="2300" dirty="0" smtClean="0"/>
              <a:t>“Traditional” methods tend to be </a:t>
            </a:r>
            <a:r>
              <a:rPr lang="en-US" sz="2300" b="1" dirty="0" smtClean="0"/>
              <a:t>one-way</a:t>
            </a:r>
            <a:r>
              <a:rPr lang="en-US" sz="2300" dirty="0" smtClean="0"/>
              <a:t> and </a:t>
            </a:r>
            <a:r>
              <a:rPr lang="en-US" sz="2300" b="1" dirty="0" smtClean="0"/>
              <a:t>lecture-based</a:t>
            </a:r>
            <a:r>
              <a:rPr lang="en-US" sz="2300" dirty="0" smtClean="0"/>
              <a:t>, with </a:t>
            </a:r>
            <a:r>
              <a:rPr lang="en-US" sz="2300" b="1" dirty="0" smtClean="0"/>
              <a:t>little feedback</a:t>
            </a:r>
            <a:r>
              <a:rPr lang="en-US" sz="2300" dirty="0" smtClean="0"/>
              <a:t> or </a:t>
            </a:r>
            <a:r>
              <a:rPr lang="en-US" sz="2300" b="1" dirty="0" smtClean="0"/>
              <a:t>interaction</a:t>
            </a:r>
            <a:r>
              <a:rPr lang="en-US" sz="2300" dirty="0" smtClean="0"/>
              <a:t>.</a:t>
            </a:r>
            <a:endParaRPr lang="en-US" sz="2300" dirty="0"/>
          </a:p>
        </p:txBody>
      </p:sp>
      <p:pic>
        <p:nvPicPr>
          <p:cNvPr id="5" name="Picture 4"/>
          <p:cNvPicPr>
            <a:picLocks noChangeAspect="1"/>
          </p:cNvPicPr>
          <p:nvPr/>
        </p:nvPicPr>
        <p:blipFill rotWithShape="1">
          <a:blip r:embed="rId3"/>
          <a:srcRect l="22674" t="16017"/>
          <a:stretch/>
        </p:blipFill>
        <p:spPr>
          <a:xfrm>
            <a:off x="533400" y="2601233"/>
            <a:ext cx="3584532" cy="259080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4495800" y="4257942"/>
            <a:ext cx="7844790" cy="446276"/>
          </a:xfrm>
          <a:prstGeom prst="rect">
            <a:avLst/>
          </a:prstGeom>
          <a:noFill/>
        </p:spPr>
        <p:txBody>
          <a:bodyPr wrap="square" rtlCol="0">
            <a:spAutoFit/>
          </a:bodyPr>
          <a:lstStyle/>
          <a:p>
            <a:r>
              <a:rPr lang="en-US" sz="2300" dirty="0" smtClean="0"/>
              <a:t>Adults learn </a:t>
            </a:r>
            <a:r>
              <a:rPr lang="en-US" sz="2300" b="1" dirty="0" smtClean="0"/>
              <a:t>differently</a:t>
            </a:r>
            <a:r>
              <a:rPr lang="en-US" sz="2300" dirty="0" smtClean="0"/>
              <a:t> than young people do.</a:t>
            </a:r>
            <a:endParaRPr lang="en-US" sz="2300" dirty="0"/>
          </a:p>
        </p:txBody>
      </p:sp>
      <p:sp>
        <p:nvSpPr>
          <p:cNvPr id="8" name="TextBox 7"/>
          <p:cNvSpPr txBox="1"/>
          <p:nvPr/>
        </p:nvSpPr>
        <p:spPr>
          <a:xfrm>
            <a:off x="8915400" y="5865746"/>
            <a:ext cx="3276600" cy="276999"/>
          </a:xfrm>
          <a:prstGeom prst="rect">
            <a:avLst/>
          </a:prstGeom>
          <a:noFill/>
        </p:spPr>
        <p:txBody>
          <a:bodyPr wrap="square" rtlCol="0">
            <a:spAutoFit/>
          </a:bodyPr>
          <a:lstStyle/>
          <a:p>
            <a:r>
              <a:rPr lang="en-US" sz="1200" dirty="0" err="1" smtClean="0"/>
              <a:t>Kapp</a:t>
            </a:r>
            <a:r>
              <a:rPr lang="en-US" sz="1200" dirty="0" smtClean="0"/>
              <a:t> (2012), </a:t>
            </a:r>
            <a:r>
              <a:rPr lang="en-US" sz="1200" dirty="0" err="1" smtClean="0"/>
              <a:t>Leaman</a:t>
            </a:r>
            <a:r>
              <a:rPr lang="en-US" sz="1200" dirty="0" smtClean="0"/>
              <a:t> (2014), Trout (2015)</a:t>
            </a:r>
            <a:endParaRPr lang="en-US" sz="1200" dirty="0"/>
          </a:p>
        </p:txBody>
      </p:sp>
    </p:spTree>
    <p:extLst>
      <p:ext uri="{BB962C8B-B14F-4D97-AF65-F5344CB8AC3E}">
        <p14:creationId xmlns:p14="http://schemas.microsoft.com/office/powerpoint/2010/main" val="134296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0"/>
            <a:ext cx="10668000" cy="70788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000" b="1" dirty="0" smtClean="0">
                <a:solidFill>
                  <a:schemeClr val="accent4"/>
                </a:solidFill>
              </a:rPr>
              <a:t>  Characteristics of Ineffective Training</a:t>
            </a:r>
            <a:endParaRPr lang="en-US" dirty="0" smtClean="0">
              <a:solidFill>
                <a:schemeClr val="accent4"/>
              </a:solidFill>
            </a:endParaRPr>
          </a:p>
        </p:txBody>
      </p:sp>
      <p:sp>
        <p:nvSpPr>
          <p:cNvPr id="3" name="TextBox 2"/>
          <p:cNvSpPr txBox="1"/>
          <p:nvPr/>
        </p:nvSpPr>
        <p:spPr>
          <a:xfrm>
            <a:off x="4495800" y="2133600"/>
            <a:ext cx="701040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Limited or no interaction </a:t>
            </a:r>
            <a:br>
              <a:rPr lang="en-US" sz="2400" dirty="0" smtClean="0"/>
            </a:br>
            <a:endParaRPr lang="en-US" sz="2400" dirty="0" smtClean="0"/>
          </a:p>
          <a:p>
            <a:pPr marL="342900" indent="-342900">
              <a:buFont typeface="Arial" panose="020B0604020202020204" pitchFamily="34" charset="0"/>
              <a:buChar char="•"/>
            </a:pPr>
            <a:r>
              <a:rPr lang="en-US" sz="2400" dirty="0" smtClean="0"/>
              <a:t>Limited or no opportunity for feedback</a:t>
            </a:r>
            <a:br>
              <a:rPr lang="en-US" sz="2400" dirty="0" smtClean="0"/>
            </a:br>
            <a:endParaRPr lang="en-US" sz="2400" dirty="0" smtClean="0"/>
          </a:p>
          <a:p>
            <a:pPr marL="342900" indent="-342900">
              <a:buFont typeface="Arial" panose="020B0604020202020204" pitchFamily="34" charset="0"/>
              <a:buChar char="•"/>
            </a:pPr>
            <a:r>
              <a:rPr lang="en-US" sz="2400" dirty="0" smtClean="0"/>
              <a:t>Testing of learning is comprehensive and happens only once</a:t>
            </a:r>
            <a:br>
              <a:rPr lang="en-US" sz="2400" dirty="0" smtClean="0"/>
            </a:br>
            <a:endParaRPr lang="en-US" sz="2400" dirty="0" smtClean="0"/>
          </a:p>
          <a:p>
            <a:pPr marL="342900" indent="-342900">
              <a:buFont typeface="Arial" panose="020B0604020202020204" pitchFamily="34" charset="0"/>
              <a:buChar char="•"/>
            </a:pPr>
            <a:r>
              <a:rPr lang="en-US" sz="2400" dirty="0" smtClean="0"/>
              <a:t>Limited or no use of visual or kinesthetic learning methods</a:t>
            </a:r>
          </a:p>
        </p:txBody>
      </p:sp>
      <p:pic>
        <p:nvPicPr>
          <p:cNvPr id="5" name="Picture 4"/>
          <p:cNvPicPr>
            <a:picLocks noChangeAspect="1"/>
          </p:cNvPicPr>
          <p:nvPr/>
        </p:nvPicPr>
        <p:blipFill rotWithShape="1">
          <a:blip r:embed="rId3"/>
          <a:srcRect l="22674" t="16017"/>
          <a:stretch/>
        </p:blipFill>
        <p:spPr>
          <a:xfrm>
            <a:off x="533400" y="2590800"/>
            <a:ext cx="3584532" cy="2590800"/>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8915400" y="5865746"/>
            <a:ext cx="3276600" cy="276999"/>
          </a:xfrm>
          <a:prstGeom prst="rect">
            <a:avLst/>
          </a:prstGeom>
          <a:noFill/>
        </p:spPr>
        <p:txBody>
          <a:bodyPr wrap="square" rtlCol="0">
            <a:spAutoFit/>
          </a:bodyPr>
          <a:lstStyle/>
          <a:p>
            <a:r>
              <a:rPr lang="en-US" sz="1200" dirty="0" err="1" smtClean="0"/>
              <a:t>Kapp</a:t>
            </a:r>
            <a:r>
              <a:rPr lang="en-US" sz="1200" dirty="0" smtClean="0"/>
              <a:t> (2012), </a:t>
            </a:r>
            <a:r>
              <a:rPr lang="en-US" sz="1200" dirty="0" err="1" smtClean="0"/>
              <a:t>Leaman</a:t>
            </a:r>
            <a:r>
              <a:rPr lang="en-US" sz="1200" dirty="0" smtClean="0"/>
              <a:t> (2014), Trout (2015)</a:t>
            </a:r>
            <a:endParaRPr lang="en-US" sz="1200" dirty="0"/>
          </a:p>
        </p:txBody>
      </p:sp>
    </p:spTree>
    <p:extLst>
      <p:ext uri="{BB962C8B-B14F-4D97-AF65-F5344CB8AC3E}">
        <p14:creationId xmlns:p14="http://schemas.microsoft.com/office/powerpoint/2010/main" val="391657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0"/>
            <a:ext cx="8763000" cy="70788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000" b="1" dirty="0" smtClean="0">
                <a:solidFill>
                  <a:schemeClr val="accent4"/>
                </a:solidFill>
              </a:rPr>
              <a:t>  Faults of “traditional” methods</a:t>
            </a:r>
            <a:endParaRPr lang="en-US" dirty="0" smtClean="0">
              <a:solidFill>
                <a:schemeClr val="accent4"/>
              </a:solidFill>
            </a:endParaRPr>
          </a:p>
        </p:txBody>
      </p:sp>
      <p:sp>
        <p:nvSpPr>
          <p:cNvPr id="6" name="TextBox 5"/>
          <p:cNvSpPr txBox="1"/>
          <p:nvPr/>
        </p:nvSpPr>
        <p:spPr>
          <a:xfrm>
            <a:off x="304800" y="2087939"/>
            <a:ext cx="7620000"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Boring</a:t>
            </a:r>
            <a:r>
              <a:rPr lang="en-US" b="1" dirty="0"/>
              <a:t>: </a:t>
            </a:r>
            <a:r>
              <a:rPr lang="en-US" dirty="0"/>
              <a:t>A bored learner is a disengaged </a:t>
            </a:r>
            <a:r>
              <a:rPr lang="en-US" dirty="0" smtClean="0"/>
              <a:t>learner.</a:t>
            </a:r>
            <a:r>
              <a:rPr lang="en-US" dirty="0"/>
              <a:t/>
            </a:r>
            <a:br>
              <a:rPr lang="en-US" dirty="0"/>
            </a:br>
            <a:endParaRPr lang="en-US" dirty="0" smtClean="0"/>
          </a:p>
          <a:p>
            <a:pPr marL="285750" indent="-285750">
              <a:buFont typeface="Arial" panose="020B0604020202020204" pitchFamily="34" charset="0"/>
              <a:buChar char="•"/>
            </a:pPr>
            <a:r>
              <a:rPr lang="en-US" b="1" dirty="0" smtClean="0"/>
              <a:t>Unnecessary:</a:t>
            </a:r>
            <a:r>
              <a:rPr lang="en-US" dirty="0" smtClean="0"/>
              <a:t> Employees tend to see no value in re-learning things they feel they already know, especially when the presentation of the material is not engaging.</a:t>
            </a:r>
            <a:br>
              <a:rPr lang="en-US" dirty="0" smtClean="0"/>
            </a:br>
            <a:endParaRPr lang="en-US" dirty="0" smtClean="0"/>
          </a:p>
          <a:p>
            <a:pPr marL="285750" indent="-285750">
              <a:buFont typeface="Arial" panose="020B0604020202020204" pitchFamily="34" charset="0"/>
              <a:buChar char="•"/>
            </a:pPr>
            <a:r>
              <a:rPr lang="en-US" b="1" dirty="0" smtClean="0"/>
              <a:t>Limited outcomes: </a:t>
            </a:r>
            <a:r>
              <a:rPr lang="en-US" dirty="0" smtClean="0"/>
              <a:t>Trainees </a:t>
            </a:r>
            <a:r>
              <a:rPr lang="en-US" dirty="0"/>
              <a:t>tend to forget most of what they learn in a training </a:t>
            </a:r>
            <a:r>
              <a:rPr lang="en-US" dirty="0" smtClean="0"/>
              <a:t>session, because:</a:t>
            </a:r>
            <a:r>
              <a:rPr lang="en-US" dirty="0"/>
              <a:t/>
            </a:r>
            <a:br>
              <a:rPr lang="en-US" dirty="0"/>
            </a:br>
            <a:endParaRPr lang="en-US" dirty="0"/>
          </a:p>
          <a:p>
            <a:pPr marL="285750" indent="-285750">
              <a:buFont typeface="Arial" panose="020B0604020202020204" pitchFamily="34" charset="0"/>
              <a:buChar char="•"/>
            </a:pPr>
            <a:r>
              <a:rPr lang="en-US" b="1" dirty="0" smtClean="0"/>
              <a:t>Insufficient feedback: </a:t>
            </a:r>
            <a:r>
              <a:rPr lang="en-US" dirty="0" smtClean="0"/>
              <a:t>Traditional methods do not often facilitate reflection or self-evaluation.</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0180"/>
          <a:stretch/>
        </p:blipFill>
        <p:spPr>
          <a:xfrm>
            <a:off x="8995410" y="2971800"/>
            <a:ext cx="3200400" cy="3200400"/>
          </a:xfrm>
          <a:prstGeom prst="rect">
            <a:avLst/>
          </a:prstGeom>
          <a:effectLst/>
        </p:spPr>
      </p:pic>
    </p:spTree>
    <p:extLst>
      <p:ext uri="{BB962C8B-B14F-4D97-AF65-F5344CB8AC3E}">
        <p14:creationId xmlns:p14="http://schemas.microsoft.com/office/powerpoint/2010/main" val="4485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82712"/>
            <a:ext cx="8458200" cy="1670088"/>
          </a:xfrm>
        </p:spPr>
        <p:txBody>
          <a:bodyPr>
            <a:normAutofit fontScale="92500" lnSpcReduction="20000"/>
          </a:bodyPr>
          <a:lstStyle/>
          <a:p>
            <a:pPr marL="0" indent="0">
              <a:lnSpc>
                <a:spcPct val="130000"/>
              </a:lnSpc>
              <a:buNone/>
            </a:pPr>
            <a:r>
              <a:rPr lang="en-US" sz="3500" b="1" dirty="0" smtClean="0"/>
              <a:t>Giving trainees:</a:t>
            </a:r>
          </a:p>
          <a:p>
            <a:pPr lvl="1">
              <a:lnSpc>
                <a:spcPct val="130000"/>
              </a:lnSpc>
            </a:pPr>
            <a:r>
              <a:rPr lang="en-US" sz="2600" b="1" dirty="0" smtClean="0"/>
              <a:t>Knowledge</a:t>
            </a:r>
            <a:r>
              <a:rPr lang="en-US" sz="2600" dirty="0" smtClean="0"/>
              <a:t> of hazards in the work environment</a:t>
            </a:r>
          </a:p>
          <a:p>
            <a:pPr lvl="1">
              <a:lnSpc>
                <a:spcPct val="130000"/>
              </a:lnSpc>
            </a:pPr>
            <a:r>
              <a:rPr lang="en-US" sz="2600" b="1" dirty="0" smtClean="0"/>
              <a:t>Tools </a:t>
            </a:r>
            <a:r>
              <a:rPr lang="en-US" sz="2600" dirty="0" smtClean="0"/>
              <a:t>to help reduce safety risk</a:t>
            </a:r>
            <a:endParaRPr lang="en-US" sz="2600" dirty="0"/>
          </a:p>
        </p:txBody>
      </p:sp>
      <p:sp>
        <p:nvSpPr>
          <p:cNvPr id="4" name="Content Placeholder 2"/>
          <p:cNvSpPr txBox="1">
            <a:spLocks/>
          </p:cNvSpPr>
          <p:nvPr/>
        </p:nvSpPr>
        <p:spPr>
          <a:xfrm>
            <a:off x="4495800" y="3505198"/>
            <a:ext cx="7467600" cy="25146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3200" b="1" dirty="0" smtClean="0"/>
              <a:t>Using</a:t>
            </a:r>
            <a:r>
              <a:rPr lang="en-US" b="1" dirty="0" smtClean="0"/>
              <a:t>:</a:t>
            </a:r>
          </a:p>
          <a:p>
            <a:pPr lvl="1">
              <a:lnSpc>
                <a:spcPct val="120000"/>
              </a:lnSpc>
            </a:pPr>
            <a:r>
              <a:rPr lang="en-US" b="1" dirty="0" smtClean="0"/>
              <a:t>Qualified</a:t>
            </a:r>
            <a:r>
              <a:rPr lang="en-US" dirty="0" smtClean="0"/>
              <a:t> professionals</a:t>
            </a:r>
          </a:p>
          <a:p>
            <a:pPr lvl="1">
              <a:lnSpc>
                <a:spcPct val="120000"/>
              </a:lnSpc>
            </a:pPr>
            <a:r>
              <a:rPr lang="en-US" b="1" dirty="0" smtClean="0"/>
              <a:t>Interactive</a:t>
            </a:r>
            <a:r>
              <a:rPr lang="en-US" dirty="0" smtClean="0"/>
              <a:t> content</a:t>
            </a:r>
          </a:p>
          <a:p>
            <a:pPr lvl="1">
              <a:lnSpc>
                <a:spcPct val="120000"/>
              </a:lnSpc>
            </a:pPr>
            <a:r>
              <a:rPr lang="en-US" b="1" dirty="0" smtClean="0"/>
              <a:t>Adult learning</a:t>
            </a:r>
            <a:r>
              <a:rPr lang="en-US" dirty="0" smtClean="0"/>
              <a:t> techniques</a:t>
            </a:r>
          </a:p>
          <a:p>
            <a:pPr lvl="1">
              <a:lnSpc>
                <a:spcPct val="120000"/>
              </a:lnSpc>
            </a:pPr>
            <a:r>
              <a:rPr lang="en-US" b="1" dirty="0" smtClean="0"/>
              <a:t>Auditory</a:t>
            </a:r>
            <a:r>
              <a:rPr lang="en-US" dirty="0" smtClean="0"/>
              <a:t>, </a:t>
            </a:r>
            <a:r>
              <a:rPr lang="en-US" b="1" dirty="0" smtClean="0"/>
              <a:t>visual</a:t>
            </a:r>
            <a:r>
              <a:rPr lang="en-US" dirty="0" smtClean="0"/>
              <a:t>, and </a:t>
            </a:r>
            <a:r>
              <a:rPr lang="en-US" b="1" dirty="0" smtClean="0"/>
              <a:t>kinesthetic</a:t>
            </a:r>
            <a:r>
              <a:rPr lang="en-US" dirty="0" smtClean="0"/>
              <a:t> methods</a:t>
            </a:r>
            <a:endParaRPr lang="en-US" dirty="0"/>
          </a:p>
        </p:txBody>
      </p:sp>
      <p:sp>
        <p:nvSpPr>
          <p:cNvPr id="7" name="TextBox 6"/>
          <p:cNvSpPr txBox="1"/>
          <p:nvPr/>
        </p:nvSpPr>
        <p:spPr>
          <a:xfrm>
            <a:off x="0" y="762000"/>
            <a:ext cx="10210800" cy="707886"/>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000" b="1" dirty="0" smtClean="0">
                <a:solidFill>
                  <a:schemeClr val="accent4"/>
                </a:solidFill>
              </a:rPr>
              <a:t>  Qualities of effective safety training</a:t>
            </a:r>
            <a:endParaRPr lang="en-US" dirty="0" smtClean="0">
              <a:solidFill>
                <a:schemeClr val="accent4"/>
              </a:solidFill>
            </a:endParaRPr>
          </a:p>
        </p:txBody>
      </p:sp>
      <p:pic>
        <p:nvPicPr>
          <p:cNvPr id="8" name="Picture 7" descr="Factory Worker Industry - Free image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163364"/>
            <a:ext cx="3352800" cy="3352800"/>
          </a:xfrm>
          <a:prstGeom prst="rect">
            <a:avLst/>
          </a:prstGeom>
        </p:spPr>
      </p:pic>
    </p:spTree>
    <p:extLst>
      <p:ext uri="{BB962C8B-B14F-4D97-AF65-F5344CB8AC3E}">
        <p14:creationId xmlns:p14="http://schemas.microsoft.com/office/powerpoint/2010/main" val="2835812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0"/>
            <a:ext cx="8763000" cy="1323439"/>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r>
              <a:rPr lang="en-US" sz="4000" b="1" dirty="0" smtClean="0">
                <a:solidFill>
                  <a:schemeClr val="accent4"/>
                </a:solidFill>
              </a:rPr>
              <a:t>  </a:t>
            </a:r>
            <a:r>
              <a:rPr lang="en-US" sz="4000" dirty="0" smtClean="0">
                <a:solidFill>
                  <a:schemeClr val="accent4"/>
                </a:solidFill>
              </a:rPr>
              <a:t>Education </a:t>
            </a:r>
            <a:r>
              <a:rPr lang="en-US" sz="4000" dirty="0">
                <a:solidFill>
                  <a:schemeClr val="accent4"/>
                </a:solidFill>
              </a:rPr>
              <a:t>works best when it is </a:t>
            </a:r>
            <a:endParaRPr lang="en-US" sz="4000" dirty="0" smtClean="0">
              <a:solidFill>
                <a:schemeClr val="accent4"/>
              </a:solidFill>
            </a:endParaRPr>
          </a:p>
          <a:p>
            <a:r>
              <a:rPr lang="en-US" sz="4000" b="1" dirty="0">
                <a:solidFill>
                  <a:schemeClr val="accent4"/>
                </a:solidFill>
              </a:rPr>
              <a:t> </a:t>
            </a:r>
            <a:r>
              <a:rPr lang="en-US" sz="4000" b="1" dirty="0" smtClean="0">
                <a:solidFill>
                  <a:schemeClr val="accent4"/>
                </a:solidFill>
              </a:rPr>
              <a:t> participatory</a:t>
            </a:r>
            <a:r>
              <a:rPr lang="en-US" sz="4000" dirty="0">
                <a:solidFill>
                  <a:schemeClr val="accent4"/>
                </a:solidFill>
              </a:rPr>
              <a:t>.</a:t>
            </a:r>
            <a:endParaRPr lang="en-US" dirty="0" smtClean="0">
              <a:solidFill>
                <a:schemeClr val="accent4"/>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536" t="25000" r="9168" b="13889"/>
          <a:stretch/>
        </p:blipFill>
        <p:spPr>
          <a:xfrm>
            <a:off x="457200" y="2895600"/>
            <a:ext cx="4052366" cy="2285950"/>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4840605" y="3352800"/>
            <a:ext cx="7844790" cy="800219"/>
          </a:xfrm>
          <a:prstGeom prst="rect">
            <a:avLst/>
          </a:prstGeom>
          <a:noFill/>
        </p:spPr>
        <p:txBody>
          <a:bodyPr wrap="square" rtlCol="0">
            <a:spAutoFit/>
          </a:bodyPr>
          <a:lstStyle/>
          <a:p>
            <a:r>
              <a:rPr lang="en-US" sz="2300" dirty="0" smtClean="0"/>
              <a:t>Participation </a:t>
            </a:r>
            <a:r>
              <a:rPr lang="en-US" sz="2300" b="1" dirty="0" smtClean="0"/>
              <a:t>increases engagement </a:t>
            </a:r>
            <a:r>
              <a:rPr lang="en-US" sz="2300" dirty="0" smtClean="0"/>
              <a:t>with the material and </a:t>
            </a:r>
            <a:r>
              <a:rPr lang="en-US" sz="2300" b="1" dirty="0" smtClean="0"/>
              <a:t>improves knowledge retention</a:t>
            </a:r>
            <a:r>
              <a:rPr lang="en-US" sz="2300" dirty="0" smtClean="0"/>
              <a:t>.</a:t>
            </a:r>
            <a:endParaRPr lang="en-US" sz="2300" dirty="0"/>
          </a:p>
        </p:txBody>
      </p:sp>
      <p:sp>
        <p:nvSpPr>
          <p:cNvPr id="8" name="TextBox 7"/>
          <p:cNvSpPr txBox="1"/>
          <p:nvPr/>
        </p:nvSpPr>
        <p:spPr>
          <a:xfrm>
            <a:off x="8915400" y="5865746"/>
            <a:ext cx="3276600" cy="276999"/>
          </a:xfrm>
          <a:prstGeom prst="rect">
            <a:avLst/>
          </a:prstGeom>
          <a:noFill/>
        </p:spPr>
        <p:txBody>
          <a:bodyPr wrap="square" rtlCol="0">
            <a:spAutoFit/>
          </a:bodyPr>
          <a:lstStyle/>
          <a:p>
            <a:r>
              <a:rPr lang="en-US" sz="1200" dirty="0" err="1" smtClean="0"/>
              <a:t>Kapp</a:t>
            </a:r>
            <a:r>
              <a:rPr lang="en-US" sz="1200" dirty="0" smtClean="0"/>
              <a:t> (2012), </a:t>
            </a:r>
            <a:r>
              <a:rPr lang="en-US" sz="1200" dirty="0" err="1" smtClean="0"/>
              <a:t>Leaman</a:t>
            </a:r>
            <a:r>
              <a:rPr lang="en-US" sz="1200" dirty="0" smtClean="0"/>
              <a:t> (2014), Trout (2015)</a:t>
            </a:r>
            <a:endParaRPr lang="en-US" sz="1200" dirty="0"/>
          </a:p>
        </p:txBody>
      </p:sp>
    </p:spTree>
    <p:extLst>
      <p:ext uri="{BB962C8B-B14F-4D97-AF65-F5344CB8AC3E}">
        <p14:creationId xmlns:p14="http://schemas.microsoft.com/office/powerpoint/2010/main" val="62076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theme/theme1.xml><?xml version="1.0" encoding="utf-8"?>
<a:theme xmlns:a="http://schemas.openxmlformats.org/drawingml/2006/main" name="EMCIS Theme_">
  <a:themeElements>
    <a:clrScheme name="School of Mines Colors">
      <a:dk1>
        <a:srgbClr val="21314D"/>
      </a:dk1>
      <a:lt1>
        <a:srgbClr val="B2B4B3"/>
      </a:lt1>
      <a:dk2>
        <a:srgbClr val="263F6A"/>
      </a:dk2>
      <a:lt2>
        <a:srgbClr val="92A2BD"/>
      </a:lt2>
      <a:accent1>
        <a:srgbClr val="D2492A"/>
      </a:accent1>
      <a:accent2>
        <a:srgbClr val="CED5DD"/>
      </a:accent2>
      <a:accent3>
        <a:srgbClr val="8B8D8E"/>
      </a:accent3>
      <a:accent4>
        <a:srgbClr val="FFFFFF"/>
      </a:accent4>
      <a:accent5>
        <a:srgbClr val="000000"/>
      </a:accent5>
      <a:accent6>
        <a:srgbClr val="D2492A"/>
      </a:accent6>
      <a:hlink>
        <a:srgbClr val="21314D"/>
      </a:hlink>
      <a:folHlink>
        <a:srgbClr val="D2492A"/>
      </a:folHlink>
    </a:clrScheme>
    <a:fontScheme name="Mines Alternate (Montserrat)">
      <a:majorFont>
        <a:latin typeface="Montserrat"/>
        <a:ea typeface=""/>
        <a:cs typeface=""/>
      </a:majorFont>
      <a:minorFont>
        <a:latin typeface="Montserrat"/>
        <a:ea typeface=""/>
        <a:cs typeface=""/>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141CEEA-8573-448C-8ECD-EF78B5B61475}" vid="{130EB677-FEFC-4966-B574-812A779571E3}"/>
    </a:ext>
  </a:extLst>
</a:theme>
</file>

<file path=ppt/theme/theme2.xml><?xml version="1.0" encoding="utf-8"?>
<a:theme xmlns:a="http://schemas.openxmlformats.org/drawingml/2006/main" name="Custom Design">
  <a:themeElements>
    <a:clrScheme name="School of Mines Colors">
      <a:dk1>
        <a:srgbClr val="21314D"/>
      </a:dk1>
      <a:lt1>
        <a:srgbClr val="B2B4B3"/>
      </a:lt1>
      <a:dk2>
        <a:srgbClr val="263F6A"/>
      </a:dk2>
      <a:lt2>
        <a:srgbClr val="92A2BD"/>
      </a:lt2>
      <a:accent1>
        <a:srgbClr val="D2492A"/>
      </a:accent1>
      <a:accent2>
        <a:srgbClr val="CED5DD"/>
      </a:accent2>
      <a:accent3>
        <a:srgbClr val="8B8D8E"/>
      </a:accent3>
      <a:accent4>
        <a:srgbClr val="FFFFFF"/>
      </a:accent4>
      <a:accent5>
        <a:srgbClr val="000000"/>
      </a:accent5>
      <a:accent6>
        <a:srgbClr val="D2492A"/>
      </a:accent6>
      <a:hlink>
        <a:srgbClr val="21314D"/>
      </a:hlink>
      <a:folHlink>
        <a:srgbClr val="D2492A"/>
      </a:folHlink>
    </a:clrScheme>
    <a:fontScheme name="Mines Alternate (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141CEEA-8573-448C-8ECD-EF78B5B61475}" vid="{AFD1DE7E-0AD9-4D8D-AD72-F2D30CD2BAB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2686</TotalTime>
  <Words>11910</Words>
  <Application>Microsoft Office PowerPoint</Application>
  <PresentationFormat>Widescreen</PresentationFormat>
  <Paragraphs>618</Paragraphs>
  <Slides>40</Slides>
  <Notes>40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Calibri</vt:lpstr>
      <vt:lpstr>Century Gothic</vt:lpstr>
      <vt:lpstr>Montserrat</vt:lpstr>
      <vt:lpstr>Times New Roman</vt:lpstr>
      <vt:lpstr>Verdana</vt:lpstr>
      <vt:lpstr>EMCIS Theme_</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Lauriski</dc:creator>
  <cp:lastModifiedBy>David Lauriski</cp:lastModifiedBy>
  <cp:revision>323</cp:revision>
  <dcterms:created xsi:type="dcterms:W3CDTF">2021-08-11T18:54:25Z</dcterms:created>
  <dcterms:modified xsi:type="dcterms:W3CDTF">2022-09-19T17:02:13Z</dcterms:modified>
</cp:coreProperties>
</file>